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theme/themeOverride3.xml" ContentType="application/vnd.openxmlformats-officedocument.themeOverrid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gif" ContentType="image/gif"/>
  <Override PartName="/ppt/diagrams/layout1.xml" ContentType="application/vnd.openxmlformats-officedocument.drawingml.diagramLayou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Override PartName="/ppt/theme/themeOverride4.xml" ContentType="application/vnd.openxmlformats-officedocument.themeOverr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sldIdLst>
    <p:sldId id="257" r:id="rId2"/>
    <p:sldId id="266" r:id="rId3"/>
    <p:sldId id="267" r:id="rId4"/>
    <p:sldId id="268" r:id="rId5"/>
    <p:sldId id="269" r:id="rId6"/>
    <p:sldId id="270" r:id="rId7"/>
    <p:sldId id="271" r:id="rId8"/>
    <p:sldId id="272" r:id="rId9"/>
    <p:sldId id="289" r:id="rId10"/>
    <p:sldId id="290" r:id="rId11"/>
    <p:sldId id="291" r:id="rId12"/>
    <p:sldId id="292" r:id="rId13"/>
    <p:sldId id="295" r:id="rId14"/>
    <p:sldId id="296" r:id="rId15"/>
    <p:sldId id="297" r:id="rId16"/>
    <p:sldId id="298" r:id="rId17"/>
    <p:sldId id="299" r:id="rId18"/>
    <p:sldId id="300" r:id="rId19"/>
    <p:sldId id="301" r:id="rId20"/>
    <p:sldId id="302" r:id="rId21"/>
    <p:sldId id="303" r:id="rId22"/>
    <p:sldId id="304" r:id="rId23"/>
  </p:sldIdLst>
  <p:sldSz cx="9144000" cy="6858000" type="screen4x3"/>
  <p:notesSz cx="6735763" cy="9866313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112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oleObject" Target="&#1050;&#1085;&#1080;&#1075;&#1072;1" TargetMode="External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oleObject" Target="&#1050;&#1085;&#1080;&#1075;&#1072;1" TargetMode="External"/><Relationship Id="rId1" Type="http://schemas.openxmlformats.org/officeDocument/2006/relationships/themeOverride" Target="../theme/themeOverride2.xm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oleObject" Target="file:///D:\&#1064;&#1082;&#1086;&#1083;&#1072;%2013\&#1055;&#1088;&#1077;&#1079;&#1077;&#1085;&#1090;&#1072;&#1094;&#1080;&#1103;%20&#1087;&#1086;%20&#1079;&#1091;&#1073;&#1072;&#1084;\&#1076;&#1080;&#1072;&#1075;&#1088;&#1072;&#1084;&#1084;&#1099;.xlsx" TargetMode="External"/><Relationship Id="rId1" Type="http://schemas.openxmlformats.org/officeDocument/2006/relationships/themeOverride" Target="../theme/themeOverride3.xml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oleObject" Target="file:///D:\&#1064;&#1082;&#1086;&#1083;&#1072;%2013\&#1055;&#1088;&#1077;&#1079;&#1077;&#1085;&#1090;&#1072;&#1094;&#1080;&#1103;%20&#1087;&#1086;%20&#1079;&#1091;&#1073;&#1072;&#1084;\&#1076;&#1080;&#1072;&#1075;&#1088;&#1072;&#1084;&#1084;&#1099;.xlsx" TargetMode="External"/><Relationship Id="rId1" Type="http://schemas.openxmlformats.org/officeDocument/2006/relationships/themeOverride" Target="../theme/themeOverride4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roundedCorners val="1"/>
  <c:style val="10"/>
  <c:clrMapOvr bg1="lt1" tx1="dk1" bg2="lt2" tx2="dk2" accent1="accent1" accent2="accent2" accent3="accent3" accent4="accent4" accent5="accent5" accent6="accent6" hlink="hlink" folHlink="folHlink"/>
  <c:chart>
    <c:view3D>
      <c:rotX val="30"/>
      <c:rotY val="210"/>
      <c:depthPercent val="100"/>
      <c:perspective val="110"/>
    </c:view3D>
    <c:plotArea>
      <c:layout>
        <c:manualLayout>
          <c:layoutTarget val="inner"/>
          <c:xMode val="edge"/>
          <c:yMode val="edge"/>
          <c:x val="1.271122663065175E-2"/>
          <c:y val="1.8043199145561525E-4"/>
          <c:w val="0.95295262849425377"/>
          <c:h val="0.99981956800854443"/>
        </c:manualLayout>
      </c:layout>
      <c:pie3DChart>
        <c:varyColors val="1"/>
        <c:ser>
          <c:idx val="0"/>
          <c:order val="0"/>
          <c:explosion val="12"/>
          <c:dLbls>
            <c:dLbl>
              <c:idx val="0"/>
              <c:layout>
                <c:manualLayout>
                  <c:x val="7.1403499813343943E-2"/>
                  <c:y val="7.1206099237595313E-2"/>
                </c:manualLayout>
              </c:layout>
              <c:tx>
                <c:rich>
                  <a:bodyPr/>
                  <a:lstStyle/>
                  <a:p>
                    <a:pPr>
                      <a:defRPr sz="2400">
                        <a:solidFill>
                          <a:schemeClr val="accent1">
                            <a:lumMod val="40000"/>
                            <a:lumOff val="60000"/>
                          </a:schemeClr>
                        </a:solidFill>
                        <a:latin typeface="Rosewood Std Regular" pitchFamily="82" charset="0"/>
                      </a:defRPr>
                    </a:pPr>
                    <a:r>
                      <a:rPr lang="ru-RU" dirty="0" smtClean="0"/>
                      <a:t>22</a:t>
                    </a:r>
                    <a:endParaRPr lang="en-US" dirty="0"/>
                  </a:p>
                </c:rich>
              </c:tx>
              <c:spPr/>
              <c:showVal val="1"/>
            </c:dLbl>
            <c:dLbl>
              <c:idx val="1"/>
              <c:layout>
                <c:manualLayout>
                  <c:x val="5.2005895654062134E-4"/>
                  <c:y val="-0.25152855893013371"/>
                </c:manualLayout>
              </c:layout>
              <c:tx>
                <c:rich>
                  <a:bodyPr/>
                  <a:lstStyle/>
                  <a:p>
                    <a:pPr>
                      <a:defRPr sz="2400">
                        <a:solidFill>
                          <a:schemeClr val="bg1">
                            <a:lumMod val="95000"/>
                          </a:schemeClr>
                        </a:solidFill>
                        <a:latin typeface="Rosewood Std Regular" pitchFamily="82" charset="0"/>
                      </a:defRPr>
                    </a:pPr>
                    <a:r>
                      <a:rPr lang="ru-RU" dirty="0" smtClean="0"/>
                      <a:t>1</a:t>
                    </a:r>
                    <a:endParaRPr lang="en-US" dirty="0"/>
                  </a:p>
                </c:rich>
              </c:tx>
              <c:spPr/>
              <c:showVal val="1"/>
            </c:dLbl>
            <c:dLbl>
              <c:idx val="2"/>
              <c:layout>
                <c:manualLayout>
                  <c:x val="2.1687301290628649E-2"/>
                  <c:y val="-0.24622422197225347"/>
                </c:manualLayout>
              </c:layout>
              <c:tx>
                <c:rich>
                  <a:bodyPr/>
                  <a:lstStyle/>
                  <a:p>
                    <a:pPr>
                      <a:defRPr sz="2400">
                        <a:solidFill>
                          <a:schemeClr val="accent3">
                            <a:lumMod val="40000"/>
                            <a:lumOff val="60000"/>
                          </a:schemeClr>
                        </a:solidFill>
                        <a:latin typeface="Rosewood Std Regular" pitchFamily="82" charset="0"/>
                      </a:defRPr>
                    </a:pPr>
                    <a:r>
                      <a:rPr lang="ru-RU" dirty="0" smtClean="0"/>
                      <a:t>3</a:t>
                    </a:r>
                    <a:endParaRPr lang="en-US" dirty="0"/>
                  </a:p>
                </c:rich>
              </c:tx>
              <c:spPr/>
              <c:showVal val="1"/>
            </c:dLbl>
            <c:txPr>
              <a:bodyPr/>
              <a:lstStyle/>
              <a:p>
                <a:pPr>
                  <a:defRPr sz="2400">
                    <a:solidFill>
                      <a:schemeClr val="accent4">
                        <a:lumMod val="50000"/>
                      </a:schemeClr>
                    </a:solidFill>
                    <a:latin typeface="Rosewood Std Regular" pitchFamily="82" charset="0"/>
                  </a:defRPr>
                </a:pPr>
                <a:endParaRPr lang="ru-RU"/>
              </a:p>
            </c:txPr>
            <c:showVal val="1"/>
            <c:showLeaderLines val="1"/>
          </c:dLbls>
          <c:cat>
            <c:strRef>
              <c:f>Лист1!$A$3:$A$5</c:f>
              <c:strCache>
                <c:ptCount val="3"/>
                <c:pt idx="0">
                  <c:v> для пережевывания  пищи </c:v>
                </c:pt>
                <c:pt idx="1">
                  <c:v>для правильного прикуса</c:v>
                </c:pt>
                <c:pt idx="2">
                  <c:v>для красоты</c:v>
                </c:pt>
              </c:strCache>
            </c:strRef>
          </c:cat>
          <c:val>
            <c:numRef>
              <c:f>Лист1!$B$3:$B$5</c:f>
              <c:numCache>
                <c:formatCode>General</c:formatCode>
                <c:ptCount val="3"/>
                <c:pt idx="0">
                  <c:v>25</c:v>
                </c:pt>
                <c:pt idx="1">
                  <c:v>1</c:v>
                </c:pt>
                <c:pt idx="2">
                  <c:v>2</c:v>
                </c:pt>
              </c:numCache>
            </c:numRef>
          </c:val>
        </c:ser>
      </c:pie3DChart>
    </c:plotArea>
    <c:legend>
      <c:legendPos val="b"/>
      <c:layout>
        <c:manualLayout>
          <c:xMode val="edge"/>
          <c:yMode val="edge"/>
          <c:x val="3.8880479745857018E-2"/>
          <c:y val="0.72888161707060062"/>
          <c:w val="0.91755710147881997"/>
          <c:h val="0.21339832520934884"/>
        </c:manualLayout>
      </c:layout>
      <c:spPr>
        <a:effectLst>
          <a:outerShdw blurRad="50800" dist="50800" dir="5400000" algn="ctr" rotWithShape="0">
            <a:srgbClr val="EEECE1">
              <a:lumMod val="50000"/>
              <a:alpha val="69000"/>
            </a:srgbClr>
          </a:outerShdw>
        </a:effectLst>
      </c:spPr>
      <c:txPr>
        <a:bodyPr/>
        <a:lstStyle/>
        <a:p>
          <a:pPr>
            <a:defRPr sz="1200" b="1">
              <a:solidFill>
                <a:srgbClr val="FF0000"/>
              </a:solidFill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</c:chart>
  <c:spPr>
    <a:noFill/>
    <a:ln w="0" cap="rnd">
      <a:miter lim="800000"/>
    </a:ln>
    <a:effectLst>
      <a:outerShdw blurRad="50800" dist="50800" dir="5400000" algn="ctr" rotWithShape="0">
        <a:srgbClr val="000000">
          <a:alpha val="91000"/>
        </a:srgbClr>
      </a:outerShdw>
    </a:effectLst>
    <a:scene3d>
      <a:camera prst="orthographicFront"/>
      <a:lightRig rig="threePt" dir="t"/>
    </a:scene3d>
    <a:sp3d prstMaterial="metal"/>
  </c:spPr>
  <c:externalData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roundedCorners val="1"/>
  <c:style val="26"/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7.7142644769493007E-2"/>
          <c:y val="0.1016590113735783"/>
          <c:w val="0.77150203821436714"/>
          <c:h val="0.66970691163604879"/>
        </c:manualLayout>
      </c:layout>
      <c:doughnutChart>
        <c:varyColors val="1"/>
        <c:ser>
          <c:idx val="0"/>
          <c:order val="0"/>
          <c:explosion val="1"/>
          <c:dPt>
            <c:idx val="0"/>
            <c:explosion val="10"/>
          </c:dPt>
          <c:dLbls>
            <c:dLbl>
              <c:idx val="0"/>
              <c:layout/>
              <c:tx>
                <c:rich>
                  <a:bodyPr/>
                  <a:lstStyle/>
                  <a:p>
                    <a:pPr>
                      <a:defRPr sz="1800">
                        <a:solidFill>
                          <a:schemeClr val="tx2">
                            <a:lumMod val="50000"/>
                          </a:schemeClr>
                        </a:solidFill>
                        <a:latin typeface="Rosewood Std Regular" pitchFamily="82" charset="0"/>
                      </a:defRPr>
                    </a:pPr>
                    <a:r>
                      <a:rPr lang="ru-RU" smtClean="0"/>
                      <a:t>22</a:t>
                    </a:r>
                    <a:endParaRPr lang="en-US" dirty="0"/>
                  </a:p>
                </c:rich>
              </c:tx>
              <c:spPr/>
              <c:showVal val="1"/>
            </c:dLbl>
            <c:dLbl>
              <c:idx val="1"/>
              <c:layout/>
              <c:tx>
                <c:rich>
                  <a:bodyPr/>
                  <a:lstStyle/>
                  <a:p>
                    <a:pPr>
                      <a:defRPr sz="1800">
                        <a:solidFill>
                          <a:schemeClr val="accent2">
                            <a:lumMod val="50000"/>
                          </a:schemeClr>
                        </a:solidFill>
                        <a:latin typeface="Rosewood Std Regular" pitchFamily="82" charset="0"/>
                      </a:defRPr>
                    </a:pPr>
                    <a:r>
                      <a:rPr lang="ru-RU" smtClean="0"/>
                      <a:t>4</a:t>
                    </a:r>
                    <a:endParaRPr lang="en-US"/>
                  </a:p>
                </c:rich>
              </c:tx>
              <c:spPr/>
              <c:showVal val="1"/>
            </c:dLbl>
            <c:txPr>
              <a:bodyPr/>
              <a:lstStyle/>
              <a:p>
                <a:pPr>
                  <a:defRPr sz="1800">
                    <a:latin typeface="Rosewood Std Regular" pitchFamily="82" charset="0"/>
                  </a:defRPr>
                </a:pPr>
                <a:endParaRPr lang="ru-RU"/>
              </a:p>
            </c:txPr>
            <c:showVal val="1"/>
            <c:showLeaderLines val="1"/>
          </c:dLbls>
          <c:cat>
            <c:strRef>
              <c:f>Лист1!$A$8:$A$9</c:f>
              <c:strCache>
                <c:ptCount val="2"/>
                <c:pt idx="0">
                  <c:v>Сладкое любят и часто употребляют </c:v>
                </c:pt>
                <c:pt idx="1">
                  <c:v> Не любят или редко употребляют</c:v>
                </c:pt>
              </c:strCache>
            </c:strRef>
          </c:cat>
          <c:val>
            <c:numRef>
              <c:f>Лист1!$B$8:$B$9</c:f>
              <c:numCache>
                <c:formatCode>General</c:formatCode>
                <c:ptCount val="2"/>
                <c:pt idx="0">
                  <c:v>23</c:v>
                </c:pt>
                <c:pt idx="1">
                  <c:v>5</c:v>
                </c:pt>
              </c:numCache>
            </c:numRef>
          </c:val>
        </c:ser>
        <c:firstSliceAng val="0"/>
        <c:holeSize val="50"/>
      </c:doughnutChart>
    </c:plotArea>
    <c:legend>
      <c:legendPos val="b"/>
      <c:layout>
        <c:manualLayout>
          <c:xMode val="edge"/>
          <c:yMode val="edge"/>
          <c:x val="0"/>
          <c:y val="0.78915694973285266"/>
          <c:w val="0.99133060731523048"/>
          <c:h val="0.21084305026714284"/>
        </c:manualLayout>
      </c:layout>
      <c:txPr>
        <a:bodyPr/>
        <a:lstStyle/>
        <a:p>
          <a:pPr>
            <a:defRPr b="1">
              <a:solidFill>
                <a:srgbClr val="F70909"/>
              </a:solidFill>
            </a:defRPr>
          </a:pPr>
          <a:endParaRPr lang="ru-RU"/>
        </a:p>
      </c:txPr>
    </c:legend>
    <c:plotVisOnly val="1"/>
  </c:chart>
  <c:spPr>
    <a:noFill/>
  </c:spPr>
  <c:externalData r:id="rId2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roundedCorners val="1"/>
  <c:style val="26"/>
  <c:clrMapOvr bg1="lt1" tx1="dk1" bg2="lt2" tx2="dk2" accent1="accent1" accent2="accent2" accent3="accent3" accent4="accent4" accent5="accent5" accent6="accent6" hlink="hlink" folHlink="folHlink"/>
  <c:chart>
    <c:autoTitleDeleted val="1"/>
    <c:view3D>
      <c:rotX val="35"/>
      <c:rotY val="170"/>
      <c:perspective val="60"/>
    </c:view3D>
    <c:plotArea>
      <c:layout>
        <c:manualLayout>
          <c:layoutTarget val="inner"/>
          <c:xMode val="edge"/>
          <c:yMode val="edge"/>
          <c:x val="0.12273700358079871"/>
          <c:y val="7.3386468607036834E-2"/>
          <c:w val="0.83952744566843063"/>
          <c:h val="0.72504232902912025"/>
        </c:manualLayout>
      </c:layout>
      <c:pie3DChart>
        <c:varyColors val="1"/>
        <c:ser>
          <c:idx val="0"/>
          <c:order val="0"/>
          <c:explosion val="25"/>
          <c:dPt>
            <c:idx val="0"/>
            <c:explosion val="1"/>
          </c:dPt>
          <c:dLbls>
            <c:dLbl>
              <c:idx val="0"/>
              <c:layout/>
              <c:tx>
                <c:rich>
                  <a:bodyPr/>
                  <a:lstStyle/>
                  <a:p>
                    <a:pPr>
                      <a:defRPr sz="1800">
                        <a:solidFill>
                          <a:schemeClr val="tx2">
                            <a:lumMod val="50000"/>
                          </a:schemeClr>
                        </a:solidFill>
                        <a:latin typeface="Rosewood Std Regular" pitchFamily="82" charset="0"/>
                      </a:defRPr>
                    </a:pPr>
                    <a:r>
                      <a:rPr lang="en-US" smtClean="0"/>
                      <a:t>2</a:t>
                    </a:r>
                    <a:r>
                      <a:rPr lang="ru-RU" smtClean="0"/>
                      <a:t>4</a:t>
                    </a:r>
                    <a:endParaRPr lang="en-US"/>
                  </a:p>
                </c:rich>
              </c:tx>
              <c:spPr/>
              <c:showVal val="1"/>
            </c:dLbl>
            <c:dLbl>
              <c:idx val="1"/>
              <c:layout>
                <c:manualLayout>
                  <c:x val="-4.9262688761077825E-2"/>
                  <c:y val="-0.27245541281317076"/>
                </c:manualLayout>
              </c:layout>
              <c:spPr/>
              <c:txPr>
                <a:bodyPr/>
                <a:lstStyle/>
                <a:p>
                  <a:pPr>
                    <a:defRPr sz="1800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latin typeface="Rosewood Std Regular" pitchFamily="82" charset="0"/>
                    </a:defRPr>
                  </a:pPr>
                  <a:endParaRPr lang="ru-RU"/>
                </a:p>
              </c:txPr>
              <c:showVal val="1"/>
            </c:dLbl>
            <c:txPr>
              <a:bodyPr/>
              <a:lstStyle/>
              <a:p>
                <a:pPr>
                  <a:defRPr sz="1800">
                    <a:latin typeface="Rosewood Std Regular" pitchFamily="82" charset="0"/>
                  </a:defRPr>
                </a:pPr>
                <a:endParaRPr lang="ru-RU"/>
              </a:p>
            </c:txPr>
            <c:showVal val="1"/>
            <c:showLeaderLines val="1"/>
          </c:dLbls>
          <c:cat>
            <c:strRef>
              <c:f>Лист1!$A$11:$A$12</c:f>
              <c:strCache>
                <c:ptCount val="2"/>
                <c:pt idx="0">
                  <c:v>Специальной (детской) зубной пастой</c:v>
                </c:pt>
                <c:pt idx="1">
                  <c:v>Пастой для взрослых</c:v>
                </c:pt>
              </c:strCache>
            </c:strRef>
          </c:cat>
          <c:val>
            <c:numRef>
              <c:f>Лист1!$B$11:$B$12</c:f>
              <c:numCache>
                <c:formatCode>General</c:formatCode>
                <c:ptCount val="2"/>
                <c:pt idx="0">
                  <c:v>26</c:v>
                </c:pt>
                <c:pt idx="1">
                  <c:v>2</c:v>
                </c:pt>
              </c:numCache>
            </c:numRef>
          </c:val>
        </c:ser>
      </c:pie3DChart>
    </c:plotArea>
    <c:legend>
      <c:legendPos val="b"/>
      <c:layout>
        <c:manualLayout>
          <c:xMode val="edge"/>
          <c:yMode val="edge"/>
          <c:x val="0.15601407778573209"/>
          <c:y val="0.71451006124234129"/>
          <c:w val="0.65766851586733477"/>
          <c:h val="0.17641642122978901"/>
        </c:manualLayout>
      </c:layout>
      <c:txPr>
        <a:bodyPr/>
        <a:lstStyle/>
        <a:p>
          <a:pPr>
            <a:defRPr b="1">
              <a:solidFill>
                <a:srgbClr val="FF0000"/>
              </a:solidFill>
            </a:defRPr>
          </a:pPr>
          <a:endParaRPr lang="ru-RU"/>
        </a:p>
      </c:txPr>
    </c:legend>
    <c:plotVisOnly val="1"/>
  </c:chart>
  <c:spPr>
    <a:noFill/>
  </c:spPr>
  <c:externalData r:id="rId2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roundedCorners val="1"/>
  <c:clrMapOvr bg1="lt1" tx1="dk1" bg2="lt2" tx2="dk2" accent1="accent1" accent2="accent2" accent3="accent3" accent4="accent4" accent5="accent5" accent6="accent6" hlink="hlink" folHlink="folHlink"/>
  <c:chart>
    <c:view3D>
      <c:perspective val="30"/>
    </c:view3D>
    <c:plotArea>
      <c:layout/>
      <c:bar3DChart>
        <c:barDir val="col"/>
        <c:grouping val="standard"/>
        <c:ser>
          <c:idx val="0"/>
          <c:order val="0"/>
          <c:dPt>
            <c:idx val="1"/>
            <c:spPr>
              <a:solidFill>
                <a:srgbClr val="FFFF00"/>
              </a:solidFill>
            </c:spPr>
          </c:dPt>
          <c:dPt>
            <c:idx val="2"/>
            <c:spPr>
              <a:solidFill>
                <a:srgbClr val="00B050"/>
              </a:solidFill>
            </c:spPr>
          </c:dPt>
          <c:dLbls>
            <c:dLbl>
              <c:idx val="0"/>
              <c:layout>
                <c:manualLayout>
                  <c:x val="1.5841584158415949E-2"/>
                  <c:y val="0.15277777777777779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2</a:t>
                    </a:r>
                    <a:r>
                      <a:rPr lang="ru-RU" dirty="0" smtClean="0"/>
                      <a:t>6</a:t>
                    </a:r>
                    <a:endParaRPr lang="en-US" dirty="0"/>
                  </a:p>
                </c:rich>
              </c:tx>
              <c:showVal val="1"/>
            </c:dLbl>
            <c:dLbl>
              <c:idx val="1"/>
              <c:layout>
                <c:manualLayout>
                  <c:x val="1.5841584158415949E-2"/>
                  <c:y val="0.16666666666666663"/>
                </c:manualLayout>
              </c:layout>
              <c:spPr>
                <a:solidFill>
                  <a:srgbClr val="FFFF00"/>
                </a:solidFill>
              </c:spPr>
              <c:txPr>
                <a:bodyPr/>
                <a:lstStyle/>
                <a:p>
                  <a:pPr>
                    <a:defRPr/>
                  </a:pPr>
                  <a:endParaRPr lang="ru-RU"/>
                </a:p>
              </c:txPr>
              <c:showVal val="1"/>
            </c:dLbl>
            <c:dLbl>
              <c:idx val="2"/>
              <c:layout>
                <c:manualLayout>
                  <c:x val="1.0561056105610561E-2"/>
                  <c:y val="0.1111111111111111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4</a:t>
                    </a:r>
                    <a:endParaRPr lang="en-US" dirty="0"/>
                  </a:p>
                </c:rich>
              </c:tx>
              <c:showVal val="1"/>
            </c:dLbl>
            <c:showVal val="1"/>
          </c:dLbls>
          <c:cat>
            <c:strRef>
              <c:f>Лист1!$A$27:$A$29</c:f>
              <c:strCache>
                <c:ptCount val="3"/>
                <c:pt idx="0">
                  <c:v>Всего учеников</c:v>
                </c:pt>
                <c:pt idx="1">
                  <c:v>Регулярно чистят зубки</c:v>
                </c:pt>
                <c:pt idx="2">
                  <c:v>Забывают</c:v>
                </c:pt>
              </c:strCache>
            </c:strRef>
          </c:cat>
          <c:val>
            <c:numRef>
              <c:f>Лист1!$B$27:$B$29</c:f>
              <c:numCache>
                <c:formatCode>General</c:formatCode>
                <c:ptCount val="3"/>
                <c:pt idx="0">
                  <c:v>28</c:v>
                </c:pt>
                <c:pt idx="1">
                  <c:v>22</c:v>
                </c:pt>
                <c:pt idx="2">
                  <c:v>6</c:v>
                </c:pt>
              </c:numCache>
            </c:numRef>
          </c:val>
        </c:ser>
        <c:shape val="cylinder"/>
        <c:axId val="80039936"/>
        <c:axId val="80041472"/>
        <c:axId val="78533056"/>
      </c:bar3DChart>
      <c:catAx>
        <c:axId val="80039936"/>
        <c:scaling>
          <c:orientation val="minMax"/>
        </c:scaling>
        <c:axPos val="b"/>
        <c:tickLblPos val="nextTo"/>
        <c:txPr>
          <a:bodyPr/>
          <a:lstStyle/>
          <a:p>
            <a:pPr>
              <a:defRPr b="1">
                <a:latin typeface="Segoe Print" pitchFamily="2" charset="0"/>
              </a:defRPr>
            </a:pPr>
            <a:endParaRPr lang="ru-RU"/>
          </a:p>
        </c:txPr>
        <c:crossAx val="80041472"/>
        <c:crosses val="autoZero"/>
        <c:auto val="1"/>
        <c:lblAlgn val="ctr"/>
        <c:lblOffset val="100"/>
      </c:catAx>
      <c:valAx>
        <c:axId val="80041472"/>
        <c:scaling>
          <c:orientation val="minMax"/>
        </c:scaling>
        <c:axPos val="l"/>
        <c:majorGridlines/>
        <c:numFmt formatCode="General" sourceLinked="1"/>
        <c:tickLblPos val="nextTo"/>
        <c:crossAx val="80039936"/>
        <c:crosses val="autoZero"/>
        <c:crossBetween val="between"/>
      </c:valAx>
      <c:serAx>
        <c:axId val="78533056"/>
        <c:scaling>
          <c:orientation val="minMax"/>
        </c:scaling>
        <c:delete val="1"/>
        <c:axPos val="b"/>
        <c:tickLblPos val="none"/>
        <c:crossAx val="80041472"/>
        <c:crosses val="autoZero"/>
      </c:serAx>
      <c:spPr>
        <a:solidFill>
          <a:srgbClr val="F79646">
            <a:lumMod val="40000"/>
            <a:lumOff val="60000"/>
            <a:alpha val="56000"/>
          </a:srgbClr>
        </a:solidFill>
      </c:spPr>
    </c:plotArea>
    <c:plotVisOnly val="1"/>
  </c:chart>
  <c:externalData r:id="rId2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#1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CCDEA68-91A4-4C03-BF95-F2ACDE22F286}" type="doc">
      <dgm:prSet loTypeId="urn:microsoft.com/office/officeart/2005/8/layout/hierarchy4" loCatId="hierarchy" qsTypeId="urn:microsoft.com/office/officeart/2005/8/quickstyle/3d9" qsCatId="3D" csTypeId="urn:microsoft.com/office/officeart/2005/8/colors/accent1_2#1" csCatId="accent1" phldr="1"/>
      <dgm:spPr/>
      <dgm:t>
        <a:bodyPr/>
        <a:lstStyle/>
        <a:p>
          <a:endParaRPr lang="ru-RU"/>
        </a:p>
      </dgm:t>
    </dgm:pt>
    <dgm:pt modelId="{578075F3-66F2-4BE2-87D7-175613E9814F}">
      <dgm:prSet phldrT="[Текст]"/>
      <dgm:spPr/>
      <dgm:t>
        <a:bodyPr/>
        <a:lstStyle/>
        <a:p>
          <a:r>
            <a:rPr lang="ru-RU" dirty="0" smtClean="0"/>
            <a:t>***</a:t>
          </a:r>
          <a:endParaRPr lang="ru-RU" dirty="0"/>
        </a:p>
      </dgm:t>
    </dgm:pt>
    <dgm:pt modelId="{8736D57B-C999-431E-A66F-E7F08F576565}" type="parTrans" cxnId="{6F1DC0A6-D440-41D5-A49B-5BAB1D340886}">
      <dgm:prSet/>
      <dgm:spPr/>
      <dgm:t>
        <a:bodyPr/>
        <a:lstStyle/>
        <a:p>
          <a:endParaRPr lang="ru-RU"/>
        </a:p>
      </dgm:t>
    </dgm:pt>
    <dgm:pt modelId="{22FA2FBE-CEBE-4555-B3B4-C9E10BD7CB52}" type="sibTrans" cxnId="{6F1DC0A6-D440-41D5-A49B-5BAB1D340886}">
      <dgm:prSet/>
      <dgm:spPr/>
      <dgm:t>
        <a:bodyPr/>
        <a:lstStyle/>
        <a:p>
          <a:endParaRPr lang="ru-RU"/>
        </a:p>
      </dgm:t>
    </dgm:pt>
    <dgm:pt modelId="{149C1D26-C4E7-49A5-AB6B-2D0A9C61FFC9}">
      <dgm:prSet phldrT="[Текст]" custT="1"/>
      <dgm:spPr/>
      <dgm:t>
        <a:bodyPr/>
        <a:lstStyle/>
        <a:p>
          <a:r>
            <a:rPr lang="ru-RU" sz="1400" i="1" dirty="0" smtClean="0">
              <a:latin typeface="Times New Roman" pitchFamily="18" charset="0"/>
              <a:cs typeface="Times New Roman" pitchFamily="18" charset="0"/>
            </a:rPr>
            <a:t>Чаще есть твердые сырые овощи и фрукты.</a:t>
          </a:r>
          <a:endParaRPr lang="ru-RU" sz="1400" dirty="0">
            <a:latin typeface="Times New Roman" pitchFamily="18" charset="0"/>
            <a:cs typeface="Times New Roman" pitchFamily="18" charset="0"/>
          </a:endParaRPr>
        </a:p>
      </dgm:t>
    </dgm:pt>
    <dgm:pt modelId="{093183CB-D4B9-4E9A-87FF-E130B751BD41}" type="parTrans" cxnId="{5EACC735-CADE-45F9-BCA2-AABCFF12DA78}">
      <dgm:prSet/>
      <dgm:spPr/>
      <dgm:t>
        <a:bodyPr/>
        <a:lstStyle/>
        <a:p>
          <a:endParaRPr lang="ru-RU"/>
        </a:p>
      </dgm:t>
    </dgm:pt>
    <dgm:pt modelId="{2C2CDA0C-F9DC-4BBA-BE51-C25184B16DB9}" type="sibTrans" cxnId="{5EACC735-CADE-45F9-BCA2-AABCFF12DA78}">
      <dgm:prSet/>
      <dgm:spPr/>
      <dgm:t>
        <a:bodyPr/>
        <a:lstStyle/>
        <a:p>
          <a:endParaRPr lang="ru-RU"/>
        </a:p>
      </dgm:t>
    </dgm:pt>
    <dgm:pt modelId="{4542EEEE-D43F-4682-A035-0AC0E9C3457F}">
      <dgm:prSet phldrT="[Текст]" custT="1"/>
      <dgm:spPr/>
      <dgm:t>
        <a:bodyPr/>
        <a:lstStyle/>
        <a:p>
          <a:r>
            <a:rPr lang="ru-RU" sz="1400" i="1" dirty="0" smtClean="0">
              <a:latin typeface="Times New Roman" pitchFamily="18" charset="0"/>
              <a:cs typeface="Times New Roman" pitchFamily="18" charset="0"/>
            </a:rPr>
            <a:t>Не просовывать ложку, вилку глубоко в рот, а снимать пищу губами, чтобы не поцарапать зубы.</a:t>
          </a:r>
          <a:endParaRPr lang="ru-RU" sz="1400" dirty="0">
            <a:latin typeface="Times New Roman" pitchFamily="18" charset="0"/>
            <a:cs typeface="Times New Roman" pitchFamily="18" charset="0"/>
          </a:endParaRPr>
        </a:p>
      </dgm:t>
    </dgm:pt>
    <dgm:pt modelId="{DDA60163-AFBB-4B0E-A3D5-F9FF9E910708}" type="parTrans" cxnId="{36AC733D-11C2-49D2-8D87-86193FD45AE3}">
      <dgm:prSet/>
      <dgm:spPr/>
      <dgm:t>
        <a:bodyPr/>
        <a:lstStyle/>
        <a:p>
          <a:endParaRPr lang="ru-RU"/>
        </a:p>
      </dgm:t>
    </dgm:pt>
    <dgm:pt modelId="{A018DFDE-438B-4F3A-9BCC-8C341646791C}" type="sibTrans" cxnId="{36AC733D-11C2-49D2-8D87-86193FD45AE3}">
      <dgm:prSet/>
      <dgm:spPr/>
      <dgm:t>
        <a:bodyPr/>
        <a:lstStyle/>
        <a:p>
          <a:endParaRPr lang="ru-RU"/>
        </a:p>
      </dgm:t>
    </dgm:pt>
    <dgm:pt modelId="{96AF45B2-E0F4-4EC3-BAC6-B81528FA6A1E}">
      <dgm:prSet phldrT="[Текст]" custT="1"/>
      <dgm:spPr/>
      <dgm:t>
        <a:bodyPr/>
        <a:lstStyle/>
        <a:p>
          <a:r>
            <a:rPr lang="ru-RU" sz="1400" i="1" dirty="0" smtClean="0">
              <a:latin typeface="Times New Roman" pitchFamily="18" charset="0"/>
              <a:cs typeface="Times New Roman" pitchFamily="18" charset="0"/>
            </a:rPr>
            <a:t>Жевать и правой, и левой стороной зубов. </a:t>
          </a:r>
          <a:endParaRPr lang="ru-RU" sz="1400" dirty="0">
            <a:latin typeface="Times New Roman" pitchFamily="18" charset="0"/>
            <a:cs typeface="Times New Roman" pitchFamily="18" charset="0"/>
          </a:endParaRPr>
        </a:p>
      </dgm:t>
    </dgm:pt>
    <dgm:pt modelId="{CEED6C73-7120-4705-AC3B-A3D0B393D68E}" type="parTrans" cxnId="{9C98BAE1-D2AC-4334-B33A-0572B38931E8}">
      <dgm:prSet/>
      <dgm:spPr/>
      <dgm:t>
        <a:bodyPr/>
        <a:lstStyle/>
        <a:p>
          <a:endParaRPr lang="ru-RU"/>
        </a:p>
      </dgm:t>
    </dgm:pt>
    <dgm:pt modelId="{1BA9AC5F-291A-4B46-8402-1F4160423554}" type="sibTrans" cxnId="{9C98BAE1-D2AC-4334-B33A-0572B38931E8}">
      <dgm:prSet/>
      <dgm:spPr/>
      <dgm:t>
        <a:bodyPr/>
        <a:lstStyle/>
        <a:p>
          <a:endParaRPr lang="ru-RU"/>
        </a:p>
      </dgm:t>
    </dgm:pt>
    <dgm:pt modelId="{BD72A271-57E1-407C-B038-5CF5F25AC217}">
      <dgm:prSet custT="1"/>
      <dgm:spPr/>
      <dgm:t>
        <a:bodyPr/>
        <a:lstStyle/>
        <a:p>
          <a:r>
            <a:rPr lang="ru-RU" sz="1400" i="1" dirty="0" smtClean="0">
              <a:latin typeface="Times New Roman" pitchFamily="18" charset="0"/>
              <a:cs typeface="Times New Roman" pitchFamily="18" charset="0"/>
            </a:rPr>
            <a:t>Не увлекаться шипучими напитками — лучше пить соки.</a:t>
          </a:r>
          <a:endParaRPr lang="ru-RU" sz="1400" dirty="0">
            <a:latin typeface="Times New Roman" pitchFamily="18" charset="0"/>
            <a:cs typeface="Times New Roman" pitchFamily="18" charset="0"/>
          </a:endParaRPr>
        </a:p>
      </dgm:t>
    </dgm:pt>
    <dgm:pt modelId="{3B5D9565-92B0-463A-94E9-77A9282FAB7E}" type="parTrans" cxnId="{55B127F8-18DA-4DFD-8A57-AEFDFE03F2D1}">
      <dgm:prSet/>
      <dgm:spPr/>
      <dgm:t>
        <a:bodyPr/>
        <a:lstStyle/>
        <a:p>
          <a:endParaRPr lang="ru-RU"/>
        </a:p>
      </dgm:t>
    </dgm:pt>
    <dgm:pt modelId="{89677A8C-A1EB-4CDD-B393-763BFAD10FFA}" type="sibTrans" cxnId="{55B127F8-18DA-4DFD-8A57-AEFDFE03F2D1}">
      <dgm:prSet/>
      <dgm:spPr/>
      <dgm:t>
        <a:bodyPr/>
        <a:lstStyle/>
        <a:p>
          <a:endParaRPr lang="ru-RU"/>
        </a:p>
      </dgm:t>
    </dgm:pt>
    <dgm:pt modelId="{10B3052A-2D6D-4C83-8AE8-A5E43306A535}">
      <dgm:prSet custT="1"/>
      <dgm:spPr/>
      <dgm:t>
        <a:bodyPr/>
        <a:lstStyle/>
        <a:p>
          <a:r>
            <a:rPr lang="ru-RU" sz="1400" i="1" dirty="0" smtClean="0">
              <a:latin typeface="Times New Roman" pitchFamily="18" charset="0"/>
              <a:cs typeface="Times New Roman" pitchFamily="18" charset="0"/>
            </a:rPr>
            <a:t>Глотать пищу, только хорошенько ее разжевав.</a:t>
          </a:r>
          <a:endParaRPr lang="ru-RU" sz="1400" dirty="0">
            <a:latin typeface="Times New Roman" pitchFamily="18" charset="0"/>
            <a:cs typeface="Times New Roman" pitchFamily="18" charset="0"/>
          </a:endParaRPr>
        </a:p>
      </dgm:t>
    </dgm:pt>
    <dgm:pt modelId="{9FC0003C-1BFF-4D6B-A50D-46BDD7183CDE}" type="parTrans" cxnId="{4B35DF19-2E58-4284-A0A5-A38EDCC1D83E}">
      <dgm:prSet/>
      <dgm:spPr/>
      <dgm:t>
        <a:bodyPr/>
        <a:lstStyle/>
        <a:p>
          <a:endParaRPr lang="ru-RU"/>
        </a:p>
      </dgm:t>
    </dgm:pt>
    <dgm:pt modelId="{A4AD298C-A4D3-4F45-8F6D-A16F884FB35A}" type="sibTrans" cxnId="{4B35DF19-2E58-4284-A0A5-A38EDCC1D83E}">
      <dgm:prSet/>
      <dgm:spPr/>
      <dgm:t>
        <a:bodyPr/>
        <a:lstStyle/>
        <a:p>
          <a:endParaRPr lang="ru-RU"/>
        </a:p>
      </dgm:t>
    </dgm:pt>
    <dgm:pt modelId="{37998543-F86A-48FF-9078-68AA806C0FE4}">
      <dgm:prSet custT="1"/>
      <dgm:spPr/>
      <dgm:t>
        <a:bodyPr/>
        <a:lstStyle/>
        <a:p>
          <a:r>
            <a:rPr lang="ru-RU" sz="1400" i="1" dirty="0" smtClean="0">
              <a:latin typeface="Times New Roman" pitchFamily="18" charset="0"/>
              <a:cs typeface="Times New Roman" pitchFamily="18" charset="0"/>
            </a:rPr>
            <a:t>После еды, особенно после сладостей, обязательно полоскать рот.</a:t>
          </a:r>
          <a:endParaRPr lang="ru-RU" sz="1400" dirty="0">
            <a:latin typeface="Times New Roman" pitchFamily="18" charset="0"/>
            <a:cs typeface="Times New Roman" pitchFamily="18" charset="0"/>
          </a:endParaRPr>
        </a:p>
      </dgm:t>
    </dgm:pt>
    <dgm:pt modelId="{DBF52C3D-7A4F-4C47-889D-38DC38F6AC50}" type="parTrans" cxnId="{ADCB9C91-EEE6-4174-87CA-3CFEE59084F9}">
      <dgm:prSet/>
      <dgm:spPr/>
      <dgm:t>
        <a:bodyPr/>
        <a:lstStyle/>
        <a:p>
          <a:endParaRPr lang="ru-RU"/>
        </a:p>
      </dgm:t>
    </dgm:pt>
    <dgm:pt modelId="{1FCF523F-EDBF-4DB2-9EC7-04AAE033591D}" type="sibTrans" cxnId="{ADCB9C91-EEE6-4174-87CA-3CFEE59084F9}">
      <dgm:prSet/>
      <dgm:spPr/>
      <dgm:t>
        <a:bodyPr/>
        <a:lstStyle/>
        <a:p>
          <a:endParaRPr lang="ru-RU"/>
        </a:p>
      </dgm:t>
    </dgm:pt>
    <dgm:pt modelId="{806BC3EA-5594-405F-BD94-1CC9E365079D}" type="pres">
      <dgm:prSet presAssocID="{5CCDEA68-91A4-4C03-BF95-F2ACDE22F286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22711AF8-56B2-4A95-B189-4F2A66CE2458}" type="pres">
      <dgm:prSet presAssocID="{578075F3-66F2-4BE2-87D7-175613E9814F}" presName="vertOne" presStyleCnt="0"/>
      <dgm:spPr/>
    </dgm:pt>
    <dgm:pt modelId="{D92984B0-166F-4EE5-90B1-6149540A625C}" type="pres">
      <dgm:prSet presAssocID="{578075F3-66F2-4BE2-87D7-175613E9814F}" presName="txOne" presStyleLbl="node0" presStyleIdx="0" presStyleCnt="1" custLinFactNeighborX="0" custLinFactNeighborY="-6686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32BF6A4D-AD15-4FF6-A793-67C2AEAE2796}" type="pres">
      <dgm:prSet presAssocID="{578075F3-66F2-4BE2-87D7-175613E9814F}" presName="parTransOne" presStyleCnt="0"/>
      <dgm:spPr/>
    </dgm:pt>
    <dgm:pt modelId="{FA078E17-DFD9-46AD-93D5-ED7B9B2D26D2}" type="pres">
      <dgm:prSet presAssocID="{578075F3-66F2-4BE2-87D7-175613E9814F}" presName="horzOne" presStyleCnt="0"/>
      <dgm:spPr/>
    </dgm:pt>
    <dgm:pt modelId="{2BB1D38F-2DE9-47D1-AF84-32ABEB1626A4}" type="pres">
      <dgm:prSet presAssocID="{149C1D26-C4E7-49A5-AB6B-2D0A9C61FFC9}" presName="vertTwo" presStyleCnt="0"/>
      <dgm:spPr/>
    </dgm:pt>
    <dgm:pt modelId="{F4ACFD94-2868-4A37-9B5F-DBD83655E4B1}" type="pres">
      <dgm:prSet presAssocID="{149C1D26-C4E7-49A5-AB6B-2D0A9C61FFC9}" presName="txTwo" presStyleLbl="node2" presStyleIdx="0" presStyleCnt="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66A9935-C109-4D4D-8F9F-E8CE3770D43C}" type="pres">
      <dgm:prSet presAssocID="{149C1D26-C4E7-49A5-AB6B-2D0A9C61FFC9}" presName="horzTwo" presStyleCnt="0"/>
      <dgm:spPr/>
    </dgm:pt>
    <dgm:pt modelId="{B464124B-6967-441E-80E6-12B854845BA4}" type="pres">
      <dgm:prSet presAssocID="{2C2CDA0C-F9DC-4BBA-BE51-C25184B16DB9}" presName="sibSpaceTwo" presStyleCnt="0"/>
      <dgm:spPr/>
    </dgm:pt>
    <dgm:pt modelId="{37893871-36CD-4076-A159-EA1EB0B4CA32}" type="pres">
      <dgm:prSet presAssocID="{4542EEEE-D43F-4682-A035-0AC0E9C3457F}" presName="vertTwo" presStyleCnt="0"/>
      <dgm:spPr/>
    </dgm:pt>
    <dgm:pt modelId="{9B6AC6D6-977B-46CA-9A28-9AA31BFC9EF3}" type="pres">
      <dgm:prSet presAssocID="{4542EEEE-D43F-4682-A035-0AC0E9C3457F}" presName="txTwo" presStyleLbl="node2" presStyleIdx="1" presStyleCnt="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0162F1E-0A40-4C6C-ACD5-18BF475CB02F}" type="pres">
      <dgm:prSet presAssocID="{4542EEEE-D43F-4682-A035-0AC0E9C3457F}" presName="horzTwo" presStyleCnt="0"/>
      <dgm:spPr/>
    </dgm:pt>
    <dgm:pt modelId="{F86E2DD8-ED32-4E9D-A770-50624F1ED63D}" type="pres">
      <dgm:prSet presAssocID="{A018DFDE-438B-4F3A-9BCC-8C341646791C}" presName="sibSpaceTwo" presStyleCnt="0"/>
      <dgm:spPr/>
    </dgm:pt>
    <dgm:pt modelId="{44259147-DE5E-4C50-A3F0-825BC0CFB34B}" type="pres">
      <dgm:prSet presAssocID="{96AF45B2-E0F4-4EC3-BAC6-B81528FA6A1E}" presName="vertTwo" presStyleCnt="0"/>
      <dgm:spPr/>
    </dgm:pt>
    <dgm:pt modelId="{FEA88470-2919-480F-827B-1973D6086FAD}" type="pres">
      <dgm:prSet presAssocID="{96AF45B2-E0F4-4EC3-BAC6-B81528FA6A1E}" presName="txTwo" presStyleLbl="node2" presStyleIdx="2" presStyleCnt="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88F6403-A66F-4DD3-8A90-02A5699D4D25}" type="pres">
      <dgm:prSet presAssocID="{96AF45B2-E0F4-4EC3-BAC6-B81528FA6A1E}" presName="horzTwo" presStyleCnt="0"/>
      <dgm:spPr/>
    </dgm:pt>
    <dgm:pt modelId="{2A87F456-4ABA-49C6-AC10-CD140C19BB20}" type="pres">
      <dgm:prSet presAssocID="{1BA9AC5F-291A-4B46-8402-1F4160423554}" presName="sibSpaceTwo" presStyleCnt="0"/>
      <dgm:spPr/>
    </dgm:pt>
    <dgm:pt modelId="{A7DEFDB8-0CAC-4A35-AF85-1EABE7E42A98}" type="pres">
      <dgm:prSet presAssocID="{BD72A271-57E1-407C-B038-5CF5F25AC217}" presName="vertTwo" presStyleCnt="0"/>
      <dgm:spPr/>
    </dgm:pt>
    <dgm:pt modelId="{D1C59D45-5569-430A-87A5-4F66FDA88989}" type="pres">
      <dgm:prSet presAssocID="{BD72A271-57E1-407C-B038-5CF5F25AC217}" presName="txTwo" presStyleLbl="node2" presStyleIdx="3" presStyleCnt="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41384E3F-24A0-4F1D-BE93-9109D1187917}" type="pres">
      <dgm:prSet presAssocID="{BD72A271-57E1-407C-B038-5CF5F25AC217}" presName="horzTwo" presStyleCnt="0"/>
      <dgm:spPr/>
    </dgm:pt>
    <dgm:pt modelId="{21C232E4-E075-4260-9397-04753358FE45}" type="pres">
      <dgm:prSet presAssocID="{89677A8C-A1EB-4CDD-B393-763BFAD10FFA}" presName="sibSpaceTwo" presStyleCnt="0"/>
      <dgm:spPr/>
    </dgm:pt>
    <dgm:pt modelId="{0480C5EF-0B08-4A4C-B19D-5CE2EB181EFF}" type="pres">
      <dgm:prSet presAssocID="{10B3052A-2D6D-4C83-8AE8-A5E43306A535}" presName="vertTwo" presStyleCnt="0"/>
      <dgm:spPr/>
    </dgm:pt>
    <dgm:pt modelId="{E8949789-DE4C-419A-965E-FCDFC8B35BF2}" type="pres">
      <dgm:prSet presAssocID="{10B3052A-2D6D-4C83-8AE8-A5E43306A535}" presName="txTwo" presStyleLbl="node2" presStyleIdx="4" presStyleCnt="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1466917-AFFE-4CA5-ADA9-6CAF1A7A8A6C}" type="pres">
      <dgm:prSet presAssocID="{10B3052A-2D6D-4C83-8AE8-A5E43306A535}" presName="horzTwo" presStyleCnt="0"/>
      <dgm:spPr/>
    </dgm:pt>
    <dgm:pt modelId="{25E9D2EC-3FE2-460B-88C1-1E8CF172ECAF}" type="pres">
      <dgm:prSet presAssocID="{A4AD298C-A4D3-4F45-8F6D-A16F884FB35A}" presName="sibSpaceTwo" presStyleCnt="0"/>
      <dgm:spPr/>
    </dgm:pt>
    <dgm:pt modelId="{CAFAF9AE-D9C3-4CC8-A04E-D1D299B16A6F}" type="pres">
      <dgm:prSet presAssocID="{37998543-F86A-48FF-9078-68AA806C0FE4}" presName="vertTwo" presStyleCnt="0"/>
      <dgm:spPr/>
    </dgm:pt>
    <dgm:pt modelId="{AA6F00A7-820A-41E2-B9CC-702AB091F04C}" type="pres">
      <dgm:prSet presAssocID="{37998543-F86A-48FF-9078-68AA806C0FE4}" presName="txTwo" presStyleLbl="node2" presStyleIdx="5" presStyleCnt="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BE6D7F9-6DEE-4AD9-9469-05F1EB050266}" type="pres">
      <dgm:prSet presAssocID="{37998543-F86A-48FF-9078-68AA806C0FE4}" presName="horzTwo" presStyleCnt="0"/>
      <dgm:spPr/>
    </dgm:pt>
  </dgm:ptLst>
  <dgm:cxnLst>
    <dgm:cxn modelId="{5EACC735-CADE-45F9-BCA2-AABCFF12DA78}" srcId="{578075F3-66F2-4BE2-87D7-175613E9814F}" destId="{149C1D26-C4E7-49A5-AB6B-2D0A9C61FFC9}" srcOrd="0" destOrd="0" parTransId="{093183CB-D4B9-4E9A-87FF-E130B751BD41}" sibTransId="{2C2CDA0C-F9DC-4BBA-BE51-C25184B16DB9}"/>
    <dgm:cxn modelId="{63D372A2-E5E8-4CD6-9E54-09A01B0A182E}" type="presOf" srcId="{5CCDEA68-91A4-4C03-BF95-F2ACDE22F286}" destId="{806BC3EA-5594-405F-BD94-1CC9E365079D}" srcOrd="0" destOrd="0" presId="urn:microsoft.com/office/officeart/2005/8/layout/hierarchy4"/>
    <dgm:cxn modelId="{36AC733D-11C2-49D2-8D87-86193FD45AE3}" srcId="{578075F3-66F2-4BE2-87D7-175613E9814F}" destId="{4542EEEE-D43F-4682-A035-0AC0E9C3457F}" srcOrd="1" destOrd="0" parTransId="{DDA60163-AFBB-4B0E-A3D5-F9FF9E910708}" sibTransId="{A018DFDE-438B-4F3A-9BCC-8C341646791C}"/>
    <dgm:cxn modelId="{EE3A10CA-1BFF-4556-BA19-40909F424E60}" type="presOf" srcId="{578075F3-66F2-4BE2-87D7-175613E9814F}" destId="{D92984B0-166F-4EE5-90B1-6149540A625C}" srcOrd="0" destOrd="0" presId="urn:microsoft.com/office/officeart/2005/8/layout/hierarchy4"/>
    <dgm:cxn modelId="{74123A9F-2410-4D92-86F0-27BA50653144}" type="presOf" srcId="{10B3052A-2D6D-4C83-8AE8-A5E43306A535}" destId="{E8949789-DE4C-419A-965E-FCDFC8B35BF2}" srcOrd="0" destOrd="0" presId="urn:microsoft.com/office/officeart/2005/8/layout/hierarchy4"/>
    <dgm:cxn modelId="{ADCB9C91-EEE6-4174-87CA-3CFEE59084F9}" srcId="{578075F3-66F2-4BE2-87D7-175613E9814F}" destId="{37998543-F86A-48FF-9078-68AA806C0FE4}" srcOrd="5" destOrd="0" parTransId="{DBF52C3D-7A4F-4C47-889D-38DC38F6AC50}" sibTransId="{1FCF523F-EDBF-4DB2-9EC7-04AAE033591D}"/>
    <dgm:cxn modelId="{55B127F8-18DA-4DFD-8A57-AEFDFE03F2D1}" srcId="{578075F3-66F2-4BE2-87D7-175613E9814F}" destId="{BD72A271-57E1-407C-B038-5CF5F25AC217}" srcOrd="3" destOrd="0" parTransId="{3B5D9565-92B0-463A-94E9-77A9282FAB7E}" sibTransId="{89677A8C-A1EB-4CDD-B393-763BFAD10FFA}"/>
    <dgm:cxn modelId="{9C98BAE1-D2AC-4334-B33A-0572B38931E8}" srcId="{578075F3-66F2-4BE2-87D7-175613E9814F}" destId="{96AF45B2-E0F4-4EC3-BAC6-B81528FA6A1E}" srcOrd="2" destOrd="0" parTransId="{CEED6C73-7120-4705-AC3B-A3D0B393D68E}" sibTransId="{1BA9AC5F-291A-4B46-8402-1F4160423554}"/>
    <dgm:cxn modelId="{4B35DF19-2E58-4284-A0A5-A38EDCC1D83E}" srcId="{578075F3-66F2-4BE2-87D7-175613E9814F}" destId="{10B3052A-2D6D-4C83-8AE8-A5E43306A535}" srcOrd="4" destOrd="0" parTransId="{9FC0003C-1BFF-4D6B-A50D-46BDD7183CDE}" sibTransId="{A4AD298C-A4D3-4F45-8F6D-A16F884FB35A}"/>
    <dgm:cxn modelId="{09263A32-2F5D-42FE-BC40-72EE149C4E28}" type="presOf" srcId="{96AF45B2-E0F4-4EC3-BAC6-B81528FA6A1E}" destId="{FEA88470-2919-480F-827B-1973D6086FAD}" srcOrd="0" destOrd="0" presId="urn:microsoft.com/office/officeart/2005/8/layout/hierarchy4"/>
    <dgm:cxn modelId="{497B1AC4-1196-44E0-9572-522960B93CE7}" type="presOf" srcId="{4542EEEE-D43F-4682-A035-0AC0E9C3457F}" destId="{9B6AC6D6-977B-46CA-9A28-9AA31BFC9EF3}" srcOrd="0" destOrd="0" presId="urn:microsoft.com/office/officeart/2005/8/layout/hierarchy4"/>
    <dgm:cxn modelId="{59557743-F659-4387-9440-5CD795C542F5}" type="presOf" srcId="{BD72A271-57E1-407C-B038-5CF5F25AC217}" destId="{D1C59D45-5569-430A-87A5-4F66FDA88989}" srcOrd="0" destOrd="0" presId="urn:microsoft.com/office/officeart/2005/8/layout/hierarchy4"/>
    <dgm:cxn modelId="{5DDF8089-0128-4674-B03C-7342E414EA92}" type="presOf" srcId="{149C1D26-C4E7-49A5-AB6B-2D0A9C61FFC9}" destId="{F4ACFD94-2868-4A37-9B5F-DBD83655E4B1}" srcOrd="0" destOrd="0" presId="urn:microsoft.com/office/officeart/2005/8/layout/hierarchy4"/>
    <dgm:cxn modelId="{5DFEFAD1-4688-4E07-B5C0-13B06D03DB85}" type="presOf" srcId="{37998543-F86A-48FF-9078-68AA806C0FE4}" destId="{AA6F00A7-820A-41E2-B9CC-702AB091F04C}" srcOrd="0" destOrd="0" presId="urn:microsoft.com/office/officeart/2005/8/layout/hierarchy4"/>
    <dgm:cxn modelId="{6F1DC0A6-D440-41D5-A49B-5BAB1D340886}" srcId="{5CCDEA68-91A4-4C03-BF95-F2ACDE22F286}" destId="{578075F3-66F2-4BE2-87D7-175613E9814F}" srcOrd="0" destOrd="0" parTransId="{8736D57B-C999-431E-A66F-E7F08F576565}" sibTransId="{22FA2FBE-CEBE-4555-B3B4-C9E10BD7CB52}"/>
    <dgm:cxn modelId="{7EADE0D5-8611-44E6-A84F-47B66F56A075}" type="presParOf" srcId="{806BC3EA-5594-405F-BD94-1CC9E365079D}" destId="{22711AF8-56B2-4A95-B189-4F2A66CE2458}" srcOrd="0" destOrd="0" presId="urn:microsoft.com/office/officeart/2005/8/layout/hierarchy4"/>
    <dgm:cxn modelId="{755F5E16-55A0-49F1-AF16-6BF584D3639E}" type="presParOf" srcId="{22711AF8-56B2-4A95-B189-4F2A66CE2458}" destId="{D92984B0-166F-4EE5-90B1-6149540A625C}" srcOrd="0" destOrd="0" presId="urn:microsoft.com/office/officeart/2005/8/layout/hierarchy4"/>
    <dgm:cxn modelId="{56D04E80-326A-4D0B-BFF6-8C9E09C75864}" type="presParOf" srcId="{22711AF8-56B2-4A95-B189-4F2A66CE2458}" destId="{32BF6A4D-AD15-4FF6-A793-67C2AEAE2796}" srcOrd="1" destOrd="0" presId="urn:microsoft.com/office/officeart/2005/8/layout/hierarchy4"/>
    <dgm:cxn modelId="{9A7270F1-1513-4800-AB92-CD86A58D135B}" type="presParOf" srcId="{22711AF8-56B2-4A95-B189-4F2A66CE2458}" destId="{FA078E17-DFD9-46AD-93D5-ED7B9B2D26D2}" srcOrd="2" destOrd="0" presId="urn:microsoft.com/office/officeart/2005/8/layout/hierarchy4"/>
    <dgm:cxn modelId="{FB64668C-7C01-4FAA-B686-F4AB6CCA46CE}" type="presParOf" srcId="{FA078E17-DFD9-46AD-93D5-ED7B9B2D26D2}" destId="{2BB1D38F-2DE9-47D1-AF84-32ABEB1626A4}" srcOrd="0" destOrd="0" presId="urn:microsoft.com/office/officeart/2005/8/layout/hierarchy4"/>
    <dgm:cxn modelId="{8C494C7A-0E7E-4D40-BF30-99E35C3C2049}" type="presParOf" srcId="{2BB1D38F-2DE9-47D1-AF84-32ABEB1626A4}" destId="{F4ACFD94-2868-4A37-9B5F-DBD83655E4B1}" srcOrd="0" destOrd="0" presId="urn:microsoft.com/office/officeart/2005/8/layout/hierarchy4"/>
    <dgm:cxn modelId="{354BF2C1-83A7-49CC-A37A-3BD5F0923880}" type="presParOf" srcId="{2BB1D38F-2DE9-47D1-AF84-32ABEB1626A4}" destId="{666A9935-C109-4D4D-8F9F-E8CE3770D43C}" srcOrd="1" destOrd="0" presId="urn:microsoft.com/office/officeart/2005/8/layout/hierarchy4"/>
    <dgm:cxn modelId="{9C649B1A-896E-4E59-9D4A-15D0AD38B3A3}" type="presParOf" srcId="{FA078E17-DFD9-46AD-93D5-ED7B9B2D26D2}" destId="{B464124B-6967-441E-80E6-12B854845BA4}" srcOrd="1" destOrd="0" presId="urn:microsoft.com/office/officeart/2005/8/layout/hierarchy4"/>
    <dgm:cxn modelId="{D5E4516C-69BA-4228-9D4F-D940806E947E}" type="presParOf" srcId="{FA078E17-DFD9-46AD-93D5-ED7B9B2D26D2}" destId="{37893871-36CD-4076-A159-EA1EB0B4CA32}" srcOrd="2" destOrd="0" presId="urn:microsoft.com/office/officeart/2005/8/layout/hierarchy4"/>
    <dgm:cxn modelId="{4742C3EC-EFEE-4563-A2EA-693AF8276E64}" type="presParOf" srcId="{37893871-36CD-4076-A159-EA1EB0B4CA32}" destId="{9B6AC6D6-977B-46CA-9A28-9AA31BFC9EF3}" srcOrd="0" destOrd="0" presId="urn:microsoft.com/office/officeart/2005/8/layout/hierarchy4"/>
    <dgm:cxn modelId="{C919099C-4DC6-4F53-8168-BAFA4FB8C7FF}" type="presParOf" srcId="{37893871-36CD-4076-A159-EA1EB0B4CA32}" destId="{50162F1E-0A40-4C6C-ACD5-18BF475CB02F}" srcOrd="1" destOrd="0" presId="urn:microsoft.com/office/officeart/2005/8/layout/hierarchy4"/>
    <dgm:cxn modelId="{B8EFA138-182B-4E4F-B15B-F31D8B15DFC1}" type="presParOf" srcId="{FA078E17-DFD9-46AD-93D5-ED7B9B2D26D2}" destId="{F86E2DD8-ED32-4E9D-A770-50624F1ED63D}" srcOrd="3" destOrd="0" presId="urn:microsoft.com/office/officeart/2005/8/layout/hierarchy4"/>
    <dgm:cxn modelId="{79DF0910-F3C3-4C91-80F4-3299A7994F60}" type="presParOf" srcId="{FA078E17-DFD9-46AD-93D5-ED7B9B2D26D2}" destId="{44259147-DE5E-4C50-A3F0-825BC0CFB34B}" srcOrd="4" destOrd="0" presId="urn:microsoft.com/office/officeart/2005/8/layout/hierarchy4"/>
    <dgm:cxn modelId="{6DEA5625-8E43-4B15-808C-4F9D9130ADBC}" type="presParOf" srcId="{44259147-DE5E-4C50-A3F0-825BC0CFB34B}" destId="{FEA88470-2919-480F-827B-1973D6086FAD}" srcOrd="0" destOrd="0" presId="urn:microsoft.com/office/officeart/2005/8/layout/hierarchy4"/>
    <dgm:cxn modelId="{12053EE0-2C88-4645-974C-C6250FAEC5A5}" type="presParOf" srcId="{44259147-DE5E-4C50-A3F0-825BC0CFB34B}" destId="{F88F6403-A66F-4DD3-8A90-02A5699D4D25}" srcOrd="1" destOrd="0" presId="urn:microsoft.com/office/officeart/2005/8/layout/hierarchy4"/>
    <dgm:cxn modelId="{4F0CB295-7089-49BC-9C69-E85194051786}" type="presParOf" srcId="{FA078E17-DFD9-46AD-93D5-ED7B9B2D26D2}" destId="{2A87F456-4ABA-49C6-AC10-CD140C19BB20}" srcOrd="5" destOrd="0" presId="urn:microsoft.com/office/officeart/2005/8/layout/hierarchy4"/>
    <dgm:cxn modelId="{C2EB31E3-9417-48CE-99F0-30887FF1656F}" type="presParOf" srcId="{FA078E17-DFD9-46AD-93D5-ED7B9B2D26D2}" destId="{A7DEFDB8-0CAC-4A35-AF85-1EABE7E42A98}" srcOrd="6" destOrd="0" presId="urn:microsoft.com/office/officeart/2005/8/layout/hierarchy4"/>
    <dgm:cxn modelId="{F247A262-A303-462D-A4CD-925CF92EAE57}" type="presParOf" srcId="{A7DEFDB8-0CAC-4A35-AF85-1EABE7E42A98}" destId="{D1C59D45-5569-430A-87A5-4F66FDA88989}" srcOrd="0" destOrd="0" presId="urn:microsoft.com/office/officeart/2005/8/layout/hierarchy4"/>
    <dgm:cxn modelId="{7BE20994-4CCD-4F83-8500-BC0346F9DB26}" type="presParOf" srcId="{A7DEFDB8-0CAC-4A35-AF85-1EABE7E42A98}" destId="{41384E3F-24A0-4F1D-BE93-9109D1187917}" srcOrd="1" destOrd="0" presId="urn:microsoft.com/office/officeart/2005/8/layout/hierarchy4"/>
    <dgm:cxn modelId="{C1819FBE-853D-4B58-BDB0-C79A464E6712}" type="presParOf" srcId="{FA078E17-DFD9-46AD-93D5-ED7B9B2D26D2}" destId="{21C232E4-E075-4260-9397-04753358FE45}" srcOrd="7" destOrd="0" presId="urn:microsoft.com/office/officeart/2005/8/layout/hierarchy4"/>
    <dgm:cxn modelId="{C9982051-E7A5-4183-BA4B-E28A3E23B723}" type="presParOf" srcId="{FA078E17-DFD9-46AD-93D5-ED7B9B2D26D2}" destId="{0480C5EF-0B08-4A4C-B19D-5CE2EB181EFF}" srcOrd="8" destOrd="0" presId="urn:microsoft.com/office/officeart/2005/8/layout/hierarchy4"/>
    <dgm:cxn modelId="{E9A2E64C-8473-44FF-BD97-F821D7CDECE2}" type="presParOf" srcId="{0480C5EF-0B08-4A4C-B19D-5CE2EB181EFF}" destId="{E8949789-DE4C-419A-965E-FCDFC8B35BF2}" srcOrd="0" destOrd="0" presId="urn:microsoft.com/office/officeart/2005/8/layout/hierarchy4"/>
    <dgm:cxn modelId="{EB0EFF70-0D63-43F6-A5B6-DB568E813EB7}" type="presParOf" srcId="{0480C5EF-0B08-4A4C-B19D-5CE2EB181EFF}" destId="{11466917-AFFE-4CA5-ADA9-6CAF1A7A8A6C}" srcOrd="1" destOrd="0" presId="urn:microsoft.com/office/officeart/2005/8/layout/hierarchy4"/>
    <dgm:cxn modelId="{513ED2D0-A6DF-44D4-AC73-FEA53674441E}" type="presParOf" srcId="{FA078E17-DFD9-46AD-93D5-ED7B9B2D26D2}" destId="{25E9D2EC-3FE2-460B-88C1-1E8CF172ECAF}" srcOrd="9" destOrd="0" presId="urn:microsoft.com/office/officeart/2005/8/layout/hierarchy4"/>
    <dgm:cxn modelId="{E123B36F-E823-4F45-B697-45668B01A717}" type="presParOf" srcId="{FA078E17-DFD9-46AD-93D5-ED7B9B2D26D2}" destId="{CAFAF9AE-D9C3-4CC8-A04E-D1D299B16A6F}" srcOrd="10" destOrd="0" presId="urn:microsoft.com/office/officeart/2005/8/layout/hierarchy4"/>
    <dgm:cxn modelId="{20DAD68E-824A-49BE-A968-374734A1DCB0}" type="presParOf" srcId="{CAFAF9AE-D9C3-4CC8-A04E-D1D299B16A6F}" destId="{AA6F00A7-820A-41E2-B9CC-702AB091F04C}" srcOrd="0" destOrd="0" presId="urn:microsoft.com/office/officeart/2005/8/layout/hierarchy4"/>
    <dgm:cxn modelId="{BD2D53BA-5908-4D68-927C-8D896689483A}" type="presParOf" srcId="{CAFAF9AE-D9C3-4CC8-A04E-D1D299B16A6F}" destId="{5BE6D7F9-6DEE-4AD9-9469-05F1EB050266}" srcOrd="1" destOrd="0" presId="urn:microsoft.com/office/officeart/2005/8/layout/hierarchy4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D92984B0-166F-4EE5-90B1-6149540A625C}">
      <dsp:nvSpPr>
        <dsp:cNvPr id="0" name=""/>
        <dsp:cNvSpPr/>
      </dsp:nvSpPr>
      <dsp:spPr>
        <a:xfrm>
          <a:off x="39" y="0"/>
          <a:ext cx="8136824" cy="246779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47650" tIns="247650" rIns="247650" bIns="247650" numCol="1" spcCol="1270" anchor="ctr" anchorCtr="0">
          <a:noAutofit/>
          <a:sp3d extrusionH="28000" prstMaterial="matte"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6500" kern="1200" dirty="0" smtClean="0"/>
            <a:t>***</a:t>
          </a:r>
          <a:endParaRPr lang="ru-RU" sz="6500" kern="1200" dirty="0"/>
        </a:p>
      </dsp:txBody>
      <dsp:txXfrm>
        <a:off x="39" y="0"/>
        <a:ext cx="8136824" cy="2467796"/>
      </dsp:txXfrm>
    </dsp:sp>
    <dsp:sp modelId="{F4ACFD94-2868-4A37-9B5F-DBD83655E4B1}">
      <dsp:nvSpPr>
        <dsp:cNvPr id="0" name=""/>
        <dsp:cNvSpPr/>
      </dsp:nvSpPr>
      <dsp:spPr>
        <a:xfrm>
          <a:off x="39" y="2687617"/>
          <a:ext cx="1267418" cy="246779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  <a:sp3d extrusionH="28000" prstMaterial="matte"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i="1" kern="1200" dirty="0" smtClean="0">
              <a:latin typeface="Times New Roman" pitchFamily="18" charset="0"/>
              <a:cs typeface="Times New Roman" pitchFamily="18" charset="0"/>
            </a:rPr>
            <a:t>Чаще есть твердые сырые овощи и фрукты.</a:t>
          </a:r>
          <a:endParaRPr lang="ru-RU" sz="1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39" y="2687617"/>
        <a:ext cx="1267418" cy="2467796"/>
      </dsp:txXfrm>
    </dsp:sp>
    <dsp:sp modelId="{9B6AC6D6-977B-46CA-9A28-9AA31BFC9EF3}">
      <dsp:nvSpPr>
        <dsp:cNvPr id="0" name=""/>
        <dsp:cNvSpPr/>
      </dsp:nvSpPr>
      <dsp:spPr>
        <a:xfrm>
          <a:off x="1373921" y="2687617"/>
          <a:ext cx="1267418" cy="246779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  <a:sp3d extrusionH="28000" prstMaterial="matte"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i="1" kern="1200" dirty="0" smtClean="0">
              <a:latin typeface="Times New Roman" pitchFamily="18" charset="0"/>
              <a:cs typeface="Times New Roman" pitchFamily="18" charset="0"/>
            </a:rPr>
            <a:t>Не просовывать ложку, вилку глубоко в рот, а снимать пищу губами, чтобы не поцарапать зубы.</a:t>
          </a:r>
          <a:endParaRPr lang="ru-RU" sz="1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1373921" y="2687617"/>
        <a:ext cx="1267418" cy="2467796"/>
      </dsp:txXfrm>
    </dsp:sp>
    <dsp:sp modelId="{FEA88470-2919-480F-827B-1973D6086FAD}">
      <dsp:nvSpPr>
        <dsp:cNvPr id="0" name=""/>
        <dsp:cNvSpPr/>
      </dsp:nvSpPr>
      <dsp:spPr>
        <a:xfrm>
          <a:off x="2747802" y="2687617"/>
          <a:ext cx="1267418" cy="246779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  <a:sp3d extrusionH="28000" prstMaterial="matte"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i="1" kern="1200" dirty="0" smtClean="0">
              <a:latin typeface="Times New Roman" pitchFamily="18" charset="0"/>
              <a:cs typeface="Times New Roman" pitchFamily="18" charset="0"/>
            </a:rPr>
            <a:t>Жевать и правой, и левой стороной зубов. </a:t>
          </a:r>
          <a:endParaRPr lang="ru-RU" sz="1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2747802" y="2687617"/>
        <a:ext cx="1267418" cy="2467796"/>
      </dsp:txXfrm>
    </dsp:sp>
    <dsp:sp modelId="{D1C59D45-5569-430A-87A5-4F66FDA88989}">
      <dsp:nvSpPr>
        <dsp:cNvPr id="0" name=""/>
        <dsp:cNvSpPr/>
      </dsp:nvSpPr>
      <dsp:spPr>
        <a:xfrm>
          <a:off x="4121683" y="2687617"/>
          <a:ext cx="1267418" cy="246779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  <a:sp3d extrusionH="28000" prstMaterial="matte"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i="1" kern="1200" dirty="0" smtClean="0">
              <a:latin typeface="Times New Roman" pitchFamily="18" charset="0"/>
              <a:cs typeface="Times New Roman" pitchFamily="18" charset="0"/>
            </a:rPr>
            <a:t>Не увлекаться шипучими напитками — лучше пить соки.</a:t>
          </a:r>
          <a:endParaRPr lang="ru-RU" sz="1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4121683" y="2687617"/>
        <a:ext cx="1267418" cy="2467796"/>
      </dsp:txXfrm>
    </dsp:sp>
    <dsp:sp modelId="{E8949789-DE4C-419A-965E-FCDFC8B35BF2}">
      <dsp:nvSpPr>
        <dsp:cNvPr id="0" name=""/>
        <dsp:cNvSpPr/>
      </dsp:nvSpPr>
      <dsp:spPr>
        <a:xfrm>
          <a:off x="5495564" y="2687617"/>
          <a:ext cx="1267418" cy="246779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  <a:sp3d extrusionH="28000" prstMaterial="matte"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i="1" kern="1200" dirty="0" smtClean="0">
              <a:latin typeface="Times New Roman" pitchFamily="18" charset="0"/>
              <a:cs typeface="Times New Roman" pitchFamily="18" charset="0"/>
            </a:rPr>
            <a:t>Глотать пищу, только хорошенько ее разжевав.</a:t>
          </a:r>
          <a:endParaRPr lang="ru-RU" sz="1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5495564" y="2687617"/>
        <a:ext cx="1267418" cy="2467796"/>
      </dsp:txXfrm>
    </dsp:sp>
    <dsp:sp modelId="{AA6F00A7-820A-41E2-B9CC-702AB091F04C}">
      <dsp:nvSpPr>
        <dsp:cNvPr id="0" name=""/>
        <dsp:cNvSpPr/>
      </dsp:nvSpPr>
      <dsp:spPr>
        <a:xfrm>
          <a:off x="6869446" y="2687617"/>
          <a:ext cx="1267418" cy="246779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  <a:sp3d extrusionH="28000" prstMaterial="matte"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i="1" kern="1200" dirty="0" smtClean="0">
              <a:latin typeface="Times New Roman" pitchFamily="18" charset="0"/>
              <a:cs typeface="Times New Roman" pitchFamily="18" charset="0"/>
            </a:rPr>
            <a:t>После еды, особенно после сладостей, обязательно полоскать рот.</a:t>
          </a:r>
          <a:endParaRPr lang="ru-RU" sz="1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6869446" y="2687617"/>
        <a:ext cx="1267418" cy="246779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4">
  <dgm:title val=""/>
  <dgm:desc val=""/>
  <dgm:catLst>
    <dgm:cat type="hierarchy" pri="4000"/>
    <dgm:cat type="list" pri="24000"/>
    <dgm:cat type="relationship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t"/>
              </dgm:alg>
            </dgm:if>
            <dgm:else name="Name10">
              <dgm:alg type="lin">
                <dgm:param type="linDir" val="fromR"/>
                <dgm:param type="nodeVertAlign" val="t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T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t"/>
                    </dgm:alg>
                  </dgm:if>
                  <dgm:else name="Name17">
                    <dgm:alg type="lin">
                      <dgm:param type="linDir" val="fromR"/>
                      <dgm:param type="nodeVertAlign" val="t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T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t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t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T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t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t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9">
  <dgm:title val=""/>
  <dgm:desc val=""/>
  <dgm:catLst>
    <dgm:cat type="3D" pri="11900"/>
  </dgm:catLst>
  <dgm:scene3d>
    <a:camera prst="perspectiveRelaxed">
      <a:rot lat="19149996" lon="20104178" rev="1577324"/>
    </a:camera>
    <a:lightRig rig="soft" dir="t"/>
    <a:backdrop>
      <a:anchor x="0" y="0" z="-210000"/>
      <a:norm dx="0" dy="0" dz="914400"/>
      <a:up dx="0" dy="914400" dz="0"/>
    </a:backdrop>
  </dgm:scene3d>
  <dgm:styleLbl name="node0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>
      <a:sp3d extrusionH="28000" prstMaterial="matte"/>
    </dgm:txPr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9413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14763" y="0"/>
            <a:ext cx="2919412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79F3871F-59D0-4AF1-B445-A6913F674716}" type="datetimeFigureOut">
              <a:rPr lang="ru-RU"/>
              <a:pPr>
                <a:defRPr/>
              </a:pPr>
              <a:t>18.01.2014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01700" y="739775"/>
            <a:ext cx="4932363" cy="37004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3100" y="4686300"/>
            <a:ext cx="5389563" cy="44402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371013"/>
            <a:ext cx="2919413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14763" y="9371013"/>
            <a:ext cx="2919412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1B66C510-9CB2-437A-BEB9-A4CD114ACE7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42BC96-CE66-4001-A67F-308DFFEF8141}" type="datetimeFigureOut">
              <a:rPr lang="ru-RU"/>
              <a:pPr>
                <a:defRPr/>
              </a:pPr>
              <a:t>18.01.2014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F7E046-1B1A-422D-9400-1A83F3EEB2A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E7D6D0-2BC5-4EFD-9B6E-69118224A685}" type="datetimeFigureOut">
              <a:rPr lang="ru-RU"/>
              <a:pPr>
                <a:defRPr/>
              </a:pPr>
              <a:t>18.01.2014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D7CB81-E6C2-4E82-BECD-F01DDFCD25D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89D580-5CB8-4288-8A6F-2BCFC2C6E774}" type="datetimeFigureOut">
              <a:rPr lang="ru-RU"/>
              <a:pPr>
                <a:defRPr/>
              </a:pPr>
              <a:t>18.01.2014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B8FA50-1AF5-422D-BE59-EAD6F61DFB1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7D0172-9203-4F24-ACA2-79C8A1E55A83}" type="datetimeFigureOut">
              <a:rPr lang="ru-RU"/>
              <a:pPr>
                <a:defRPr/>
              </a:pPr>
              <a:t>18.01.2014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E17677-B511-403F-8E87-D4702EF8766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858B8E-0B3D-40B7-88EA-420A2FB21F74}" type="datetimeFigureOut">
              <a:rPr lang="ru-RU"/>
              <a:pPr>
                <a:defRPr/>
              </a:pPr>
              <a:t>18.01.2014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AEE8F8-A81B-4B44-832F-D72D75EA3F8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82B7C6-9531-4618-A875-B8280381D1F9}" type="datetimeFigureOut">
              <a:rPr lang="ru-RU"/>
              <a:pPr>
                <a:defRPr/>
              </a:pPr>
              <a:t>18.01.2014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CACCD0-4E1C-4A07-A06F-1D6A7D72753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FCCF1A-24A0-462C-986F-7B8F23EE8BA2}" type="datetimeFigureOut">
              <a:rPr lang="ru-RU"/>
              <a:pPr>
                <a:defRPr/>
              </a:pPr>
              <a:t>18.01.2014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516E89-DEE3-4F81-96CC-555EA9A22AB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E8BAC5-79C2-408F-966B-43D7447C568A}" type="datetimeFigureOut">
              <a:rPr lang="ru-RU"/>
              <a:pPr>
                <a:defRPr/>
              </a:pPr>
              <a:t>18.01.2014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19783E-2EE7-48C5-B336-8536C59EBFF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1211CB-3644-4BA8-BDE2-E2AA84E78FBD}" type="datetimeFigureOut">
              <a:rPr lang="ru-RU"/>
              <a:pPr>
                <a:defRPr/>
              </a:pPr>
              <a:t>18.01.2014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36AD96-EF4A-4F35-8933-90A735D6F35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567E74-F0C1-49D0-B305-0B0944B02785}" type="datetimeFigureOut">
              <a:rPr lang="ru-RU"/>
              <a:pPr>
                <a:defRPr/>
              </a:pPr>
              <a:t>18.01.2014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5001EB-F0A8-4FDF-A27D-54FBAEBD877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BA0443-97F7-476F-A536-632122E63C9E}" type="datetimeFigureOut">
              <a:rPr lang="ru-RU"/>
              <a:pPr>
                <a:defRPr/>
              </a:pPr>
              <a:t>18.01.2014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479B68-E952-4C38-BC3D-D836ED004A2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5363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989021D-0494-47FF-8B6F-1B17786B37C7}" type="datetimeFigureOut">
              <a:rPr lang="ru-RU"/>
              <a:pPr>
                <a:defRPr/>
              </a:pPr>
              <a:t>18.01.2014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E6D45CC-FEB5-4789-8438-03FC809EC20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17.jpe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gif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oesoznanye.ru/hystory/431-10-interesnyx-faktov-iz-istorii-stomatologii.html" TargetMode="External"/><Relationship Id="rId2" Type="http://schemas.openxmlformats.org/officeDocument/2006/relationships/hyperlink" Target="http://dob.1september.ru/2004/14/5.htm" TargetMode="Externa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jpe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7" name="Group 10"/>
          <p:cNvGrpSpPr>
            <a:grpSpLocks/>
          </p:cNvGrpSpPr>
          <p:nvPr/>
        </p:nvGrpSpPr>
        <p:grpSpPr bwMode="auto">
          <a:xfrm>
            <a:off x="179388" y="223838"/>
            <a:ext cx="8785225" cy="6408737"/>
            <a:chOff x="113" y="164"/>
            <a:chExt cx="5534" cy="4037"/>
          </a:xfrm>
        </p:grpSpPr>
        <p:sp>
          <p:nvSpPr>
            <p:cNvPr id="1031" name="Line 6"/>
            <p:cNvSpPr>
              <a:spLocks noChangeShapeType="1"/>
            </p:cNvSpPr>
            <p:nvPr/>
          </p:nvSpPr>
          <p:spPr bwMode="auto">
            <a:xfrm>
              <a:off x="295" y="164"/>
              <a:ext cx="0" cy="4037"/>
            </a:xfrm>
            <a:prstGeom prst="line">
              <a:avLst/>
            </a:prstGeom>
            <a:noFill/>
            <a:ln w="9525">
              <a:solidFill>
                <a:srgbClr val="00FFFF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32" name="Line 7"/>
            <p:cNvSpPr>
              <a:spLocks noChangeShapeType="1"/>
            </p:cNvSpPr>
            <p:nvPr/>
          </p:nvSpPr>
          <p:spPr bwMode="auto">
            <a:xfrm>
              <a:off x="113" y="4156"/>
              <a:ext cx="5534" cy="0"/>
            </a:xfrm>
            <a:prstGeom prst="line">
              <a:avLst/>
            </a:prstGeom>
            <a:noFill/>
            <a:ln w="9525">
              <a:solidFill>
                <a:srgbClr val="00FFFF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33" name="Line 8"/>
            <p:cNvSpPr>
              <a:spLocks noChangeShapeType="1"/>
            </p:cNvSpPr>
            <p:nvPr/>
          </p:nvSpPr>
          <p:spPr bwMode="auto">
            <a:xfrm>
              <a:off x="249" y="4065"/>
              <a:ext cx="2313" cy="0"/>
            </a:xfrm>
            <a:prstGeom prst="line">
              <a:avLst/>
            </a:prstGeom>
            <a:noFill/>
            <a:ln w="9525">
              <a:solidFill>
                <a:srgbClr val="00FFFF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34" name="Line 9"/>
            <p:cNvSpPr>
              <a:spLocks noChangeShapeType="1"/>
            </p:cNvSpPr>
            <p:nvPr/>
          </p:nvSpPr>
          <p:spPr bwMode="auto">
            <a:xfrm>
              <a:off x="204" y="164"/>
              <a:ext cx="0" cy="3448"/>
            </a:xfrm>
            <a:prstGeom prst="line">
              <a:avLst/>
            </a:prstGeom>
            <a:noFill/>
            <a:ln w="9525">
              <a:solidFill>
                <a:srgbClr val="00FFFF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2059" name="Text Box 11"/>
          <p:cNvSpPr txBox="1">
            <a:spLocks noChangeArrowheads="1"/>
          </p:cNvSpPr>
          <p:nvPr/>
        </p:nvSpPr>
        <p:spPr bwMode="auto">
          <a:xfrm>
            <a:off x="3214688" y="404813"/>
            <a:ext cx="5929312" cy="3786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urier New" pitchFamily="49" charset="0"/>
                <a:cs typeface="Courier New" pitchFamily="49" charset="0"/>
              </a:rPr>
              <a:t>ПОЧЕМУ НЕОБХОДИМО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urier New" pitchFamily="49" charset="0"/>
                <a:cs typeface="Courier New" pitchFamily="49" charset="0"/>
              </a:rPr>
              <a:t>  ЧИСТИТЬ</a:t>
            </a:r>
            <a:endParaRPr lang="en-US" sz="6000" b="1" dirty="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urier New" pitchFamily="49" charset="0"/>
              <a:cs typeface="Courier New" pitchFamily="49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urier New" pitchFamily="49" charset="0"/>
                <a:cs typeface="Courier New" pitchFamily="49" charset="0"/>
              </a:rPr>
              <a:t>     </a:t>
            </a:r>
            <a:r>
              <a:rPr lang="ru-RU" sz="6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urier New" pitchFamily="49" charset="0"/>
                <a:cs typeface="Courier New" pitchFamily="49" charset="0"/>
              </a:rPr>
              <a:t>ЗУБЫ</a:t>
            </a:r>
          </a:p>
        </p:txBody>
      </p:sp>
      <p:sp>
        <p:nvSpPr>
          <p:cNvPr id="5125" name="Прямоугольник 8"/>
          <p:cNvSpPr>
            <a:spLocks noChangeArrowheads="1"/>
          </p:cNvSpPr>
          <p:nvPr/>
        </p:nvSpPr>
        <p:spPr bwMode="auto">
          <a:xfrm>
            <a:off x="2857500" y="5229225"/>
            <a:ext cx="6107113" cy="1235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500" b="1" i="1">
                <a:solidFill>
                  <a:srgbClr val="10253F"/>
                </a:solidFill>
                <a:latin typeface="Times New Roman" pitchFamily="18" charset="0"/>
                <a:cs typeface="Times New Roman" pitchFamily="18" charset="0"/>
              </a:rPr>
              <a:t>Автор: Долаан Даяна Ортун-ооловна </a:t>
            </a:r>
            <a:r>
              <a:rPr lang="ru-RU" sz="1500" b="1">
                <a:solidFill>
                  <a:srgbClr val="10253F"/>
                </a:solidFill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r>
              <a:rPr lang="ru-RU" sz="1500" b="1">
                <a:solidFill>
                  <a:srgbClr val="10253F"/>
                </a:solidFill>
                <a:latin typeface="Times New Roman" pitchFamily="18" charset="0"/>
                <a:cs typeface="Times New Roman" pitchFamily="18" charset="0"/>
              </a:rPr>
              <a:t> ученица 3 «Д»  класса </a:t>
            </a:r>
          </a:p>
          <a:p>
            <a:r>
              <a:rPr lang="ru-RU" sz="1500" b="1">
                <a:solidFill>
                  <a:srgbClr val="10253F"/>
                </a:solidFill>
                <a:latin typeface="Times New Roman" pitchFamily="18" charset="0"/>
                <a:cs typeface="Times New Roman" pitchFamily="18" charset="0"/>
              </a:rPr>
              <a:t>МБОУ «СОШ №12 », г. Кызыла </a:t>
            </a:r>
          </a:p>
          <a:p>
            <a:r>
              <a:rPr lang="ru-RU" sz="1500" b="1" i="1">
                <a:solidFill>
                  <a:srgbClr val="10253F"/>
                </a:solidFill>
                <a:latin typeface="Times New Roman" pitchFamily="18" charset="0"/>
                <a:cs typeface="Times New Roman" pitchFamily="18" charset="0"/>
              </a:rPr>
              <a:t>Научный руководитель: </a:t>
            </a:r>
            <a:r>
              <a:rPr lang="ru-RU" sz="1500" b="1">
                <a:solidFill>
                  <a:srgbClr val="10253F"/>
                </a:solidFill>
                <a:latin typeface="Times New Roman" pitchFamily="18" charset="0"/>
                <a:cs typeface="Times New Roman" pitchFamily="18" charset="0"/>
              </a:rPr>
              <a:t>Ооржак Азиата Владимировна, учитель начальных классов</a:t>
            </a:r>
          </a:p>
        </p:txBody>
      </p:sp>
      <p:pic>
        <p:nvPicPr>
          <p:cNvPr id="12" name="Рисунок 11" descr="kak_otbelit_zuby_v_domashnix_usloviyax_readmas.ru_2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 rot="20656425">
            <a:off x="657217" y="2353046"/>
            <a:ext cx="2891474" cy="20863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0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2000"/>
                                        <p:tgtEl>
                                          <p:spTgt spid="20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20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Line 3"/>
          <p:cNvSpPr>
            <a:spLocks noChangeShapeType="1"/>
          </p:cNvSpPr>
          <p:nvPr/>
        </p:nvSpPr>
        <p:spPr bwMode="auto">
          <a:xfrm>
            <a:off x="468313" y="692150"/>
            <a:ext cx="0" cy="5976938"/>
          </a:xfrm>
          <a:prstGeom prst="line">
            <a:avLst/>
          </a:prstGeom>
          <a:noFill/>
          <a:ln w="12700">
            <a:solidFill>
              <a:srgbClr val="00FFFF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4578" name="Line 4"/>
          <p:cNvSpPr>
            <a:spLocks noChangeShapeType="1"/>
          </p:cNvSpPr>
          <p:nvPr/>
        </p:nvSpPr>
        <p:spPr bwMode="auto">
          <a:xfrm>
            <a:off x="179388" y="6597650"/>
            <a:ext cx="8785225" cy="0"/>
          </a:xfrm>
          <a:prstGeom prst="line">
            <a:avLst/>
          </a:prstGeom>
          <a:noFill/>
          <a:ln w="12700">
            <a:solidFill>
              <a:srgbClr val="00FFFF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4579" name="Line 5"/>
          <p:cNvSpPr>
            <a:spLocks noChangeShapeType="1"/>
          </p:cNvSpPr>
          <p:nvPr/>
        </p:nvSpPr>
        <p:spPr bwMode="auto">
          <a:xfrm>
            <a:off x="395288" y="6453188"/>
            <a:ext cx="3671887" cy="0"/>
          </a:xfrm>
          <a:prstGeom prst="line">
            <a:avLst/>
          </a:prstGeom>
          <a:noFill/>
          <a:ln w="12700">
            <a:solidFill>
              <a:srgbClr val="00FFFF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4580" name="Line 6"/>
          <p:cNvSpPr>
            <a:spLocks noChangeShapeType="1"/>
          </p:cNvSpPr>
          <p:nvPr/>
        </p:nvSpPr>
        <p:spPr bwMode="auto">
          <a:xfrm>
            <a:off x="250825" y="1052513"/>
            <a:ext cx="0" cy="5805487"/>
          </a:xfrm>
          <a:prstGeom prst="line">
            <a:avLst/>
          </a:prstGeom>
          <a:noFill/>
          <a:ln w="12700">
            <a:solidFill>
              <a:srgbClr val="00FFFF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4581" name="Text Box 10"/>
          <p:cNvSpPr txBox="1">
            <a:spLocks noChangeArrowheads="1"/>
          </p:cNvSpPr>
          <p:nvPr/>
        </p:nvSpPr>
        <p:spPr bwMode="auto">
          <a:xfrm>
            <a:off x="179388" y="476250"/>
            <a:ext cx="333533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>
                <a:solidFill>
                  <a:srgbClr val="FF0000"/>
                </a:solidFill>
                <a:latin typeface="Verdana" pitchFamily="34" charset="0"/>
              </a:rPr>
              <a:t>… из истории…</a:t>
            </a:r>
          </a:p>
        </p:txBody>
      </p:sp>
      <p:sp>
        <p:nvSpPr>
          <p:cNvPr id="16403" name="Text Box 19"/>
          <p:cNvSpPr txBox="1">
            <a:spLocks noChangeArrowheads="1"/>
          </p:cNvSpPr>
          <p:nvPr/>
        </p:nvSpPr>
        <p:spPr bwMode="auto">
          <a:xfrm>
            <a:off x="4644008" y="548680"/>
            <a:ext cx="3960440" cy="1477328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Впервые зубную пасту сделали в Древнем Египте, а вместо зубной щетки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фараоны использовали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специальные палочки.</a:t>
            </a:r>
          </a:p>
        </p:txBody>
      </p:sp>
      <p:pic>
        <p:nvPicPr>
          <p:cNvPr id="9" name="Рисунок 8" descr="p52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 rot="452876">
            <a:off x="2726258" y="2886643"/>
            <a:ext cx="3878971" cy="26086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64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64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64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Line 3"/>
          <p:cNvSpPr>
            <a:spLocks noChangeShapeType="1"/>
          </p:cNvSpPr>
          <p:nvPr/>
        </p:nvSpPr>
        <p:spPr bwMode="auto">
          <a:xfrm>
            <a:off x="468313" y="692150"/>
            <a:ext cx="0" cy="5976938"/>
          </a:xfrm>
          <a:prstGeom prst="line">
            <a:avLst/>
          </a:prstGeom>
          <a:noFill/>
          <a:ln w="12700">
            <a:solidFill>
              <a:srgbClr val="00FFFF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5602" name="Line 4"/>
          <p:cNvSpPr>
            <a:spLocks noChangeShapeType="1"/>
          </p:cNvSpPr>
          <p:nvPr/>
        </p:nvSpPr>
        <p:spPr bwMode="auto">
          <a:xfrm>
            <a:off x="179388" y="6597650"/>
            <a:ext cx="8785225" cy="0"/>
          </a:xfrm>
          <a:prstGeom prst="line">
            <a:avLst/>
          </a:prstGeom>
          <a:noFill/>
          <a:ln w="12700">
            <a:solidFill>
              <a:srgbClr val="00FFFF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5603" name="Line 5"/>
          <p:cNvSpPr>
            <a:spLocks noChangeShapeType="1"/>
          </p:cNvSpPr>
          <p:nvPr/>
        </p:nvSpPr>
        <p:spPr bwMode="auto">
          <a:xfrm>
            <a:off x="395288" y="6453188"/>
            <a:ext cx="3671887" cy="0"/>
          </a:xfrm>
          <a:prstGeom prst="line">
            <a:avLst/>
          </a:prstGeom>
          <a:noFill/>
          <a:ln w="12700">
            <a:solidFill>
              <a:srgbClr val="00FFFF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5604" name="Line 6"/>
          <p:cNvSpPr>
            <a:spLocks noChangeShapeType="1"/>
          </p:cNvSpPr>
          <p:nvPr/>
        </p:nvSpPr>
        <p:spPr bwMode="auto">
          <a:xfrm>
            <a:off x="250825" y="1052513"/>
            <a:ext cx="0" cy="5805487"/>
          </a:xfrm>
          <a:prstGeom prst="line">
            <a:avLst/>
          </a:prstGeom>
          <a:noFill/>
          <a:ln w="12700">
            <a:solidFill>
              <a:srgbClr val="00FFFF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4342" name="Text Box 10"/>
          <p:cNvSpPr txBox="1">
            <a:spLocks noChangeArrowheads="1"/>
          </p:cNvSpPr>
          <p:nvPr/>
        </p:nvSpPr>
        <p:spPr bwMode="auto">
          <a:xfrm>
            <a:off x="755650" y="476250"/>
            <a:ext cx="333375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cs typeface="+mn-cs"/>
              </a:rPr>
              <a:t>… из истории…</a:t>
            </a:r>
          </a:p>
        </p:txBody>
      </p:sp>
      <p:sp>
        <p:nvSpPr>
          <p:cNvPr id="26639" name="Text Box 15"/>
          <p:cNvSpPr txBox="1">
            <a:spLocks noChangeArrowheads="1"/>
          </p:cNvSpPr>
          <p:nvPr/>
        </p:nvSpPr>
        <p:spPr bwMode="auto">
          <a:xfrm>
            <a:off x="3851275" y="908050"/>
            <a:ext cx="5292725" cy="2678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  <a:cs typeface="+mn-cs"/>
              </a:rPr>
              <a:t>Современная зубная щетка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  <a:cs typeface="+mn-cs"/>
              </a:rPr>
              <a:t>     была изобретена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  <a:cs typeface="+mn-cs"/>
              </a:rPr>
              <a:t> Китайским Императором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  <a:cs typeface="+mn-cs"/>
              </a:rPr>
              <a:t>514 лет назад!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  <a:cs typeface="+mn-cs"/>
              </a:rPr>
              <a:t>Сделана она была из свиной щетины</a:t>
            </a:r>
          </a:p>
        </p:txBody>
      </p:sp>
      <p:pic>
        <p:nvPicPr>
          <p:cNvPr id="26640" name="Picture 16" descr="император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4213" y="2060575"/>
            <a:ext cx="2930525" cy="4365625"/>
          </a:xfrm>
          <a:prstGeom prst="rect">
            <a:avLst/>
          </a:prstGeom>
          <a:noFill/>
          <a:ln w="57150" cmpd="thickThin" algn="ctr">
            <a:solidFill>
              <a:srgbClr val="00FFFF"/>
            </a:solidFill>
            <a:miter lim="800000"/>
            <a:headEnd/>
            <a:tailEnd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</p:pic>
      <p:pic>
        <p:nvPicPr>
          <p:cNvPr id="25608" name="Рисунок 9" descr="20100315_24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3438" y="3860800"/>
            <a:ext cx="3681412" cy="2128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66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3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Line 3"/>
          <p:cNvSpPr>
            <a:spLocks noChangeShapeType="1"/>
          </p:cNvSpPr>
          <p:nvPr/>
        </p:nvSpPr>
        <p:spPr bwMode="auto">
          <a:xfrm>
            <a:off x="468313" y="692150"/>
            <a:ext cx="0" cy="5976938"/>
          </a:xfrm>
          <a:prstGeom prst="line">
            <a:avLst/>
          </a:prstGeom>
          <a:noFill/>
          <a:ln w="12700">
            <a:solidFill>
              <a:srgbClr val="00FFFF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6626" name="Line 4"/>
          <p:cNvSpPr>
            <a:spLocks noChangeShapeType="1"/>
          </p:cNvSpPr>
          <p:nvPr/>
        </p:nvSpPr>
        <p:spPr bwMode="auto">
          <a:xfrm>
            <a:off x="179388" y="6597650"/>
            <a:ext cx="8785225" cy="0"/>
          </a:xfrm>
          <a:prstGeom prst="line">
            <a:avLst/>
          </a:prstGeom>
          <a:noFill/>
          <a:ln w="12700">
            <a:solidFill>
              <a:srgbClr val="00FFFF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6627" name="Line 5"/>
          <p:cNvSpPr>
            <a:spLocks noChangeShapeType="1"/>
          </p:cNvSpPr>
          <p:nvPr/>
        </p:nvSpPr>
        <p:spPr bwMode="auto">
          <a:xfrm>
            <a:off x="395288" y="6453188"/>
            <a:ext cx="3671887" cy="0"/>
          </a:xfrm>
          <a:prstGeom prst="line">
            <a:avLst/>
          </a:prstGeom>
          <a:noFill/>
          <a:ln w="12700">
            <a:solidFill>
              <a:srgbClr val="00FFFF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6628" name="Line 6"/>
          <p:cNvSpPr>
            <a:spLocks noChangeShapeType="1"/>
          </p:cNvSpPr>
          <p:nvPr/>
        </p:nvSpPr>
        <p:spPr bwMode="auto">
          <a:xfrm>
            <a:off x="250825" y="1052513"/>
            <a:ext cx="0" cy="5805487"/>
          </a:xfrm>
          <a:prstGeom prst="line">
            <a:avLst/>
          </a:prstGeom>
          <a:noFill/>
          <a:ln w="12700">
            <a:solidFill>
              <a:srgbClr val="00FFFF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5366" name="Text Box 10"/>
          <p:cNvSpPr txBox="1">
            <a:spLocks noChangeArrowheads="1"/>
          </p:cNvSpPr>
          <p:nvPr/>
        </p:nvSpPr>
        <p:spPr bwMode="auto">
          <a:xfrm>
            <a:off x="323850" y="404813"/>
            <a:ext cx="3333750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cs typeface="+mn-cs"/>
              </a:rPr>
              <a:t>… из истории…</a:t>
            </a:r>
          </a:p>
        </p:txBody>
      </p:sp>
      <p:sp>
        <p:nvSpPr>
          <p:cNvPr id="15367" name="Text Box 15"/>
          <p:cNvSpPr txBox="1">
            <a:spLocks noChangeArrowheads="1"/>
          </p:cNvSpPr>
          <p:nvPr/>
        </p:nvSpPr>
        <p:spPr bwMode="auto">
          <a:xfrm>
            <a:off x="4175125" y="476250"/>
            <a:ext cx="4968875" cy="2678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cs typeface="+mn-cs"/>
              </a:rPr>
              <a:t>А первая электрическая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cs typeface="+mn-cs"/>
              </a:rPr>
              <a:t>зубная щетка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cs typeface="+mn-cs"/>
              </a:rPr>
              <a:t> была изобретена в Америке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cs typeface="+mn-cs"/>
              </a:rPr>
              <a:t>83 года тому назад.</a:t>
            </a:r>
          </a:p>
        </p:txBody>
      </p:sp>
      <p:pic>
        <p:nvPicPr>
          <p:cNvPr id="13" name="Рисунок 12" descr="szczoteczk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1508901">
            <a:off x="1472128" y="2434382"/>
            <a:ext cx="2475656" cy="344611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3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Заголовок 1"/>
          <p:cNvSpPr>
            <a:spLocks noGrp="1"/>
          </p:cNvSpPr>
          <p:nvPr>
            <p:ph type="title"/>
          </p:nvPr>
        </p:nvSpPr>
        <p:spPr>
          <a:xfrm>
            <a:off x="395288" y="188913"/>
            <a:ext cx="8229600" cy="633412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3200" b="1" spc="300" dirty="0" smtClean="0">
                <a:solidFill>
                  <a:srgbClr val="FF0000"/>
                </a:solidFill>
                <a:latin typeface="Comic Sans MS" pitchFamily="66" charset="0"/>
              </a:rPr>
              <a:t>Золотые правила питания для сохранения здоровья зубов.</a:t>
            </a:r>
            <a:endParaRPr lang="ru-RU" sz="3200" spc="300" dirty="0" smtClean="0">
              <a:solidFill>
                <a:srgbClr val="FF0000"/>
              </a:solidFill>
              <a:latin typeface="Comic Sans MS" pitchFamily="66" charset="0"/>
              <a:cs typeface="Times New Roman" pitchFamily="18" charset="0"/>
            </a:endParaRPr>
          </a:p>
        </p:txBody>
      </p:sp>
      <p:graphicFrame>
        <p:nvGraphicFramePr>
          <p:cNvPr id="13" name="Схема 12"/>
          <p:cNvGraphicFramePr/>
          <p:nvPr/>
        </p:nvGraphicFramePr>
        <p:xfrm>
          <a:off x="467544" y="404664"/>
          <a:ext cx="8136904" cy="51571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6" name="Содержимое 5" descr="14.jpg"/>
          <p:cNvPicPr>
            <a:picLocks noGrp="1" noChangeAspect="1"/>
          </p:cNvPicPr>
          <p:nvPr>
            <p:ph sz="half" idx="2"/>
          </p:nvPr>
        </p:nvPicPr>
        <p:blipFill>
          <a:blip r:embed="rId7" cstate="print"/>
          <a:stretch>
            <a:fillRect/>
          </a:stretch>
        </p:blipFill>
        <p:spPr>
          <a:xfrm rot="21005933">
            <a:off x="2164403" y="1454673"/>
            <a:ext cx="3137047" cy="1582387"/>
          </a:xfrm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5" name="Picture 2" descr="C:\Documents and Settings\юрка\Мои документы\Мои рисунки\2013_01_16\IMG_2831.JPG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1464469" y="1143000"/>
            <a:ext cx="6858000" cy="514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142875" y="142875"/>
            <a:ext cx="8786813" cy="94615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800" b="1">
                <a:solidFill>
                  <a:srgbClr val="E46C0A"/>
                </a:solidFill>
                <a:latin typeface="Calibri" pitchFamily="34" charset="0"/>
              </a:rPr>
              <a:t>Встреча с врачом – стоматологом </a:t>
            </a:r>
            <a:r>
              <a:rPr lang="ru-RU" sz="2800" b="1">
                <a:solidFill>
                  <a:srgbClr val="E46C0A"/>
                </a:solidFill>
              </a:rPr>
              <a:t>Нурзат Сырга Белек-ооловной</a:t>
            </a:r>
            <a:r>
              <a:rPr lang="ru-RU" sz="2800" b="1">
                <a:solidFill>
                  <a:srgbClr val="E46C0A"/>
                </a:solidFill>
                <a:latin typeface="Calibri" pitchFamily="34" charset="0"/>
              </a:rPr>
              <a:t> </a:t>
            </a:r>
            <a:endParaRPr lang="ru-RU" sz="2800" b="1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42938"/>
            <a:ext cx="8229600" cy="2000250"/>
          </a:xfrm>
        </p:spPr>
        <p:txBody>
          <a:bodyPr>
            <a:normAutofit fontScale="90000"/>
          </a:bodyPr>
          <a:lstStyle/>
          <a:p>
            <a:r>
              <a:rPr lang="ru-RU" sz="2900" b="1" smtClean="0">
                <a:solidFill>
                  <a:srgbClr val="E46C0A"/>
                </a:solidFill>
                <a:cs typeface="Times New Roman" pitchFamily="18" charset="0"/>
              </a:rPr>
              <a:t>Врач – стоматолог</a:t>
            </a:r>
            <a:r>
              <a:rPr lang="ru-RU" sz="2900" b="1" smtClean="0">
                <a:solidFill>
                  <a:srgbClr val="E46C0A"/>
                </a:solidFill>
              </a:rPr>
              <a:t> </a:t>
            </a:r>
            <a:r>
              <a:rPr lang="ru-RU" sz="2900" b="1" smtClean="0">
                <a:solidFill>
                  <a:srgbClr val="E46C0A"/>
                </a:solidFill>
                <a:latin typeface="Arial" charset="0"/>
              </a:rPr>
              <a:t>Сырга Белек-ооловна </a:t>
            </a:r>
            <a:r>
              <a:rPr lang="ru-RU" sz="2900" b="1" smtClean="0">
                <a:solidFill>
                  <a:srgbClr val="E46C0A"/>
                </a:solidFill>
                <a:cs typeface="Times New Roman" pitchFamily="18" charset="0"/>
              </a:rPr>
              <a:t> ответил</a:t>
            </a:r>
            <a:r>
              <a:rPr lang="ru-RU" sz="2900" b="1" smtClean="0">
                <a:solidFill>
                  <a:srgbClr val="E46C0A"/>
                </a:solidFill>
                <a:latin typeface="Arial" charset="0"/>
                <a:cs typeface="Times New Roman" pitchFamily="18" charset="0"/>
              </a:rPr>
              <a:t>а</a:t>
            </a:r>
            <a:r>
              <a:rPr lang="ru-RU" sz="2900" b="1" smtClean="0">
                <a:solidFill>
                  <a:srgbClr val="E46C0A"/>
                </a:solidFill>
                <a:cs typeface="Times New Roman" pitchFamily="18" charset="0"/>
              </a:rPr>
              <a:t> на все мои вопросы</a:t>
            </a:r>
            <a:br>
              <a:rPr lang="ru-RU" sz="2900" b="1" smtClean="0">
                <a:solidFill>
                  <a:srgbClr val="E46C0A"/>
                </a:solidFill>
                <a:cs typeface="Times New Roman" pitchFamily="18" charset="0"/>
              </a:rPr>
            </a:br>
            <a:r>
              <a:rPr lang="ru-RU" sz="4000" smtClean="0">
                <a:solidFill>
                  <a:srgbClr val="E46C0A"/>
                </a:solidFill>
              </a:rPr>
              <a:t/>
            </a:r>
            <a:br>
              <a:rPr lang="ru-RU" sz="4000" smtClean="0">
                <a:solidFill>
                  <a:srgbClr val="E46C0A"/>
                </a:solidFill>
              </a:rPr>
            </a:br>
            <a:endParaRPr lang="ru-RU" sz="4000" smtClean="0"/>
          </a:p>
        </p:txBody>
      </p:sp>
      <p:pic>
        <p:nvPicPr>
          <p:cNvPr id="32770" name="Picture 2" descr="C:\Documents and Settings\юрка\Мои документы\Мои рисунки\2013_01_16\IMG_2833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1364456" y="1557338"/>
            <a:ext cx="6286500" cy="471487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Line 3"/>
          <p:cNvSpPr>
            <a:spLocks noChangeShapeType="1"/>
          </p:cNvSpPr>
          <p:nvPr/>
        </p:nvSpPr>
        <p:spPr bwMode="auto">
          <a:xfrm>
            <a:off x="468313" y="692150"/>
            <a:ext cx="0" cy="5976938"/>
          </a:xfrm>
          <a:prstGeom prst="line">
            <a:avLst/>
          </a:prstGeom>
          <a:noFill/>
          <a:ln w="12700">
            <a:solidFill>
              <a:srgbClr val="00FFFF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3794" name="Line 4"/>
          <p:cNvSpPr>
            <a:spLocks noChangeShapeType="1"/>
          </p:cNvSpPr>
          <p:nvPr/>
        </p:nvSpPr>
        <p:spPr bwMode="auto">
          <a:xfrm>
            <a:off x="179388" y="6597650"/>
            <a:ext cx="8785225" cy="0"/>
          </a:xfrm>
          <a:prstGeom prst="line">
            <a:avLst/>
          </a:prstGeom>
          <a:noFill/>
          <a:ln w="12700">
            <a:solidFill>
              <a:srgbClr val="00FFFF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3795" name="Line 5"/>
          <p:cNvSpPr>
            <a:spLocks noChangeShapeType="1"/>
          </p:cNvSpPr>
          <p:nvPr/>
        </p:nvSpPr>
        <p:spPr bwMode="auto">
          <a:xfrm>
            <a:off x="395288" y="6453188"/>
            <a:ext cx="3671887" cy="0"/>
          </a:xfrm>
          <a:prstGeom prst="line">
            <a:avLst/>
          </a:prstGeom>
          <a:noFill/>
          <a:ln w="12700">
            <a:solidFill>
              <a:srgbClr val="00FFFF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3796" name="Line 6"/>
          <p:cNvSpPr>
            <a:spLocks noChangeShapeType="1"/>
          </p:cNvSpPr>
          <p:nvPr/>
        </p:nvSpPr>
        <p:spPr bwMode="auto">
          <a:xfrm>
            <a:off x="250825" y="1052513"/>
            <a:ext cx="0" cy="5805487"/>
          </a:xfrm>
          <a:prstGeom prst="line">
            <a:avLst/>
          </a:prstGeom>
          <a:noFill/>
          <a:ln w="12700">
            <a:solidFill>
              <a:srgbClr val="00FFFF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8444" name="Text Box 12"/>
          <p:cNvSpPr txBox="1">
            <a:spLocks noChangeArrowheads="1"/>
          </p:cNvSpPr>
          <p:nvPr/>
        </p:nvSpPr>
        <p:spPr bwMode="auto">
          <a:xfrm>
            <a:off x="971550" y="333375"/>
            <a:ext cx="720090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rPr>
              <a:t>В опросе  приняли участие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rPr>
              <a:t>26  </a:t>
            </a:r>
            <a:r>
              <a:rPr lang="ru-RU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rPr>
              <a:t>школьников  </a:t>
            </a:r>
            <a:r>
              <a:rPr lang="ru-RU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rPr>
              <a:t>3 Д </a:t>
            </a:r>
            <a:r>
              <a:rPr lang="ru-RU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rPr>
              <a:t>класса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755576" y="1124744"/>
            <a:ext cx="7920037" cy="677108"/>
          </a:xfrm>
          <a:prstGeom prst="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endParaRPr lang="ru-RU" sz="2000" b="1" dirty="0">
              <a:solidFill>
                <a:srgbClr val="F7090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endParaRPr lang="ru-RU" b="1" dirty="0">
              <a:solidFill>
                <a:srgbClr val="F7090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  <a:cs typeface="+mn-cs"/>
            </a:endParaRPr>
          </a:p>
        </p:txBody>
      </p:sp>
      <p:pic>
        <p:nvPicPr>
          <p:cNvPr id="10" name="Рисунок 9" descr="КЛАСС 00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56893" y="1268760"/>
            <a:ext cx="6048673" cy="453650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39750" y="260350"/>
            <a:ext cx="8135938" cy="954088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rgbClr val="15B808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ea typeface="Microsoft JhengHei" pitchFamily="34" charset="-120"/>
                <a:cs typeface="Times New Roman" pitchFamily="18" charset="0"/>
              </a:rPr>
              <a:t>По данным проведенного исследования выявлено</a:t>
            </a:r>
            <a:r>
              <a:rPr lang="ru-RU" sz="2800" b="1" dirty="0">
                <a:solidFill>
                  <a:srgbClr val="15B808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: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5688013" y="1557338"/>
            <a:ext cx="3455987" cy="461962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rgbClr val="15B808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2000" b="1" dirty="0">
                <a:solidFill>
                  <a:srgbClr val="15B808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ВСЕ дети любят сладкое! </a:t>
            </a:r>
          </a:p>
        </p:txBody>
      </p:sp>
      <p:sp>
        <p:nvSpPr>
          <p:cNvPr id="6" name="Text Box 56"/>
          <p:cNvSpPr txBox="1">
            <a:spLocks noChangeArrowheads="1"/>
          </p:cNvSpPr>
          <p:nvPr/>
        </p:nvSpPr>
        <p:spPr bwMode="auto">
          <a:xfrm>
            <a:off x="4932363" y="4929188"/>
            <a:ext cx="3887787" cy="7080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rgbClr val="15B808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Какими зубными пастами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rgbClr val="15B808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пользуются ученики?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0" y="1268413"/>
            <a:ext cx="3889375" cy="7080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rgbClr val="15B808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1600" b="1" dirty="0">
                <a:solidFill>
                  <a:srgbClr val="15B808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Мнение о функциях зубов сложилось следующим образом: </a:t>
            </a:r>
          </a:p>
        </p:txBody>
      </p:sp>
      <p:graphicFrame>
        <p:nvGraphicFramePr>
          <p:cNvPr id="12" name="Диаграмма 11"/>
          <p:cNvGraphicFramePr/>
          <p:nvPr/>
        </p:nvGraphicFramePr>
        <p:xfrm>
          <a:off x="323528" y="1988840"/>
          <a:ext cx="4034158" cy="22002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3" name="Диаграмма 12"/>
          <p:cNvGraphicFramePr/>
          <p:nvPr/>
        </p:nvGraphicFramePr>
        <p:xfrm>
          <a:off x="4857752" y="1628800"/>
          <a:ext cx="4039715" cy="31683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8" name="Диаграмма 7"/>
          <p:cNvGraphicFramePr/>
          <p:nvPr/>
        </p:nvGraphicFramePr>
        <p:xfrm>
          <a:off x="-252536" y="4143380"/>
          <a:ext cx="4680520" cy="27146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9" name="Стрелка влево 8"/>
          <p:cNvSpPr/>
          <p:nvPr/>
        </p:nvSpPr>
        <p:spPr>
          <a:xfrm>
            <a:off x="3924300" y="5373688"/>
            <a:ext cx="1368425" cy="43180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Line 3"/>
          <p:cNvSpPr>
            <a:spLocks noChangeShapeType="1"/>
          </p:cNvSpPr>
          <p:nvPr/>
        </p:nvSpPr>
        <p:spPr bwMode="auto">
          <a:xfrm>
            <a:off x="468313" y="692150"/>
            <a:ext cx="0" cy="5976938"/>
          </a:xfrm>
          <a:prstGeom prst="line">
            <a:avLst/>
          </a:prstGeom>
          <a:noFill/>
          <a:ln w="12700">
            <a:solidFill>
              <a:srgbClr val="00FFFF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5842" name="Line 4"/>
          <p:cNvSpPr>
            <a:spLocks noChangeShapeType="1"/>
          </p:cNvSpPr>
          <p:nvPr/>
        </p:nvSpPr>
        <p:spPr bwMode="auto">
          <a:xfrm>
            <a:off x="179388" y="6597650"/>
            <a:ext cx="8785225" cy="0"/>
          </a:xfrm>
          <a:prstGeom prst="line">
            <a:avLst/>
          </a:prstGeom>
          <a:noFill/>
          <a:ln w="12700">
            <a:solidFill>
              <a:srgbClr val="00FFFF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5843" name="Line 5"/>
          <p:cNvSpPr>
            <a:spLocks noChangeShapeType="1"/>
          </p:cNvSpPr>
          <p:nvPr/>
        </p:nvSpPr>
        <p:spPr bwMode="auto">
          <a:xfrm>
            <a:off x="395288" y="6453188"/>
            <a:ext cx="3671887" cy="0"/>
          </a:xfrm>
          <a:prstGeom prst="line">
            <a:avLst/>
          </a:prstGeom>
          <a:noFill/>
          <a:ln w="12700">
            <a:solidFill>
              <a:srgbClr val="00FFFF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5844" name="Line 6"/>
          <p:cNvSpPr>
            <a:spLocks noChangeShapeType="1"/>
          </p:cNvSpPr>
          <p:nvPr/>
        </p:nvSpPr>
        <p:spPr bwMode="auto">
          <a:xfrm>
            <a:off x="250825" y="1052513"/>
            <a:ext cx="0" cy="5805487"/>
          </a:xfrm>
          <a:prstGeom prst="line">
            <a:avLst/>
          </a:prstGeom>
          <a:noFill/>
          <a:ln w="12700">
            <a:solidFill>
              <a:srgbClr val="00FFFF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492" name="Text Box 12"/>
          <p:cNvSpPr txBox="1">
            <a:spLocks noChangeArrowheads="1"/>
          </p:cNvSpPr>
          <p:nvPr/>
        </p:nvSpPr>
        <p:spPr bwMode="auto">
          <a:xfrm>
            <a:off x="395288" y="404813"/>
            <a:ext cx="8280400" cy="1570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Практически ВСЕ ребята знают, что чистить зубы надо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как минимум  два раза в день.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Однако не всем это хочется делать, а некоторые просто забываю</a:t>
            </a:r>
            <a:r>
              <a:rPr lang="ru-RU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т. </a:t>
            </a:r>
          </a:p>
        </p:txBody>
      </p:sp>
      <p:graphicFrame>
        <p:nvGraphicFramePr>
          <p:cNvPr id="9" name="Диаграмма 8"/>
          <p:cNvGraphicFramePr/>
          <p:nvPr/>
        </p:nvGraphicFramePr>
        <p:xfrm>
          <a:off x="714348" y="2000240"/>
          <a:ext cx="8072494" cy="43090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Line 3"/>
          <p:cNvSpPr>
            <a:spLocks noChangeShapeType="1"/>
          </p:cNvSpPr>
          <p:nvPr/>
        </p:nvSpPr>
        <p:spPr bwMode="auto">
          <a:xfrm>
            <a:off x="468313" y="692150"/>
            <a:ext cx="0" cy="5976938"/>
          </a:xfrm>
          <a:prstGeom prst="line">
            <a:avLst/>
          </a:prstGeom>
          <a:noFill/>
          <a:ln w="12700">
            <a:solidFill>
              <a:srgbClr val="00FFFF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6866" name="Line 4"/>
          <p:cNvSpPr>
            <a:spLocks noChangeShapeType="1"/>
          </p:cNvSpPr>
          <p:nvPr/>
        </p:nvSpPr>
        <p:spPr bwMode="auto">
          <a:xfrm>
            <a:off x="179388" y="6597650"/>
            <a:ext cx="8785225" cy="0"/>
          </a:xfrm>
          <a:prstGeom prst="line">
            <a:avLst/>
          </a:prstGeom>
          <a:noFill/>
          <a:ln w="12700">
            <a:solidFill>
              <a:srgbClr val="00FFFF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6867" name="Line 5"/>
          <p:cNvSpPr>
            <a:spLocks noChangeShapeType="1"/>
          </p:cNvSpPr>
          <p:nvPr/>
        </p:nvSpPr>
        <p:spPr bwMode="auto">
          <a:xfrm>
            <a:off x="395288" y="6453188"/>
            <a:ext cx="3671887" cy="0"/>
          </a:xfrm>
          <a:prstGeom prst="line">
            <a:avLst/>
          </a:prstGeom>
          <a:noFill/>
          <a:ln w="12700">
            <a:solidFill>
              <a:srgbClr val="00FFFF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6868" name="Line 6"/>
          <p:cNvSpPr>
            <a:spLocks noChangeShapeType="1"/>
          </p:cNvSpPr>
          <p:nvPr/>
        </p:nvSpPr>
        <p:spPr bwMode="auto">
          <a:xfrm>
            <a:off x="250825" y="1052513"/>
            <a:ext cx="0" cy="5805487"/>
          </a:xfrm>
          <a:prstGeom prst="line">
            <a:avLst/>
          </a:prstGeom>
          <a:noFill/>
          <a:ln w="12700">
            <a:solidFill>
              <a:srgbClr val="00FFFF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7426" name="Text Box 18"/>
          <p:cNvSpPr txBox="1">
            <a:spLocks noChangeArrowheads="1"/>
          </p:cNvSpPr>
          <p:nvPr/>
        </p:nvSpPr>
        <p:spPr bwMode="auto">
          <a:xfrm>
            <a:off x="395288" y="404813"/>
            <a:ext cx="8497887" cy="954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 К сожалению, профилактические посещения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 стоматолога  осуществляют  только 11 детей.  </a:t>
            </a:r>
          </a:p>
        </p:txBody>
      </p:sp>
      <p:pic>
        <p:nvPicPr>
          <p:cNvPr id="8" name="Рисунок 7" descr="detskaya_stomatologiya_v_klinike_rami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071670" y="2090838"/>
            <a:ext cx="5040560" cy="38592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Line 3"/>
          <p:cNvSpPr>
            <a:spLocks noChangeShapeType="1"/>
          </p:cNvSpPr>
          <p:nvPr/>
        </p:nvSpPr>
        <p:spPr bwMode="auto">
          <a:xfrm>
            <a:off x="468313" y="692150"/>
            <a:ext cx="0" cy="5976938"/>
          </a:xfrm>
          <a:prstGeom prst="line">
            <a:avLst/>
          </a:prstGeom>
          <a:noFill/>
          <a:ln w="12700">
            <a:solidFill>
              <a:srgbClr val="00FFFF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6386" name="Line 4"/>
          <p:cNvSpPr>
            <a:spLocks noChangeShapeType="1"/>
          </p:cNvSpPr>
          <p:nvPr/>
        </p:nvSpPr>
        <p:spPr bwMode="auto">
          <a:xfrm>
            <a:off x="179388" y="6597650"/>
            <a:ext cx="8785225" cy="0"/>
          </a:xfrm>
          <a:prstGeom prst="line">
            <a:avLst/>
          </a:prstGeom>
          <a:noFill/>
          <a:ln w="12700">
            <a:solidFill>
              <a:srgbClr val="00FFFF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6387" name="Line 5"/>
          <p:cNvSpPr>
            <a:spLocks noChangeShapeType="1"/>
          </p:cNvSpPr>
          <p:nvPr/>
        </p:nvSpPr>
        <p:spPr bwMode="auto">
          <a:xfrm>
            <a:off x="395288" y="6453188"/>
            <a:ext cx="3671887" cy="0"/>
          </a:xfrm>
          <a:prstGeom prst="line">
            <a:avLst/>
          </a:prstGeom>
          <a:noFill/>
          <a:ln w="12700">
            <a:solidFill>
              <a:srgbClr val="00FFFF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6388" name="Line 6"/>
          <p:cNvSpPr>
            <a:spLocks noChangeShapeType="1"/>
          </p:cNvSpPr>
          <p:nvPr/>
        </p:nvSpPr>
        <p:spPr bwMode="auto">
          <a:xfrm>
            <a:off x="250825" y="1052513"/>
            <a:ext cx="0" cy="5805487"/>
          </a:xfrm>
          <a:prstGeom prst="line">
            <a:avLst/>
          </a:prstGeom>
          <a:noFill/>
          <a:ln w="12700">
            <a:solidFill>
              <a:srgbClr val="00FFFF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6151" name="Text Box 10"/>
          <p:cNvSpPr txBox="1">
            <a:spLocks noChangeArrowheads="1"/>
          </p:cNvSpPr>
          <p:nvPr/>
        </p:nvSpPr>
        <p:spPr bwMode="auto">
          <a:xfrm>
            <a:off x="684213" y="1268413"/>
            <a:ext cx="7056437" cy="1262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>
                <a:solidFill>
                  <a:schemeClr val="tx2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ru-RU" sz="2800" b="1" u="sng" dirty="0">
                <a:solidFill>
                  <a:srgbClr val="FF0000"/>
                </a:solidFill>
                <a:latin typeface="Comic Sans MS" pitchFamily="66" charset="0"/>
                <a:cs typeface="Courier New" pitchFamily="49" charset="0"/>
              </a:rPr>
              <a:t>Цель исследования</a:t>
            </a:r>
            <a:r>
              <a:rPr lang="ru-RU" sz="2800" b="1" u="sng" dirty="0">
                <a:solidFill>
                  <a:srgbClr val="0070C0"/>
                </a:solidFill>
                <a:latin typeface="Comic Sans MS" pitchFamily="66" charset="0"/>
                <a:cs typeface="Courier New" pitchFamily="49" charset="0"/>
              </a:rPr>
              <a:t>:</a:t>
            </a:r>
            <a:r>
              <a:rPr lang="ru-RU" sz="2000" b="1" dirty="0">
                <a:solidFill>
                  <a:srgbClr val="0070C0"/>
                </a:solidFill>
                <a:latin typeface="Comic Sans MS" pitchFamily="66" charset="0"/>
                <a:cs typeface="Courier New" pitchFamily="49" charset="0"/>
              </a:rPr>
              <a:t> </a:t>
            </a:r>
            <a:r>
              <a:rPr lang="ru-RU" sz="2400" b="1" dirty="0">
                <a:solidFill>
                  <a:srgbClr val="0070C0"/>
                </a:solidFill>
                <a:latin typeface="Comic Sans MS" pitchFamily="66" charset="0"/>
                <a:cs typeface="Courier New" pitchFamily="49" charset="0"/>
              </a:rPr>
              <a:t>выяснение причины необходимости каждый день чистить зубы</a:t>
            </a:r>
            <a:r>
              <a:rPr lang="ru-RU" sz="2000" b="1" dirty="0">
                <a:solidFill>
                  <a:srgbClr val="0070C0"/>
                </a:solidFill>
                <a:latin typeface="Comic Sans MS" pitchFamily="66" charset="0"/>
                <a:cs typeface="Courier New" pitchFamily="49" charset="0"/>
              </a:rPr>
              <a:t>           </a:t>
            </a:r>
          </a:p>
        </p:txBody>
      </p:sp>
      <p:sp>
        <p:nvSpPr>
          <p:cNvPr id="3083" name="Text Box 11"/>
          <p:cNvSpPr txBox="1">
            <a:spLocks noChangeArrowheads="1"/>
          </p:cNvSpPr>
          <p:nvPr/>
        </p:nvSpPr>
        <p:spPr bwMode="auto">
          <a:xfrm>
            <a:off x="539750" y="2852738"/>
            <a:ext cx="7207250" cy="35401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342900" indent="-3429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  <a:cs typeface="+mn-cs"/>
              </a:rPr>
              <a:t>Задачи исследования:</a:t>
            </a:r>
            <a:endParaRPr lang="en-US" sz="2800" b="1" u="sng" dirty="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  <a:cs typeface="+mn-cs"/>
            </a:endParaRPr>
          </a:p>
          <a:p>
            <a:pPr marL="342900" indent="-342900" fontAlgn="auto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«"/>
              <a:defRPr/>
            </a:pPr>
            <a:r>
              <a:rPr lang="ru-RU" sz="2000" dirty="0">
                <a:solidFill>
                  <a:schemeClr val="tx2">
                    <a:lumMod val="50000"/>
                  </a:schemeClr>
                </a:solidFill>
                <a:latin typeface="Comic Sans MS" pitchFamily="66" charset="0"/>
                <a:cs typeface="+mn-cs"/>
              </a:rPr>
              <a:t>    </a:t>
            </a:r>
            <a:r>
              <a:rPr lang="ru-RU" sz="2000" dirty="0">
                <a:solidFill>
                  <a:srgbClr val="0070C0"/>
                </a:solidFill>
                <a:latin typeface="Comic Sans MS" pitchFamily="66" charset="0"/>
                <a:cs typeface="+mn-cs"/>
              </a:rPr>
              <a:t>Выяснить, зачем нужны зубы и как они устроены</a:t>
            </a:r>
          </a:p>
          <a:p>
            <a:pPr marL="342900" indent="-342900" fontAlgn="auto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«"/>
              <a:defRPr/>
            </a:pPr>
            <a:r>
              <a:rPr lang="ru-RU" sz="2000" dirty="0">
                <a:solidFill>
                  <a:srgbClr val="0070C0"/>
                </a:solidFill>
                <a:latin typeface="Comic Sans MS" pitchFamily="66" charset="0"/>
                <a:cs typeface="+mn-cs"/>
              </a:rPr>
              <a:t>    Узнать, что такое кариес</a:t>
            </a:r>
          </a:p>
          <a:p>
            <a:pPr marL="342900" indent="-342900" fontAlgn="auto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«"/>
              <a:defRPr/>
            </a:pPr>
            <a:r>
              <a:rPr lang="ru-RU" sz="2000" dirty="0">
                <a:solidFill>
                  <a:srgbClr val="0070C0"/>
                </a:solidFill>
                <a:latin typeface="Comic Sans MS" pitchFamily="66" charset="0"/>
                <a:cs typeface="+mn-cs"/>
              </a:rPr>
              <a:t>    Изучить историю ухода за зубами</a:t>
            </a:r>
          </a:p>
          <a:p>
            <a:pPr marL="342900" indent="-342900" fontAlgn="auto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«"/>
              <a:defRPr/>
            </a:pPr>
            <a:r>
              <a:rPr lang="ru-RU" sz="2000" dirty="0">
                <a:solidFill>
                  <a:srgbClr val="0070C0"/>
                </a:solidFill>
                <a:latin typeface="Comic Sans MS" pitchFamily="66" charset="0"/>
                <a:cs typeface="+mn-cs"/>
              </a:rPr>
              <a:t>    Определить правила ухода за зубами</a:t>
            </a:r>
          </a:p>
          <a:p>
            <a:pPr marL="342900" indent="-342900" fontAlgn="auto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«"/>
              <a:defRPr/>
            </a:pPr>
            <a:r>
              <a:rPr lang="ru-RU" sz="2000" dirty="0">
                <a:solidFill>
                  <a:srgbClr val="0070C0"/>
                </a:solidFill>
                <a:latin typeface="Comic Sans MS" pitchFamily="66" charset="0"/>
                <a:cs typeface="+mn-cs"/>
              </a:rPr>
              <a:t>    Выяснить, какую зубную пасту лучше использовать</a:t>
            </a:r>
          </a:p>
          <a:p>
            <a:pPr marL="342900" indent="-342900" fontAlgn="auto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«"/>
              <a:defRPr/>
            </a:pPr>
            <a:r>
              <a:rPr lang="ru-RU" sz="2000" dirty="0">
                <a:solidFill>
                  <a:srgbClr val="0070C0"/>
                </a:solidFill>
                <a:latin typeface="Comic Sans MS" pitchFamily="66" charset="0"/>
                <a:cs typeface="+mn-cs"/>
              </a:rPr>
              <a:t>    Узнать, как мои друзья ухаживают за зубами</a:t>
            </a:r>
          </a:p>
          <a:p>
            <a:pPr marL="342900" indent="-342900" fontAlgn="auto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None/>
              <a:defRPr/>
            </a:pPr>
            <a:endParaRPr lang="ru-RU" sz="2000" dirty="0">
              <a:solidFill>
                <a:srgbClr val="FFFF00"/>
              </a:solidFill>
              <a:latin typeface="Comic Sans MS" pitchFamily="66" charset="0"/>
              <a:cs typeface="+mn-cs"/>
            </a:endParaRPr>
          </a:p>
        </p:txBody>
      </p:sp>
      <p:pic>
        <p:nvPicPr>
          <p:cNvPr id="16391" name="Рисунок 9" descr="94ee600b00d0.gif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659563" y="260350"/>
            <a:ext cx="1857375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0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83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Line 3"/>
          <p:cNvSpPr>
            <a:spLocks noChangeShapeType="1"/>
          </p:cNvSpPr>
          <p:nvPr/>
        </p:nvSpPr>
        <p:spPr bwMode="auto">
          <a:xfrm>
            <a:off x="468313" y="692150"/>
            <a:ext cx="0" cy="5976938"/>
          </a:xfrm>
          <a:prstGeom prst="line">
            <a:avLst/>
          </a:prstGeom>
          <a:noFill/>
          <a:ln w="12700">
            <a:solidFill>
              <a:srgbClr val="00FFFF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7890" name="Line 4"/>
          <p:cNvSpPr>
            <a:spLocks noChangeShapeType="1"/>
          </p:cNvSpPr>
          <p:nvPr/>
        </p:nvSpPr>
        <p:spPr bwMode="auto">
          <a:xfrm>
            <a:off x="179388" y="6597650"/>
            <a:ext cx="8785225" cy="0"/>
          </a:xfrm>
          <a:prstGeom prst="line">
            <a:avLst/>
          </a:prstGeom>
          <a:noFill/>
          <a:ln w="12700">
            <a:solidFill>
              <a:srgbClr val="00FFFF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7891" name="Line 5"/>
          <p:cNvSpPr>
            <a:spLocks noChangeShapeType="1"/>
          </p:cNvSpPr>
          <p:nvPr/>
        </p:nvSpPr>
        <p:spPr bwMode="auto">
          <a:xfrm>
            <a:off x="395288" y="6453188"/>
            <a:ext cx="3671887" cy="0"/>
          </a:xfrm>
          <a:prstGeom prst="line">
            <a:avLst/>
          </a:prstGeom>
          <a:noFill/>
          <a:ln w="12700">
            <a:solidFill>
              <a:srgbClr val="00FFFF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7892" name="Line 6"/>
          <p:cNvSpPr>
            <a:spLocks noChangeShapeType="1"/>
          </p:cNvSpPr>
          <p:nvPr/>
        </p:nvSpPr>
        <p:spPr bwMode="auto">
          <a:xfrm>
            <a:off x="250825" y="1052513"/>
            <a:ext cx="0" cy="5805487"/>
          </a:xfrm>
          <a:prstGeom prst="line">
            <a:avLst/>
          </a:prstGeom>
          <a:noFill/>
          <a:ln w="12700">
            <a:solidFill>
              <a:srgbClr val="00FFFF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2539" name="Text Box 11"/>
          <p:cNvSpPr txBox="1">
            <a:spLocks noChangeArrowheads="1"/>
          </p:cNvSpPr>
          <p:nvPr/>
        </p:nvSpPr>
        <p:spPr bwMode="auto">
          <a:xfrm>
            <a:off x="323850" y="260350"/>
            <a:ext cx="8496300" cy="6402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  <a:cs typeface="+mn-cs"/>
              </a:rPr>
              <a:t>Таким образом я пришла к  следующим выводам:</a:t>
            </a:r>
          </a:p>
          <a:p>
            <a:pPr marL="342900" indent="-342900"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200" b="1" u="sng" dirty="0">
              <a:solidFill>
                <a:srgbClr val="0070C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  <a:cs typeface="+mn-cs"/>
            </a:endParaRPr>
          </a:p>
          <a:p>
            <a:pPr marL="800100" lvl="1" indent="-342900" algn="just" fontAlgn="auto">
              <a:spcBef>
                <a:spcPts val="0"/>
              </a:spcBef>
              <a:spcAft>
                <a:spcPts val="0"/>
              </a:spcAft>
              <a:buFontTx/>
              <a:buAutoNum type="arabicPeriod"/>
              <a:defRPr/>
            </a:pPr>
            <a:r>
              <a:rPr lang="ru-RU" sz="20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  <a:cs typeface="+mn-cs"/>
              </a:rPr>
              <a:t>Зуб – это не камешек, а живой орган, очень важный для человека</a:t>
            </a:r>
          </a:p>
          <a:p>
            <a:pPr marL="800100" lvl="1" indent="-342900"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  <a:cs typeface="+mn-cs"/>
              </a:rPr>
              <a:t>2. Кариес – это разрушение зуба под действием различных причин.</a:t>
            </a:r>
          </a:p>
          <a:p>
            <a:pPr marL="800100" lvl="1" indent="-3429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  <a:cs typeface="+mn-cs"/>
              </a:rPr>
              <a:t>3. Есть 3 основных мероприятия для профилактики кариеса</a:t>
            </a:r>
            <a:r>
              <a:rPr lang="ru-RU" sz="24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  <a:cs typeface="+mn-cs"/>
              </a:rPr>
              <a:t>:</a:t>
            </a:r>
          </a:p>
          <a:p>
            <a:pPr marL="1257300" lvl="2" indent="-342900" algn="just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sz="16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  <a:cs typeface="+mn-cs"/>
              </a:rPr>
              <a:t>регулярно и основательно устранять зубной налет и остатки пищи;</a:t>
            </a:r>
          </a:p>
          <a:p>
            <a:pPr marL="1257300" lvl="2" indent="-342900" algn="just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sz="16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  <a:cs typeface="+mn-cs"/>
              </a:rPr>
              <a:t>значительно сократить потребление сахара и в особенности бросить привычку в промежутках между приемами пищи забавляться сладостями.</a:t>
            </a:r>
          </a:p>
          <a:p>
            <a:pPr marL="1257300" lvl="2" indent="-342900" algn="just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sz="16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  <a:cs typeface="+mn-cs"/>
              </a:rPr>
              <a:t>там, где питьевая вода содержит мало фтора, необходимо принимать его соединения в подходящей форме — применять фторсодержащие зубные пасты,</a:t>
            </a:r>
          </a:p>
          <a:p>
            <a:pPr marL="800100" lvl="1" indent="-342900"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  <a:cs typeface="+mn-cs"/>
              </a:rPr>
              <a:t>4</a:t>
            </a:r>
            <a:r>
              <a:rPr lang="ru-RU" sz="20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  <a:cs typeface="+mn-cs"/>
              </a:rPr>
              <a:t>. Существуют определенные правила ухода за зубами, которые позволяют избежать болезней зубов.</a:t>
            </a:r>
          </a:p>
          <a:p>
            <a:pPr marL="800100" lvl="1" indent="-342900"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  <a:cs typeface="+mn-cs"/>
              </a:rPr>
              <a:t>5. Проведя исследовательскую работу, я узнала, что большинство опрошенных учащихся знают эти правила, но не всегда их выполняют.</a:t>
            </a:r>
          </a:p>
          <a:p>
            <a:pPr marL="800100" lvl="1" indent="-3429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  <a:cs typeface="+mn-cs"/>
              </a:rPr>
              <a:t>6. Я постараюсь правильно ухаживать за своими зубами, так как поняла, что это очень важно для моего здоровья!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5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5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225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25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25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25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25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25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25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25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25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25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253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253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2253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253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253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2253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253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253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2253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253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253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2253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253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253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2253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Line 3"/>
          <p:cNvSpPr>
            <a:spLocks noChangeShapeType="1"/>
          </p:cNvSpPr>
          <p:nvPr/>
        </p:nvSpPr>
        <p:spPr bwMode="auto">
          <a:xfrm>
            <a:off x="468313" y="692150"/>
            <a:ext cx="0" cy="5976938"/>
          </a:xfrm>
          <a:prstGeom prst="line">
            <a:avLst/>
          </a:prstGeom>
          <a:noFill/>
          <a:ln w="12700">
            <a:solidFill>
              <a:srgbClr val="00FFFF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8914" name="Line 4"/>
          <p:cNvSpPr>
            <a:spLocks noChangeShapeType="1"/>
          </p:cNvSpPr>
          <p:nvPr/>
        </p:nvSpPr>
        <p:spPr bwMode="auto">
          <a:xfrm>
            <a:off x="179388" y="6597650"/>
            <a:ext cx="8785225" cy="0"/>
          </a:xfrm>
          <a:prstGeom prst="line">
            <a:avLst/>
          </a:prstGeom>
          <a:noFill/>
          <a:ln w="12700">
            <a:solidFill>
              <a:srgbClr val="00FFFF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8915" name="Line 5"/>
          <p:cNvSpPr>
            <a:spLocks noChangeShapeType="1"/>
          </p:cNvSpPr>
          <p:nvPr/>
        </p:nvSpPr>
        <p:spPr bwMode="auto">
          <a:xfrm>
            <a:off x="395288" y="6453188"/>
            <a:ext cx="3671887" cy="0"/>
          </a:xfrm>
          <a:prstGeom prst="line">
            <a:avLst/>
          </a:prstGeom>
          <a:noFill/>
          <a:ln w="12700">
            <a:solidFill>
              <a:srgbClr val="00FFFF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8916" name="Line 6"/>
          <p:cNvSpPr>
            <a:spLocks noChangeShapeType="1"/>
          </p:cNvSpPr>
          <p:nvPr/>
        </p:nvSpPr>
        <p:spPr bwMode="auto">
          <a:xfrm>
            <a:off x="250825" y="1052513"/>
            <a:ext cx="0" cy="5805487"/>
          </a:xfrm>
          <a:prstGeom prst="line">
            <a:avLst/>
          </a:prstGeom>
          <a:noFill/>
          <a:ln w="12700">
            <a:solidFill>
              <a:srgbClr val="00FFFF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3563" name="Rectangle 11"/>
          <p:cNvSpPr>
            <a:spLocks noChangeArrowheads="1"/>
          </p:cNvSpPr>
          <p:nvPr/>
        </p:nvSpPr>
        <p:spPr bwMode="auto">
          <a:xfrm>
            <a:off x="539750" y="404813"/>
            <a:ext cx="7080250" cy="304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  <a:cs typeface="+mn-cs"/>
              </a:rPr>
              <a:t>Чистить зубы дважды в день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  <a:cs typeface="+mn-cs"/>
              </a:rPr>
              <a:t>Пастой с фтором нам не лень.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  <a:cs typeface="+mn-cs"/>
              </a:rPr>
              <a:t>                     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  <a:cs typeface="+mn-cs"/>
              </a:rPr>
              <a:t>                 Стоматолог дважды в год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  <a:cs typeface="+mn-cs"/>
              </a:rPr>
              <a:t>                 к себе в гости всех нас ждет.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 Black" pitchFamily="34" charset="0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  <a:cs typeface="+mn-cs"/>
              </a:rPr>
              <a:t>Ешьте овощи и фрукты,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  <a:cs typeface="+mn-cs"/>
              </a:rPr>
              <a:t>А не сладкие продукты.  </a:t>
            </a:r>
          </a:p>
        </p:txBody>
      </p:sp>
      <p:pic>
        <p:nvPicPr>
          <p:cNvPr id="9" name="Рисунок 8" descr="chisto-chisto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429256" y="2071678"/>
            <a:ext cx="3168352" cy="4620513"/>
          </a:xfrm>
          <a:prstGeom prst="rect">
            <a:avLst/>
          </a:prstGeom>
          <a:scene3d>
            <a:camera prst="orthographicFront">
              <a:rot lat="0" lon="10200000" rev="0"/>
            </a:camera>
            <a:lightRig rig="threePt" dir="t"/>
          </a:scene3d>
        </p:spPr>
      </p:pic>
      <p:sp>
        <p:nvSpPr>
          <p:cNvPr id="8" name="Rectangle 11"/>
          <p:cNvSpPr>
            <a:spLocks noChangeArrowheads="1"/>
          </p:cNvSpPr>
          <p:nvPr/>
        </p:nvSpPr>
        <p:spPr bwMode="auto">
          <a:xfrm>
            <a:off x="1428750" y="3929063"/>
            <a:ext cx="4103688" cy="156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Segoe Print" pitchFamily="2" charset="0"/>
                <a:cs typeface="+mn-cs"/>
              </a:rPr>
              <a:t>Спасибо за внимание!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35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235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4" dur="500"/>
                                        <p:tgtEl>
                                          <p:spTgt spid="235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235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1" dur="500"/>
                                        <p:tgtEl>
                                          <p:spTgt spid="2356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4" dur="500"/>
                                        <p:tgtEl>
                                          <p:spTgt spid="2356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1"/>
          <p:cNvSpPr>
            <a:spLocks noChangeArrowheads="1"/>
          </p:cNvSpPr>
          <p:nvPr/>
        </p:nvSpPr>
        <p:spPr bwMode="auto">
          <a:xfrm>
            <a:off x="611188" y="12700"/>
            <a:ext cx="7777162" cy="646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              </a:t>
            </a:r>
            <a:r>
              <a:rPr lang="ru-RU" sz="2800" b="1" u="sng" dirty="0">
                <a:latin typeface="Times New Roman" pitchFamily="18" charset="0"/>
                <a:cs typeface="Times New Roman" pitchFamily="18" charset="0"/>
              </a:rPr>
              <a:t>Используемая литература:</a:t>
            </a:r>
          </a:p>
          <a:p>
            <a:pPr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ru-RU" sz="2800" b="1" u="sng" dirty="0">
              <a:latin typeface="Times New Roman" pitchFamily="18" charset="0"/>
              <a:cs typeface="Times New Roman" pitchFamily="18" charset="0"/>
            </a:endParaRPr>
          </a:p>
          <a:p>
            <a:pPr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1.Новые приключения Бобра </a:t>
            </a:r>
            <a:r>
              <a:rPr lang="ru-RU" sz="1600" b="1" dirty="0" err="1">
                <a:latin typeface="Times New Roman" pitchFamily="18" charset="0"/>
                <a:cs typeface="Times New Roman" pitchFamily="18" charset="0"/>
              </a:rPr>
              <a:t>Суперзуба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 – брошюра для </a:t>
            </a:r>
            <a:r>
              <a:rPr lang="ru-RU" sz="1600" b="1" dirty="0" err="1">
                <a:latin typeface="Times New Roman" pitchFamily="18" charset="0"/>
                <a:cs typeface="Times New Roman" pitchFamily="18" charset="0"/>
              </a:rPr>
              <a:t>школьников.М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  <a:p>
            <a:pPr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2.Необычное путешествие по Зубной Галактике – брошюра. М. ООО « </a:t>
            </a:r>
            <a:r>
              <a:rPr lang="ru-RU" sz="1600" b="1" dirty="0" err="1">
                <a:latin typeface="Times New Roman" pitchFamily="18" charset="0"/>
                <a:cs typeface="Times New Roman" pitchFamily="18" charset="0"/>
              </a:rPr>
              <a:t>Проктер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 err="1">
                <a:latin typeface="Times New Roman" pitchFamily="18" charset="0"/>
                <a:cs typeface="Times New Roman" pitchFamily="18" charset="0"/>
              </a:rPr>
              <a:t>энд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 err="1">
                <a:latin typeface="Times New Roman" pitchFamily="18" charset="0"/>
                <a:cs typeface="Times New Roman" pitchFamily="18" charset="0"/>
              </a:rPr>
              <a:t>Гэмбел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».</a:t>
            </a:r>
          </a:p>
          <a:p>
            <a:pPr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  <a:p>
            <a:pPr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3.Всемирная, мировая история. История ухода за зубами. Сайт</a:t>
            </a:r>
            <a:r>
              <a:rPr lang="en-US" sz="16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b="1" dirty="0" err="1">
                <a:latin typeface="Times New Roman" pitchFamily="18" charset="0"/>
                <a:cs typeface="Times New Roman" pitchFamily="18" charset="0"/>
              </a:rPr>
              <a:t>istoria.ru.articles</a:t>
            </a:r>
            <a:r>
              <a:rPr lang="en-US" sz="1600" b="1" dirty="0">
                <a:latin typeface="Times New Roman" pitchFamily="18" charset="0"/>
                <a:cs typeface="Times New Roman" pitchFamily="18" charset="0"/>
              </a:rPr>
              <a:t>/zuby.php.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  <a:p>
            <a:pPr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  <a:p>
            <a:pPr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4. БУДЬ ЗДОРОВ, РАСТИ БОЛЬШОЙ</a:t>
            </a:r>
          </a:p>
          <a:p>
            <a:pPr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b="1" dirty="0">
                <a:latin typeface="Times New Roman" pitchFamily="18" charset="0"/>
                <a:cs typeface="Times New Roman" pitchFamily="18" charset="0"/>
                <a:hlinkClick r:id="rId2"/>
              </a:rPr>
              <a:t>http://dob.1september.ru/2004/14/5.htm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  <a:p>
            <a:pPr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  <a:p>
            <a:pPr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5. </a:t>
            </a:r>
            <a:r>
              <a:rPr lang="ru-RU" sz="1600" b="1" dirty="0" err="1">
                <a:latin typeface="Times New Roman" pitchFamily="18" charset="0"/>
                <a:cs typeface="Times New Roman" pitchFamily="18" charset="0"/>
              </a:rPr>
              <a:t>МоеСознание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  <a:p>
            <a:pPr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b="1" dirty="0">
                <a:latin typeface="Times New Roman" pitchFamily="18" charset="0"/>
                <a:cs typeface="Times New Roman" pitchFamily="18" charset="0"/>
                <a:hlinkClick r:id="rId3"/>
              </a:rPr>
              <a:t>http://www.moesoznanye.ru/hystory/431-10-interesnyx-faktov-iz-istorii-stomatologii.html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  <a:p>
            <a:pPr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  <a:p>
            <a:pPr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6. Кариес: причины и профилактика</a:t>
            </a:r>
          </a:p>
          <a:p>
            <a:pPr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b="1" dirty="0">
                <a:latin typeface="Times New Roman" pitchFamily="18" charset="0"/>
                <a:cs typeface="Times New Roman" pitchFamily="18" charset="0"/>
              </a:rPr>
              <a:t>http://www.u-lekar.ru/content/view/970/11/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  <a:p>
            <a:pPr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ru-RU" sz="2800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ru-RU" sz="2800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Line 3"/>
          <p:cNvSpPr>
            <a:spLocks noChangeShapeType="1"/>
          </p:cNvSpPr>
          <p:nvPr/>
        </p:nvSpPr>
        <p:spPr bwMode="auto">
          <a:xfrm>
            <a:off x="468313" y="692150"/>
            <a:ext cx="0" cy="5976938"/>
          </a:xfrm>
          <a:prstGeom prst="line">
            <a:avLst/>
          </a:prstGeom>
          <a:noFill/>
          <a:ln w="12700">
            <a:solidFill>
              <a:srgbClr val="00FFFF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7410" name="Line 4"/>
          <p:cNvSpPr>
            <a:spLocks noChangeShapeType="1"/>
          </p:cNvSpPr>
          <p:nvPr/>
        </p:nvSpPr>
        <p:spPr bwMode="auto">
          <a:xfrm>
            <a:off x="179388" y="6597650"/>
            <a:ext cx="8785225" cy="0"/>
          </a:xfrm>
          <a:prstGeom prst="line">
            <a:avLst/>
          </a:prstGeom>
          <a:noFill/>
          <a:ln w="12700">
            <a:solidFill>
              <a:srgbClr val="00FFFF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7411" name="Line 5"/>
          <p:cNvSpPr>
            <a:spLocks noChangeShapeType="1"/>
          </p:cNvSpPr>
          <p:nvPr/>
        </p:nvSpPr>
        <p:spPr bwMode="auto">
          <a:xfrm>
            <a:off x="395288" y="6453188"/>
            <a:ext cx="3671887" cy="0"/>
          </a:xfrm>
          <a:prstGeom prst="line">
            <a:avLst/>
          </a:prstGeom>
          <a:noFill/>
          <a:ln w="12700">
            <a:solidFill>
              <a:srgbClr val="00FFFF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7412" name="Line 6"/>
          <p:cNvSpPr>
            <a:spLocks noChangeShapeType="1"/>
          </p:cNvSpPr>
          <p:nvPr/>
        </p:nvSpPr>
        <p:spPr bwMode="auto">
          <a:xfrm>
            <a:off x="250825" y="1052513"/>
            <a:ext cx="0" cy="5805487"/>
          </a:xfrm>
          <a:prstGeom prst="line">
            <a:avLst/>
          </a:prstGeom>
          <a:noFill/>
          <a:ln w="12700">
            <a:solidFill>
              <a:srgbClr val="00FFFF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7413" name="Text Box 10"/>
          <p:cNvSpPr txBox="1">
            <a:spLocks noChangeArrowheads="1"/>
          </p:cNvSpPr>
          <p:nvPr/>
        </p:nvSpPr>
        <p:spPr bwMode="auto">
          <a:xfrm>
            <a:off x="971550" y="1268413"/>
            <a:ext cx="1030288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>
                <a:solidFill>
                  <a:srgbClr val="FFFF00"/>
                </a:solidFill>
                <a:latin typeface="Comic Sans MS" pitchFamily="66" charset="0"/>
              </a:rPr>
              <a:t>           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979613" y="476250"/>
            <a:ext cx="5572125" cy="25542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  <a:cs typeface="+mn-cs"/>
              </a:rPr>
              <a:t>Актуальность исследования </a:t>
            </a:r>
            <a:endParaRPr lang="ru-RU" sz="2400" b="1" u="sng" dirty="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b="1" u="sng" dirty="0"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b="1" u="sng" dirty="0"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b="1" u="sng" dirty="0"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u="sng" dirty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  <a:cs typeface="+mn-cs"/>
              </a:rPr>
              <a:t>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b="1" u="sng" dirty="0"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chemeClr val="tx2">
                  <a:lumMod val="60000"/>
                  <a:lumOff val="40000"/>
                </a:schemeClr>
              </a:solidFill>
              <a:latin typeface="+mn-lt"/>
              <a:cs typeface="+mn-cs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84213" y="2565400"/>
            <a:ext cx="7929562" cy="8302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Здоровье человека – тема для разговора всегда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 достаточно актуальная во все времена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55650" y="1196975"/>
            <a:ext cx="7848600" cy="12001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В настоящее время проблема здоровья зубов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 у детей стоит очень остро, ведь от того, здоровы ли зубы, зависит и  здоровье  человека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Line 4"/>
          <p:cNvSpPr>
            <a:spLocks noChangeShapeType="1"/>
          </p:cNvSpPr>
          <p:nvPr/>
        </p:nvSpPr>
        <p:spPr bwMode="auto">
          <a:xfrm>
            <a:off x="468313" y="692150"/>
            <a:ext cx="0" cy="5976938"/>
          </a:xfrm>
          <a:prstGeom prst="line">
            <a:avLst/>
          </a:prstGeom>
          <a:noFill/>
          <a:ln w="12700">
            <a:solidFill>
              <a:srgbClr val="00FFFF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8434" name="Line 5"/>
          <p:cNvSpPr>
            <a:spLocks noChangeShapeType="1"/>
          </p:cNvSpPr>
          <p:nvPr/>
        </p:nvSpPr>
        <p:spPr bwMode="auto">
          <a:xfrm>
            <a:off x="179388" y="6597650"/>
            <a:ext cx="8785225" cy="0"/>
          </a:xfrm>
          <a:prstGeom prst="line">
            <a:avLst/>
          </a:prstGeom>
          <a:noFill/>
          <a:ln w="12700">
            <a:solidFill>
              <a:srgbClr val="00FFFF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8435" name="Line 6"/>
          <p:cNvSpPr>
            <a:spLocks noChangeShapeType="1"/>
          </p:cNvSpPr>
          <p:nvPr/>
        </p:nvSpPr>
        <p:spPr bwMode="auto">
          <a:xfrm>
            <a:off x="395288" y="6453188"/>
            <a:ext cx="3671887" cy="0"/>
          </a:xfrm>
          <a:prstGeom prst="line">
            <a:avLst/>
          </a:prstGeom>
          <a:noFill/>
          <a:ln w="12700">
            <a:solidFill>
              <a:srgbClr val="00FFFF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8436" name="Line 7"/>
          <p:cNvSpPr>
            <a:spLocks noChangeShapeType="1"/>
          </p:cNvSpPr>
          <p:nvPr/>
        </p:nvSpPr>
        <p:spPr bwMode="auto">
          <a:xfrm>
            <a:off x="250825" y="1052513"/>
            <a:ext cx="0" cy="5805487"/>
          </a:xfrm>
          <a:prstGeom prst="line">
            <a:avLst/>
          </a:prstGeom>
          <a:noFill/>
          <a:ln w="12700">
            <a:solidFill>
              <a:srgbClr val="00FFFF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18437" name="Picture 13" descr="9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188" y="836613"/>
            <a:ext cx="3455987" cy="2298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302" name="Text Box 14"/>
          <p:cNvSpPr txBox="1">
            <a:spLocks noChangeArrowheads="1"/>
          </p:cNvSpPr>
          <p:nvPr/>
        </p:nvSpPr>
        <p:spPr bwMode="auto">
          <a:xfrm>
            <a:off x="755650" y="3429000"/>
            <a:ext cx="6265863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>
                <a:solidFill>
                  <a:srgbClr val="0070C0"/>
                </a:solidFill>
                <a:latin typeface="Comic Sans MS" pitchFamily="66" charset="0"/>
              </a:rPr>
              <a:t>1. Пережёвывать пищу.</a:t>
            </a:r>
          </a:p>
          <a:p>
            <a:r>
              <a:rPr lang="ru-RU" sz="2800" b="1">
                <a:solidFill>
                  <a:srgbClr val="0070C0"/>
                </a:solidFill>
                <a:latin typeface="Comic Sans MS" pitchFamily="66" charset="0"/>
              </a:rPr>
              <a:t>2. Украшать улыбку человека.</a:t>
            </a:r>
          </a:p>
          <a:p>
            <a:r>
              <a:rPr lang="ru-RU" sz="2800" b="1">
                <a:solidFill>
                  <a:srgbClr val="0070C0"/>
                </a:solidFill>
                <a:latin typeface="Comic Sans MS" pitchFamily="66" charset="0"/>
              </a:rPr>
              <a:t>3. Правильно произносить звуки.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987675" y="333375"/>
            <a:ext cx="3124200" cy="5842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  <a:cs typeface="+mn-cs"/>
              </a:rPr>
              <a:t>Функции зубов</a:t>
            </a:r>
          </a:p>
        </p:txBody>
      </p:sp>
      <p:sp>
        <p:nvSpPr>
          <p:cNvPr id="18440" name="TextBox 9"/>
          <p:cNvSpPr txBox="1">
            <a:spLocks noChangeArrowheads="1"/>
          </p:cNvSpPr>
          <p:nvPr/>
        </p:nvSpPr>
        <p:spPr bwMode="auto">
          <a:xfrm>
            <a:off x="4067175" y="1341438"/>
            <a:ext cx="4262438" cy="954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2800" b="1">
                <a:solidFill>
                  <a:srgbClr val="0070C0"/>
                </a:solidFill>
                <a:latin typeface="Comic Sans MS" pitchFamily="66" charset="0"/>
              </a:rPr>
              <a:t>Зубы нужны человеку,</a:t>
            </a:r>
          </a:p>
          <a:p>
            <a:pPr algn="ctr"/>
            <a:r>
              <a:rPr lang="ru-RU" sz="2800" b="1">
                <a:solidFill>
                  <a:srgbClr val="0070C0"/>
                </a:solidFill>
                <a:latin typeface="Comic Sans MS" pitchFamily="66" charset="0"/>
              </a:rPr>
              <a:t>чтобы:</a:t>
            </a:r>
            <a:endParaRPr lang="ru-RU" sz="2800">
              <a:solidFill>
                <a:srgbClr val="0070C0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302" grpId="0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Line 4"/>
          <p:cNvSpPr>
            <a:spLocks noChangeShapeType="1"/>
          </p:cNvSpPr>
          <p:nvPr/>
        </p:nvSpPr>
        <p:spPr bwMode="auto">
          <a:xfrm>
            <a:off x="468313" y="692150"/>
            <a:ext cx="0" cy="5976938"/>
          </a:xfrm>
          <a:prstGeom prst="line">
            <a:avLst/>
          </a:prstGeom>
          <a:noFill/>
          <a:ln w="12700">
            <a:solidFill>
              <a:srgbClr val="00FFFF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9458" name="Line 5"/>
          <p:cNvSpPr>
            <a:spLocks noChangeShapeType="1"/>
          </p:cNvSpPr>
          <p:nvPr/>
        </p:nvSpPr>
        <p:spPr bwMode="auto">
          <a:xfrm>
            <a:off x="179388" y="6597650"/>
            <a:ext cx="8785225" cy="0"/>
          </a:xfrm>
          <a:prstGeom prst="line">
            <a:avLst/>
          </a:prstGeom>
          <a:noFill/>
          <a:ln w="12700">
            <a:solidFill>
              <a:srgbClr val="00FFFF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9459" name="Line 6"/>
          <p:cNvSpPr>
            <a:spLocks noChangeShapeType="1"/>
          </p:cNvSpPr>
          <p:nvPr/>
        </p:nvSpPr>
        <p:spPr bwMode="auto">
          <a:xfrm>
            <a:off x="395288" y="6453188"/>
            <a:ext cx="3671887" cy="0"/>
          </a:xfrm>
          <a:prstGeom prst="line">
            <a:avLst/>
          </a:prstGeom>
          <a:noFill/>
          <a:ln w="12700">
            <a:solidFill>
              <a:srgbClr val="00FFFF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9460" name="Line 7"/>
          <p:cNvSpPr>
            <a:spLocks noChangeShapeType="1"/>
          </p:cNvSpPr>
          <p:nvPr/>
        </p:nvSpPr>
        <p:spPr bwMode="auto">
          <a:xfrm>
            <a:off x="250825" y="1052513"/>
            <a:ext cx="0" cy="5805487"/>
          </a:xfrm>
          <a:prstGeom prst="line">
            <a:avLst/>
          </a:prstGeom>
          <a:noFill/>
          <a:ln w="12700">
            <a:solidFill>
              <a:srgbClr val="00FFFF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10254" name="Picture 14" descr="9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750" y="1628775"/>
            <a:ext cx="3617913" cy="4545013"/>
          </a:xfrm>
          <a:prstGeom prst="rect">
            <a:avLst/>
          </a:prstGeom>
          <a:noFill/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</p:pic>
      <p:sp>
        <p:nvSpPr>
          <p:cNvPr id="10256" name="AutoShape 16"/>
          <p:cNvSpPr>
            <a:spLocks/>
          </p:cNvSpPr>
          <p:nvPr/>
        </p:nvSpPr>
        <p:spPr bwMode="auto">
          <a:xfrm>
            <a:off x="5724525" y="333375"/>
            <a:ext cx="1657350" cy="609600"/>
          </a:xfrm>
          <a:prstGeom prst="borderCallout1">
            <a:avLst>
              <a:gd name="adj1" fmla="val 18750"/>
              <a:gd name="adj2" fmla="val -4597"/>
              <a:gd name="adj3" fmla="val 223958"/>
              <a:gd name="adj4" fmla="val -139750"/>
            </a:avLst>
          </a:prstGeom>
          <a:ln w="28575" algn="ctr">
            <a:solidFill>
              <a:srgbClr val="FF0000"/>
            </a:solidFill>
            <a:miter lim="800000"/>
            <a:headEnd/>
            <a:tailEnd/>
          </a:ln>
          <a:effectLst/>
        </p:spPr>
        <p:style>
          <a:lnRef idx="0">
            <a:scrgbClr r="0" g="0" b="0"/>
          </a:lnRef>
          <a:fillRef idx="1002">
            <a:schemeClr val="dk2"/>
          </a:fillRef>
          <a:effectRef idx="0">
            <a:scrgbClr r="0" g="0" b="0"/>
          </a:effectRef>
          <a:fontRef idx="major"/>
        </p:style>
        <p:txBody>
          <a:bodyPr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  <a:cs typeface="+mn-cs"/>
              </a:rPr>
              <a:t>эмаль</a:t>
            </a:r>
          </a:p>
        </p:txBody>
      </p:sp>
      <p:sp>
        <p:nvSpPr>
          <p:cNvPr id="10257" name="AutoShape 17"/>
          <p:cNvSpPr>
            <a:spLocks/>
          </p:cNvSpPr>
          <p:nvPr/>
        </p:nvSpPr>
        <p:spPr bwMode="auto">
          <a:xfrm>
            <a:off x="5651500" y="1268413"/>
            <a:ext cx="1800225" cy="609600"/>
          </a:xfrm>
          <a:prstGeom prst="borderCallout1">
            <a:avLst>
              <a:gd name="adj1" fmla="val 18750"/>
              <a:gd name="adj2" fmla="val -4231"/>
              <a:gd name="adj3" fmla="val 195051"/>
              <a:gd name="adj4" fmla="val -155556"/>
            </a:avLst>
          </a:prstGeom>
          <a:ln w="28575" algn="ctr">
            <a:solidFill>
              <a:srgbClr val="FF0000"/>
            </a:solidFill>
            <a:miter lim="800000"/>
            <a:headEnd/>
            <a:tailEnd/>
          </a:ln>
          <a:effectLst/>
        </p:spPr>
        <p:style>
          <a:lnRef idx="0">
            <a:scrgbClr r="0" g="0" b="0"/>
          </a:lnRef>
          <a:fillRef idx="1002">
            <a:schemeClr val="dk2"/>
          </a:fillRef>
          <a:effectRef idx="0">
            <a:scrgbClr r="0" g="0" b="0"/>
          </a:effectRef>
          <a:fontRef idx="major"/>
        </p:style>
        <p:txBody>
          <a:bodyPr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  <a:cs typeface="+mn-cs"/>
              </a:rPr>
              <a:t>дентин</a:t>
            </a:r>
          </a:p>
        </p:txBody>
      </p:sp>
      <p:sp>
        <p:nvSpPr>
          <p:cNvPr id="10258" name="AutoShape 18"/>
          <p:cNvSpPr>
            <a:spLocks/>
          </p:cNvSpPr>
          <p:nvPr/>
        </p:nvSpPr>
        <p:spPr bwMode="auto">
          <a:xfrm>
            <a:off x="5724525" y="2060575"/>
            <a:ext cx="1727200" cy="609600"/>
          </a:xfrm>
          <a:prstGeom prst="borderCallout1">
            <a:avLst>
              <a:gd name="adj1" fmla="val 18750"/>
              <a:gd name="adj2" fmla="val -4412"/>
              <a:gd name="adj3" fmla="val 137500"/>
              <a:gd name="adj4" fmla="val -179505"/>
            </a:avLst>
          </a:prstGeom>
          <a:ln w="28575" algn="ctr">
            <a:solidFill>
              <a:srgbClr val="FF0000"/>
            </a:solidFill>
            <a:miter lim="800000"/>
            <a:headEnd/>
            <a:tailEnd/>
          </a:ln>
          <a:effectLst/>
        </p:spPr>
        <p:style>
          <a:lnRef idx="0">
            <a:scrgbClr r="0" g="0" b="0"/>
          </a:lnRef>
          <a:fillRef idx="1002">
            <a:schemeClr val="dk2"/>
          </a:fillRef>
          <a:effectRef idx="0">
            <a:scrgbClr r="0" g="0" b="0"/>
          </a:effectRef>
          <a:fontRef idx="major"/>
        </p:style>
        <p:txBody>
          <a:bodyPr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  <a:cs typeface="+mn-cs"/>
              </a:rPr>
              <a:t>пульпа</a:t>
            </a:r>
          </a:p>
        </p:txBody>
      </p:sp>
      <p:sp>
        <p:nvSpPr>
          <p:cNvPr id="10259" name="AutoShape 19"/>
          <p:cNvSpPr>
            <a:spLocks/>
          </p:cNvSpPr>
          <p:nvPr/>
        </p:nvSpPr>
        <p:spPr bwMode="auto">
          <a:xfrm>
            <a:off x="5724525" y="5516563"/>
            <a:ext cx="1944688" cy="609600"/>
          </a:xfrm>
          <a:prstGeom prst="borderCallout1">
            <a:avLst>
              <a:gd name="adj1" fmla="val 18750"/>
              <a:gd name="adj2" fmla="val -3917"/>
              <a:gd name="adj3" fmla="val -241667"/>
              <a:gd name="adj4" fmla="val -107264"/>
            </a:avLst>
          </a:prstGeom>
          <a:ln w="28575" algn="ctr">
            <a:solidFill>
              <a:srgbClr val="FF0000"/>
            </a:solidFill>
            <a:miter lim="800000"/>
            <a:headEnd/>
            <a:tailEnd/>
          </a:ln>
          <a:effectLst/>
        </p:spPr>
        <p:style>
          <a:lnRef idx="0">
            <a:scrgbClr r="0" g="0" b="0"/>
          </a:lnRef>
          <a:fillRef idx="1002">
            <a:schemeClr val="dk2"/>
          </a:fillRef>
          <a:effectRef idx="0">
            <a:scrgbClr r="0" g="0" b="0"/>
          </a:effectRef>
          <a:fontRef idx="major"/>
        </p:style>
        <p:txBody>
          <a:bodyPr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  <a:cs typeface="+mn-cs"/>
              </a:rPr>
              <a:t>корень</a:t>
            </a:r>
          </a:p>
        </p:txBody>
      </p:sp>
      <p:sp>
        <p:nvSpPr>
          <p:cNvPr id="10260" name="AutoShape 20"/>
          <p:cNvSpPr>
            <a:spLocks/>
          </p:cNvSpPr>
          <p:nvPr/>
        </p:nvSpPr>
        <p:spPr bwMode="auto">
          <a:xfrm>
            <a:off x="5724525" y="3068638"/>
            <a:ext cx="1944688" cy="1096962"/>
          </a:xfrm>
          <a:prstGeom prst="borderCallout1">
            <a:avLst>
              <a:gd name="adj1" fmla="val 10421"/>
              <a:gd name="adj2" fmla="val -3917"/>
              <a:gd name="adj3" fmla="val 32708"/>
              <a:gd name="adj4" fmla="val -152162"/>
            </a:avLst>
          </a:prstGeom>
          <a:ln w="28575" algn="ctr">
            <a:solidFill>
              <a:srgbClr val="FF0000"/>
            </a:solidFill>
            <a:miter lim="800000"/>
            <a:headEnd/>
            <a:tailEnd/>
          </a:ln>
          <a:effectLst/>
        </p:spPr>
        <p:style>
          <a:lnRef idx="0">
            <a:scrgbClr r="0" g="0" b="0"/>
          </a:lnRef>
          <a:fillRef idx="1002">
            <a:schemeClr val="dk2"/>
          </a:fillRef>
          <a:effectRef idx="0">
            <a:scrgbClr r="0" g="0" b="0"/>
          </a:effectRef>
          <a:fontRef idx="major"/>
        </p:style>
        <p:txBody>
          <a:bodyPr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  <a:cs typeface="+mn-cs"/>
              </a:rPr>
              <a:t>Сосуды и нервы</a:t>
            </a:r>
          </a:p>
        </p:txBody>
      </p:sp>
      <p:sp>
        <p:nvSpPr>
          <p:cNvPr id="10261" name="AutoShape 21"/>
          <p:cNvSpPr>
            <a:spLocks/>
          </p:cNvSpPr>
          <p:nvPr/>
        </p:nvSpPr>
        <p:spPr bwMode="auto">
          <a:xfrm>
            <a:off x="5651500" y="4508500"/>
            <a:ext cx="1439863" cy="609600"/>
          </a:xfrm>
          <a:prstGeom prst="borderCallout1">
            <a:avLst>
              <a:gd name="adj1" fmla="val 18750"/>
              <a:gd name="adj2" fmla="val -5292"/>
              <a:gd name="adj3" fmla="val -149218"/>
              <a:gd name="adj4" fmla="val -101324"/>
            </a:avLst>
          </a:prstGeom>
          <a:ln w="28575" algn="ctr">
            <a:solidFill>
              <a:srgbClr val="FF0000"/>
            </a:solidFill>
            <a:miter lim="800000"/>
            <a:headEnd/>
            <a:tailEnd/>
          </a:ln>
          <a:effectLst/>
        </p:spPr>
        <p:style>
          <a:lnRef idx="0">
            <a:scrgbClr r="0" g="0" b="0"/>
          </a:lnRef>
          <a:fillRef idx="1002">
            <a:schemeClr val="dk2"/>
          </a:fillRef>
          <a:effectRef idx="0">
            <a:scrgbClr r="0" g="0" b="0"/>
          </a:effectRef>
          <a:fontRef idx="major"/>
        </p:style>
        <p:txBody>
          <a:bodyPr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  <a:cs typeface="+mn-cs"/>
              </a:rPr>
              <a:t>десна</a:t>
            </a:r>
          </a:p>
        </p:txBody>
      </p:sp>
      <p:sp>
        <p:nvSpPr>
          <p:cNvPr id="10262" name="Text Box 22"/>
          <p:cNvSpPr txBox="1">
            <a:spLocks noChangeArrowheads="1"/>
          </p:cNvSpPr>
          <p:nvPr/>
        </p:nvSpPr>
        <p:spPr bwMode="auto">
          <a:xfrm>
            <a:off x="684213" y="549275"/>
            <a:ext cx="3179762" cy="519113"/>
          </a:xfrm>
          <a:prstGeom prst="rect">
            <a:avLst/>
          </a:prstGeom>
          <a:ln w="9525">
            <a:noFill/>
            <a:miter lim="800000"/>
            <a:headEnd/>
            <a:tailEnd/>
          </a:ln>
          <a:effectLst/>
        </p:spPr>
        <p:style>
          <a:lnRef idx="0">
            <a:scrgbClr r="0" g="0" b="0"/>
          </a:lnRef>
          <a:fillRef idx="1002">
            <a:schemeClr val="dk2"/>
          </a:fillRef>
          <a:effectRef idx="0">
            <a:scrgbClr r="0" g="0" b="0"/>
          </a:effectRef>
          <a:fontRef idx="major"/>
        </p:style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  <a:cs typeface="+mn-cs"/>
              </a:rPr>
              <a:t>СТРОЕНИЕ ЗУБА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2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2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2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2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2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2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02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02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02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02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02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02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Line 4"/>
          <p:cNvSpPr>
            <a:spLocks noChangeShapeType="1"/>
          </p:cNvSpPr>
          <p:nvPr/>
        </p:nvSpPr>
        <p:spPr bwMode="auto">
          <a:xfrm>
            <a:off x="468313" y="692150"/>
            <a:ext cx="0" cy="5976938"/>
          </a:xfrm>
          <a:prstGeom prst="line">
            <a:avLst/>
          </a:prstGeom>
          <a:noFill/>
          <a:ln w="12700">
            <a:solidFill>
              <a:srgbClr val="00FFFF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482" name="Line 5"/>
          <p:cNvSpPr>
            <a:spLocks noChangeShapeType="1"/>
          </p:cNvSpPr>
          <p:nvPr/>
        </p:nvSpPr>
        <p:spPr bwMode="auto">
          <a:xfrm>
            <a:off x="179388" y="6597650"/>
            <a:ext cx="8785225" cy="0"/>
          </a:xfrm>
          <a:prstGeom prst="line">
            <a:avLst/>
          </a:prstGeom>
          <a:noFill/>
          <a:ln w="12700">
            <a:solidFill>
              <a:srgbClr val="00FFFF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483" name="Line 6"/>
          <p:cNvSpPr>
            <a:spLocks noChangeShapeType="1"/>
          </p:cNvSpPr>
          <p:nvPr/>
        </p:nvSpPr>
        <p:spPr bwMode="auto">
          <a:xfrm>
            <a:off x="395288" y="6453188"/>
            <a:ext cx="3671887" cy="0"/>
          </a:xfrm>
          <a:prstGeom prst="line">
            <a:avLst/>
          </a:prstGeom>
          <a:noFill/>
          <a:ln w="12700">
            <a:solidFill>
              <a:srgbClr val="00FFFF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484" name="Line 7"/>
          <p:cNvSpPr>
            <a:spLocks noChangeShapeType="1"/>
          </p:cNvSpPr>
          <p:nvPr/>
        </p:nvSpPr>
        <p:spPr bwMode="auto">
          <a:xfrm>
            <a:off x="250825" y="1052513"/>
            <a:ext cx="0" cy="5805487"/>
          </a:xfrm>
          <a:prstGeom prst="line">
            <a:avLst/>
          </a:prstGeom>
          <a:noFill/>
          <a:ln w="12700">
            <a:solidFill>
              <a:srgbClr val="00FFFF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0262" name="Text Box 22"/>
          <p:cNvSpPr txBox="1">
            <a:spLocks noChangeArrowheads="1"/>
          </p:cNvSpPr>
          <p:nvPr/>
        </p:nvSpPr>
        <p:spPr bwMode="auto">
          <a:xfrm>
            <a:off x="755576" y="548680"/>
            <a:ext cx="7776219" cy="954107"/>
          </a:xfrm>
          <a:prstGeom prst="rect">
            <a:avLst/>
          </a:prstGeom>
          <a:ln w="9525">
            <a:noFill/>
            <a:miter lim="800000"/>
            <a:headEnd/>
            <a:tailEnd/>
          </a:ln>
          <a:effectLst/>
        </p:spPr>
        <p:style>
          <a:lnRef idx="0">
            <a:scrgbClr r="0" g="0" b="0"/>
          </a:lnRef>
          <a:fillRef idx="1002">
            <a:schemeClr val="dk2"/>
          </a:fillRef>
          <a:effectRef idx="0">
            <a:scrgbClr r="0" g="0" b="0"/>
          </a:effectRef>
          <a:fontRef idx="major"/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  <a:cs typeface="+mn-cs"/>
              </a:rPr>
              <a:t>Основная причина возникновения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  <a:cs typeface="+mn-cs"/>
              </a:rPr>
              <a:t> кариеса -образование зубного налета:</a:t>
            </a:r>
          </a:p>
        </p:txBody>
      </p:sp>
      <p:sp>
        <p:nvSpPr>
          <p:cNvPr id="15" name="Text Box 22"/>
          <p:cNvSpPr txBox="1">
            <a:spLocks noChangeArrowheads="1"/>
          </p:cNvSpPr>
          <p:nvPr/>
        </p:nvSpPr>
        <p:spPr bwMode="auto">
          <a:xfrm>
            <a:off x="2071670" y="4143380"/>
            <a:ext cx="4464496" cy="1827193"/>
          </a:xfrm>
          <a:prstGeom prst="cloudCallout">
            <a:avLst>
              <a:gd name="adj1" fmla="val -52637"/>
              <a:gd name="adj2" fmla="val -192476"/>
            </a:avLst>
          </a:prstGeom>
          <a:ln w="9525">
            <a:noFill/>
            <a:miter lim="800000"/>
            <a:headEnd/>
            <a:tailEnd/>
          </a:ln>
          <a:effectLst/>
        </p:spPr>
        <p:style>
          <a:lnRef idx="0">
            <a:scrgbClr r="0" g="0" b="0"/>
          </a:lnRef>
          <a:fillRef idx="1003">
            <a:schemeClr val="dk2"/>
          </a:fillRef>
          <a:effectRef idx="0">
            <a:scrgbClr r="0" g="0" b="0"/>
          </a:effectRef>
          <a:fontRef idx="major"/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  <a:cs typeface="+mn-cs"/>
              </a:rPr>
              <a:t>2. Чрезмерного употребления сахаросодержащих продуктов.  </a:t>
            </a:r>
          </a:p>
        </p:txBody>
      </p:sp>
      <p:sp>
        <p:nvSpPr>
          <p:cNvPr id="16" name="Text Box 22"/>
          <p:cNvSpPr txBox="1">
            <a:spLocks noChangeArrowheads="1"/>
          </p:cNvSpPr>
          <p:nvPr/>
        </p:nvSpPr>
        <p:spPr bwMode="auto">
          <a:xfrm>
            <a:off x="4895528" y="2348880"/>
            <a:ext cx="4248472" cy="1405533"/>
          </a:xfrm>
          <a:prstGeom prst="cloudCallout">
            <a:avLst>
              <a:gd name="adj1" fmla="val -62454"/>
              <a:gd name="adj2" fmla="val -103569"/>
            </a:avLst>
          </a:prstGeom>
          <a:ln w="9525">
            <a:noFill/>
            <a:miter lim="800000"/>
            <a:headEnd/>
            <a:tailEnd/>
          </a:ln>
          <a:effectLst/>
        </p:spPr>
        <p:style>
          <a:lnRef idx="0">
            <a:scrgbClr r="0" g="0" b="0"/>
          </a:lnRef>
          <a:fillRef idx="1003">
            <a:schemeClr val="dk2"/>
          </a:fillRef>
          <a:effectRef idx="0">
            <a:scrgbClr r="0" g="0" b="0"/>
          </a:effectRef>
          <a:fontRef idx="major"/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  <a:cs typeface="+mn-cs"/>
              </a:rPr>
              <a:t>1. Прежде всего, из-за недостаточной гигиены полости рта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5" name="Picture 44" descr="87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56325" y="2997200"/>
            <a:ext cx="1317625" cy="1663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6" name="Line 4"/>
          <p:cNvSpPr>
            <a:spLocks noChangeShapeType="1"/>
          </p:cNvSpPr>
          <p:nvPr/>
        </p:nvSpPr>
        <p:spPr bwMode="auto">
          <a:xfrm>
            <a:off x="468313" y="692150"/>
            <a:ext cx="0" cy="5976938"/>
          </a:xfrm>
          <a:prstGeom prst="line">
            <a:avLst/>
          </a:prstGeom>
          <a:noFill/>
          <a:ln w="12700">
            <a:solidFill>
              <a:srgbClr val="00FFFF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1507" name="Line 5"/>
          <p:cNvSpPr>
            <a:spLocks noChangeShapeType="1"/>
          </p:cNvSpPr>
          <p:nvPr/>
        </p:nvSpPr>
        <p:spPr bwMode="auto">
          <a:xfrm>
            <a:off x="179388" y="6597650"/>
            <a:ext cx="8785225" cy="0"/>
          </a:xfrm>
          <a:prstGeom prst="line">
            <a:avLst/>
          </a:prstGeom>
          <a:noFill/>
          <a:ln w="12700">
            <a:solidFill>
              <a:srgbClr val="00FFFF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1508" name="Line 6"/>
          <p:cNvSpPr>
            <a:spLocks noChangeShapeType="1"/>
          </p:cNvSpPr>
          <p:nvPr/>
        </p:nvSpPr>
        <p:spPr bwMode="auto">
          <a:xfrm>
            <a:off x="395288" y="6453188"/>
            <a:ext cx="3671887" cy="0"/>
          </a:xfrm>
          <a:prstGeom prst="line">
            <a:avLst/>
          </a:prstGeom>
          <a:noFill/>
          <a:ln w="12700">
            <a:solidFill>
              <a:srgbClr val="00FFFF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1509" name="Line 7"/>
          <p:cNvSpPr>
            <a:spLocks noChangeShapeType="1"/>
          </p:cNvSpPr>
          <p:nvPr/>
        </p:nvSpPr>
        <p:spPr bwMode="auto">
          <a:xfrm>
            <a:off x="250825" y="1052513"/>
            <a:ext cx="0" cy="5805487"/>
          </a:xfrm>
          <a:prstGeom prst="line">
            <a:avLst/>
          </a:prstGeom>
          <a:noFill/>
          <a:ln w="12700">
            <a:solidFill>
              <a:srgbClr val="00FFFF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3330" name="Text Box 18"/>
          <p:cNvSpPr txBox="1">
            <a:spLocks noChangeArrowheads="1"/>
          </p:cNvSpPr>
          <p:nvPr/>
        </p:nvSpPr>
        <p:spPr bwMode="auto">
          <a:xfrm>
            <a:off x="2916238" y="5373688"/>
            <a:ext cx="3322637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  <a:cs typeface="+mn-cs"/>
              </a:rPr>
              <a:t>18-28 часов</a:t>
            </a:r>
          </a:p>
        </p:txBody>
      </p:sp>
      <p:pic>
        <p:nvPicPr>
          <p:cNvPr id="21511" name="Picture 19" descr="3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922467">
            <a:off x="538163" y="1373187"/>
            <a:ext cx="984250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2" name="Picture 20" descr="3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9121346">
            <a:off x="611188" y="2020888"/>
            <a:ext cx="984250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3" name="Picture 21" descr="3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-1997122">
            <a:off x="971550" y="1484313"/>
            <a:ext cx="984250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4" name="Picture 22" descr="3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-9648109">
            <a:off x="1116013" y="1412875"/>
            <a:ext cx="984250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36" name="Text Box 24"/>
          <p:cNvSpPr txBox="1">
            <a:spLocks noChangeArrowheads="1"/>
          </p:cNvSpPr>
          <p:nvPr/>
        </p:nvSpPr>
        <p:spPr bwMode="auto">
          <a:xfrm>
            <a:off x="539750" y="2924175"/>
            <a:ext cx="1552575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  <a:cs typeface="+mn-cs"/>
              </a:rPr>
              <a:t>Бактерии</a:t>
            </a:r>
          </a:p>
        </p:txBody>
      </p:sp>
      <p:sp>
        <p:nvSpPr>
          <p:cNvPr id="13337" name="AutoShape 25"/>
          <p:cNvSpPr>
            <a:spLocks noChangeArrowheads="1"/>
          </p:cNvSpPr>
          <p:nvPr/>
        </p:nvSpPr>
        <p:spPr bwMode="auto">
          <a:xfrm>
            <a:off x="2555875" y="2060575"/>
            <a:ext cx="576263" cy="576263"/>
          </a:xfrm>
          <a:prstGeom prst="plus">
            <a:avLst>
              <a:gd name="adj" fmla="val 43801"/>
            </a:avLst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  <a:cs typeface="+mn-cs"/>
            </a:endParaRPr>
          </a:p>
        </p:txBody>
      </p:sp>
      <p:sp>
        <p:nvSpPr>
          <p:cNvPr id="13343" name="Text Box 31"/>
          <p:cNvSpPr txBox="1">
            <a:spLocks noChangeArrowheads="1"/>
          </p:cNvSpPr>
          <p:nvPr/>
        </p:nvSpPr>
        <p:spPr bwMode="auto">
          <a:xfrm>
            <a:off x="3132138" y="3644900"/>
            <a:ext cx="1055687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  <a:cs typeface="+mn-cs"/>
              </a:rPr>
              <a:t>Сахар</a:t>
            </a:r>
          </a:p>
        </p:txBody>
      </p:sp>
      <p:sp>
        <p:nvSpPr>
          <p:cNvPr id="13344" name="AutoShape 32"/>
          <p:cNvSpPr>
            <a:spLocks noChangeArrowheads="1"/>
          </p:cNvSpPr>
          <p:nvPr/>
        </p:nvSpPr>
        <p:spPr bwMode="auto">
          <a:xfrm rot="1649343">
            <a:off x="4859338" y="3429000"/>
            <a:ext cx="863600" cy="215900"/>
          </a:xfrm>
          <a:prstGeom prst="rightArrow">
            <a:avLst>
              <a:gd name="adj1" fmla="val 50000"/>
              <a:gd name="adj2" fmla="val 100000"/>
            </a:avLst>
          </a:prstGeom>
          <a:solidFill>
            <a:srgbClr val="FF0000"/>
          </a:solidFill>
          <a:ln w="9525" algn="ctr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  <a:cs typeface="+mn-cs"/>
            </a:endParaRPr>
          </a:p>
        </p:txBody>
      </p:sp>
      <p:pic>
        <p:nvPicPr>
          <p:cNvPr id="13335" name="Picture 23" descr="32"/>
          <p:cNvPicPr>
            <a:picLocks noChangeAspect="1" noChangeArrowheads="1"/>
          </p:cNvPicPr>
          <p:nvPr/>
        </p:nvPicPr>
        <p:blipFill>
          <a:blip r:embed="rId4" cstate="print">
            <a:lum bright="-18000" contrast="18000"/>
          </a:blip>
          <a:srcRect/>
          <a:stretch>
            <a:fillRect/>
          </a:stretch>
        </p:blipFill>
        <p:spPr bwMode="auto">
          <a:xfrm rot="6213734">
            <a:off x="6224587" y="3352801"/>
            <a:ext cx="295275" cy="146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20" name="Picture 41" descr="3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-9648109">
            <a:off x="1331913" y="1628775"/>
            <a:ext cx="984250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54" name="Picture 42" descr="32"/>
          <p:cNvPicPr>
            <a:picLocks noChangeAspect="1" noChangeArrowheads="1"/>
          </p:cNvPicPr>
          <p:nvPr/>
        </p:nvPicPr>
        <p:blipFill>
          <a:blip r:embed="rId5" cstate="print">
            <a:lum bright="-18000" contrast="18000"/>
          </a:blip>
          <a:srcRect/>
          <a:stretch>
            <a:fillRect/>
          </a:stretch>
        </p:blipFill>
        <p:spPr bwMode="auto">
          <a:xfrm rot="-9648109">
            <a:off x="7031038" y="3187700"/>
            <a:ext cx="360362" cy="17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55" name="Text Box 43"/>
          <p:cNvSpPr txBox="1">
            <a:spLocks noChangeArrowheads="1"/>
          </p:cNvSpPr>
          <p:nvPr/>
        </p:nvSpPr>
        <p:spPr bwMode="auto">
          <a:xfrm>
            <a:off x="5724525" y="4868863"/>
            <a:ext cx="2220913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  <a:cs typeface="+mn-cs"/>
              </a:rPr>
              <a:t>Зубной налёт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1428750" y="428625"/>
            <a:ext cx="5529263" cy="8001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  <a:cs typeface="+mn-cs"/>
              </a:rPr>
              <a:t>Как образуется зубной налёт?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rgbClr val="FFC000"/>
              </a:solidFill>
              <a:latin typeface="+mn-lt"/>
              <a:cs typeface="+mn-cs"/>
            </a:endParaRPr>
          </a:p>
        </p:txBody>
      </p:sp>
      <p:pic>
        <p:nvPicPr>
          <p:cNvPr id="21524" name="Рисунок 25" descr="3929-befd007b.jpg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111500" y="2060575"/>
            <a:ext cx="1965325" cy="153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repeatCount="indefinite" accel="50000" decel="50000" fill="hold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1.11111E-6 5.55556E-6 C -0.00278 -0.00231 -0.00347 -0.00416 -0.00521 -0.00763 C -0.00504 -0.00972 -0.00521 -0.0118 -0.00469 -0.01388 C -0.00365 -0.01828 0.00555 -0.01851 0.00781 -0.01874 C 0.00885 -0.02291 0.00816 -0.02453 0.00573 -0.02708 C 0.00417 -0.03124 0.00104 -0.03194 -0.00208 -0.03402 C -0.00191 -0.03541 -0.00226 -0.03703 -0.00156 -0.03819 C -0.00139 -0.03865 0.00451 -0.0405 0.00573 -0.04097 C 0.00816 -0.0405 0.01024 -0.03958 0.0125 -0.03888 C 0.01684 -0.04166 0.01528 -0.05092 0.01146 -0.05347 C 0.00937 -0.05694 0.00868 -0.0581 0.00937 -0.06249 C 0.0125 -0.06157 0.01215 -0.06041 0.01458 -0.05833 C 0.01528 -0.05532 0.01684 -0.05532 0.01875 -0.05347 C 0.02014 -0.05208 0.02292 -0.0493 0.02292 -0.0493 C 0.02674 -0.05185 0.02639 -0.0581 0.0276 -0.06319 C 0.02812 -0.06828 0.02778 -0.06967 0.03073 -0.07222 C 0.03594 -0.07129 0.03316 -0.07291 0.03594 -0.06874 C 0.03698 -0.06736 0.03906 -0.06458 0.03906 -0.06458 C 0.03958 -0.06157 0.04132 -0.05347 0.04219 -0.05069 C 0.04288 -0.04861 0.04392 -0.04861 0.04531 -0.04791 C 0.04635 -0.04814 0.04757 -0.04791 0.04844 -0.04861 C 0.05 -0.04999 0.05052 -0.05555 0.05052 -0.05555 C 0.04948 -0.06481 0.04826 -0.06481 0.05573 -0.06388 C 0.06111 -0.05902 0.05503 -0.04536 0.06094 -0.04027 C 0.06267 -0.04328 0.06424 -0.04606 0.06562 -0.0493 C 0.06632 -0.05115 0.06771 -0.05486 0.06771 -0.05486 C 0.06788 -0.05671 0.06771 -0.06435 0.06979 -0.06597 C 0.07066 -0.06666 0.07292 -0.06736 0.07292 -0.06736 C 0.07587 -0.06597 0.07812 -0.06319 0.08021 -0.06041 C 0.08351 -0.04745 0.07604 -0.04351 0.08646 -0.04513 C 0.09045 -0.04699 0.08906 -0.05393 0.09062 -0.05833 C 0.09913 -0.05763 0.09618 -0.05833 0.10104 -0.05416 C 0.10191 -0.05185 0.10312 -0.04722 0.10312 -0.04722 C 0.10278 -0.04282 0.10174 -0.04027 0.10104 -0.03611 C 0.10121 -0.03518 0.10104 -0.03402 0.10156 -0.03333 C 0.10243 -0.0324 0.10469 -0.03194 0.10469 -0.03194 C 0.10868 -0.0331 0.10972 -0.03425 0.11302 -0.03611 C 0.11406 -0.0368 0.11615 -0.03749 0.11615 -0.03749 C 0.11805 -0.03564 0.11962 -0.03425 0.12031 -0.03124 C 0.1191 -0.02453 0.11597 -0.01967 0.11094 -0.01805 C 0.10781 -0.01527 0.10694 -0.01388 0.10573 -0.00902 C 0.10642 -0.00509 0.10608 -0.00277 0.10885 -0.00069 C 0.10972 5.55556E-6 0.11198 0.0007 0.11198 0.0007 C 0.11319 -0.00185 0.11441 -0.00138 0.1151 -0.00416 C 0.11441 -0.01087 0.1099 -0.01967 0.10521 -0.02291 C 0.10382 -0.02824 0.10677 -0.03194 0.10937 -0.03541 C 0.1099 -0.03726 0.11111 -0.03911 0.11094 -0.04097 C 0.1099 -0.04953 0.09774 -0.04953 0.09427 -0.04999 C 0.09132 -0.05601 0.09201 -0.06458 0.08594 -0.06736 C 0.0842 -0.06967 0.08264 -0.06967 0.08073 -0.07152 C 0.07882 -0.06898 0.0783 -0.06712 0.0776 -0.06388 C 0.07708 -0.05509 0.07986 -0.04374 0.075 -0.0493 C 0.07135 -0.0537 0.07378 -0.05208 0.07083 -0.05347 C 0.0658 -0.06018 0.07222 -0.05231 0.06771 -0.05624 C 0.06562 -0.0581 0.06562 -0.06064 0.06354 -0.06249 C 0.0625 -0.0655 0.0618 -0.06689 0.05937 -0.06805 C 0.05781 -0.05925 0.05885 -0.05092 0.05208 -0.04652 C 0.05069 -0.05185 0.04948 -0.05925 0.04583 -0.06249 C 0.04358 -0.06689 0.04549 -0.06249 0.04219 -0.06111 C 0.04115 -0.06157 0.03976 -0.06365 0.03906 -0.06249 C 0.03767 -0.05949 0.0368 -0.05532 0.03437 -0.05416 C 0.03299 -0.05671 0.03055 -0.05925 0.02865 -0.06111 C 0.02743 -0.06342 0.02656 -0.06435 0.02448 -0.06527 C 0.02274 -0.06874 0.02274 -0.06574 0.02031 -0.06458 C 0.01788 -0.05949 0.01771 -0.0618 0.01927 -0.05763 C 0.02014 -0.04999 0.02014 -0.05069 0.01615 -0.04722 C 0.0099 -0.04791 0.0066 -0.04837 0.00156 -0.05277 C -0.00017 -0.04606 -0.00208 -0.03796 0.00312 -0.03333 C 0.00417 -0.02939 0.00764 -0.02824 0.00885 -0.02361 C 0.00764 -0.01759 0.00052 -0.01921 -0.00313 -0.01874 C -0.00573 -0.01782 -0.00642 -0.01458 -0.00729 -0.01111 C -0.00434 -0.00532 -0.00243 -0.00578 0.00208 -0.00277 C 0.00486 -0.00092 0.00625 0.00232 0.00885 0.00417 C 0.00972 0.00764 0.00868 0.01019 0.00729 0.0132 C 0.00712 0.01413 0.00642 0.01505 0.00677 0.01598 C 0.00712 0.01667 0.01198 0.01783 0.0125 0.01806 C 0.01076 0.01922 0.00937 0.02014 0.00729 0.02014 " pathEditMode="relative" ptsTypes="ffffffffffffffffffffffffffffffffffffffffffffffffffffffffffffffffffffffffffffA">
                                      <p:cBhvr>
                                        <p:cTn id="6" dur="3000" fill="hold"/>
                                        <p:tgtEl>
                                          <p:spTgt spid="133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0" presetClass="path" presetSubtype="0" repeatCount="indefinite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-1.48148E-6 C 0.00104 -0.00092 0.00243 -0.00139 0.00312 -0.00277 C 0.00347 -0.0037 0.00781 -0.01759 0.00833 -0.01944 C 1.94444E-6 -0.02314 -0.00278 -0.02592 -0.0125 -0.02777 C -0.01615 -0.03495 -0.01702 -0.04745 -0.02292 -0.05 C -0.03542 -0.04722 -0.03768 -0.04838 -0.04271 -0.03472 C -0.0448 -0.03518 -0.04688 -0.03541 -0.04896 -0.03611 C -0.05105 -0.0368 -0.05521 -0.03889 -0.05521 -0.03889 C -0.05938 -0.04629 -0.06806 -0.05532 -0.075 -0.05833 C -0.08282 -0.05486 -0.08108 -0.05301 -0.0875 -0.04861 C -0.09132 -0.04097 -0.09306 -0.03426 -0.09896 -0.02916 C -0.10244 -0.03078 -0.10834 -0.03611 -0.10834 -0.03611 C -0.11268 -0.02453 -0.1125 -0.01041 -0.10313 -0.00416 C -0.10087 0.00023 -0.09896 0.01111 -0.09896 0.01111 C -0.10018 0.02824 -0.09775 0.02593 -0.1073 0.02917 C -0.10903 0.02871 -0.11112 0.02917 -0.1125 0.02778 C -0.11268 0.02755 -0.11632 0.01644 -0.11667 0.01528 C -0.11632 0.01158 -0.1165 0.00764 -0.11563 0.00417 C -0.11372 -0.00324 -0.1073 -0.00463 -0.10313 -0.00833 C -0.10053 -0.01527 -0.10105 -0.01736 -0.10417 -0.02361 C -0.10487 -0.02731 -0.10556 -0.03102 -0.10625 -0.03472 C -0.1066 -0.03657 -0.1073 -0.04027 -0.1073 -0.04027 C -0.1066 -0.04213 -0.10625 -0.04421 -0.10521 -0.04583 C -0.10139 -0.05185 -0.09601 -0.04444 -0.09167 -0.04305 C -0.09063 -0.04213 -0.08959 -0.04143 -0.08855 -0.04027 C -0.08733 -0.03912 -0.08681 -0.03588 -0.08542 -0.03611 C -0.08369 -0.03657 -0.08351 -0.04004 -0.0823 -0.04166 C -0.08143 -0.04282 -0.08039 -0.04375 -0.07917 -0.04444 C -0.07709 -0.0456 -0.07292 -0.04722 -0.07292 -0.04722 C -0.07049 -0.04676 -0.06789 -0.04722 -0.06563 -0.04583 C -0.06476 -0.04537 -0.0599 -0.03402 -0.05834 -0.03194 C -0.05348 -0.04166 -0.05625 -0.03842 -0.05105 -0.04305 C -0.04098 -0.04189 -0.03507 -0.04259 -0.02813 -0.03333 C -0.02587 -0.04097 -0.025 -0.04676 -0.0198 -0.05139 C -0.01424 -0.04884 -0.01233 -0.04259 -0.0073 -0.04027 C -0.00573 -0.03402 -0.0073 -0.03078 -0.00938 -0.025 C -0.00712 -0.01898 -0.00521 -0.0162 -0.00105 -0.0125 C 0.00034 -0.00509 0.00156 -0.00416 -0.00105 0.00278 C 1.94444E-6 0.00695 0.00069 0.01204 0.00312 0.01528 C 0.00399 0.01644 0.0059 0.01644 0.00625 0.01806 C 0.00694 0.02107 0.00625 0.02454 0.00625 0.02778 " pathEditMode="relative" ptsTypes="ffffffffffffffffffffffffffffffffffffffffA">
                                      <p:cBhvr>
                                        <p:cTn id="8" dur="2000" fill="hold"/>
                                        <p:tgtEl>
                                          <p:spTgt spid="133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Line 3"/>
          <p:cNvSpPr>
            <a:spLocks noChangeShapeType="1"/>
          </p:cNvSpPr>
          <p:nvPr/>
        </p:nvSpPr>
        <p:spPr bwMode="auto">
          <a:xfrm>
            <a:off x="468313" y="692150"/>
            <a:ext cx="0" cy="5976938"/>
          </a:xfrm>
          <a:prstGeom prst="line">
            <a:avLst/>
          </a:prstGeom>
          <a:noFill/>
          <a:ln w="12700">
            <a:solidFill>
              <a:srgbClr val="00FFFF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2530" name="Line 4"/>
          <p:cNvSpPr>
            <a:spLocks noChangeShapeType="1"/>
          </p:cNvSpPr>
          <p:nvPr/>
        </p:nvSpPr>
        <p:spPr bwMode="auto">
          <a:xfrm>
            <a:off x="179388" y="6597650"/>
            <a:ext cx="8785225" cy="0"/>
          </a:xfrm>
          <a:prstGeom prst="line">
            <a:avLst/>
          </a:prstGeom>
          <a:noFill/>
          <a:ln w="12700">
            <a:solidFill>
              <a:srgbClr val="00FFFF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2531" name="Line 5"/>
          <p:cNvSpPr>
            <a:spLocks noChangeShapeType="1"/>
          </p:cNvSpPr>
          <p:nvPr/>
        </p:nvSpPr>
        <p:spPr bwMode="auto">
          <a:xfrm>
            <a:off x="395288" y="6453188"/>
            <a:ext cx="3671887" cy="0"/>
          </a:xfrm>
          <a:prstGeom prst="line">
            <a:avLst/>
          </a:prstGeom>
          <a:noFill/>
          <a:ln w="12700">
            <a:solidFill>
              <a:srgbClr val="00FFFF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2532" name="Line 6"/>
          <p:cNvSpPr>
            <a:spLocks noChangeShapeType="1"/>
          </p:cNvSpPr>
          <p:nvPr/>
        </p:nvSpPr>
        <p:spPr bwMode="auto">
          <a:xfrm>
            <a:off x="250825" y="1052513"/>
            <a:ext cx="0" cy="5805487"/>
          </a:xfrm>
          <a:prstGeom prst="line">
            <a:avLst/>
          </a:prstGeom>
          <a:noFill/>
          <a:ln w="12700">
            <a:solidFill>
              <a:srgbClr val="00FFFF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2533" name="AutoShape 21"/>
          <p:cNvSpPr>
            <a:spLocks noChangeArrowheads="1"/>
          </p:cNvSpPr>
          <p:nvPr/>
        </p:nvSpPr>
        <p:spPr bwMode="auto">
          <a:xfrm>
            <a:off x="2124075" y="1412875"/>
            <a:ext cx="576263" cy="576263"/>
          </a:xfrm>
          <a:prstGeom prst="plus">
            <a:avLst>
              <a:gd name="adj" fmla="val 43801"/>
            </a:avLst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latin typeface="Verdana" pitchFamily="34" charset="0"/>
            </a:endParaRPr>
          </a:p>
        </p:txBody>
      </p:sp>
      <p:sp>
        <p:nvSpPr>
          <p:cNvPr id="24603" name="Text Box 27"/>
          <p:cNvSpPr txBox="1">
            <a:spLocks noChangeArrowheads="1"/>
          </p:cNvSpPr>
          <p:nvPr/>
        </p:nvSpPr>
        <p:spPr bwMode="auto">
          <a:xfrm>
            <a:off x="3348038" y="2565400"/>
            <a:ext cx="1055687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  <a:cs typeface="+mn-cs"/>
              </a:rPr>
              <a:t>Сахар</a:t>
            </a:r>
          </a:p>
        </p:txBody>
      </p:sp>
      <p:sp>
        <p:nvSpPr>
          <p:cNvPr id="24604" name="AutoShape 28"/>
          <p:cNvSpPr>
            <a:spLocks noChangeArrowheads="1"/>
          </p:cNvSpPr>
          <p:nvPr/>
        </p:nvSpPr>
        <p:spPr bwMode="auto">
          <a:xfrm>
            <a:off x="5219700" y="1628775"/>
            <a:ext cx="863600" cy="215900"/>
          </a:xfrm>
          <a:prstGeom prst="rightArrow">
            <a:avLst>
              <a:gd name="adj1" fmla="val 50000"/>
              <a:gd name="adj2" fmla="val 100000"/>
            </a:avLst>
          </a:prstGeom>
          <a:solidFill>
            <a:srgbClr val="FF0000"/>
          </a:solidFill>
          <a:ln w="9525" algn="ctr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  <a:cs typeface="+mn-cs"/>
            </a:endParaRPr>
          </a:p>
        </p:txBody>
      </p:sp>
      <p:sp>
        <p:nvSpPr>
          <p:cNvPr id="24610" name="Text Box 34"/>
          <p:cNvSpPr txBox="1">
            <a:spLocks noChangeArrowheads="1"/>
          </p:cNvSpPr>
          <p:nvPr/>
        </p:nvSpPr>
        <p:spPr bwMode="auto">
          <a:xfrm>
            <a:off x="539750" y="2565400"/>
            <a:ext cx="2220913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  <a:cs typeface="+mn-cs"/>
              </a:rPr>
              <a:t>Зубной налёт</a:t>
            </a:r>
          </a:p>
        </p:txBody>
      </p:sp>
      <p:sp>
        <p:nvSpPr>
          <p:cNvPr id="24611" name="Text Box 35"/>
          <p:cNvSpPr txBox="1">
            <a:spLocks noChangeArrowheads="1"/>
          </p:cNvSpPr>
          <p:nvPr/>
        </p:nvSpPr>
        <p:spPr bwMode="auto">
          <a:xfrm>
            <a:off x="6372225" y="1412875"/>
            <a:ext cx="203358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  <a:cs typeface="+mn-cs"/>
              </a:rPr>
              <a:t>КИСЛОТА!</a:t>
            </a:r>
          </a:p>
        </p:txBody>
      </p:sp>
      <p:sp>
        <p:nvSpPr>
          <p:cNvPr id="22538" name="Line 37"/>
          <p:cNvSpPr>
            <a:spLocks noChangeShapeType="1"/>
          </p:cNvSpPr>
          <p:nvPr/>
        </p:nvSpPr>
        <p:spPr bwMode="auto">
          <a:xfrm flipH="1">
            <a:off x="7235825" y="1989138"/>
            <a:ext cx="647700" cy="6477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4614" name="Text Box 38"/>
          <p:cNvSpPr txBox="1">
            <a:spLocks noChangeArrowheads="1"/>
          </p:cNvSpPr>
          <p:nvPr/>
        </p:nvSpPr>
        <p:spPr bwMode="auto">
          <a:xfrm>
            <a:off x="1547813" y="3357563"/>
            <a:ext cx="3311525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  <a:cs typeface="+mn-cs"/>
              </a:rPr>
              <a:t>КАРИЕС!</a:t>
            </a:r>
            <a:r>
              <a:rPr lang="ru-RU" sz="5400" b="1" dirty="0">
                <a:solidFill>
                  <a:schemeClr val="bg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  <a:cs typeface="+mn-cs"/>
              </a:rPr>
              <a:t> </a:t>
            </a:r>
          </a:p>
        </p:txBody>
      </p:sp>
      <p:pic>
        <p:nvPicPr>
          <p:cNvPr id="22540" name="Picture 40" descr="87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650" y="981075"/>
            <a:ext cx="1198563" cy="1512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617" name="Picture 41" descr="32"/>
          <p:cNvPicPr>
            <a:picLocks noChangeAspect="1" noChangeArrowheads="1"/>
          </p:cNvPicPr>
          <p:nvPr/>
        </p:nvPicPr>
        <p:blipFill>
          <a:blip r:embed="rId3" cstate="print">
            <a:lum bright="-18000" contrast="18000"/>
          </a:blip>
          <a:srcRect/>
          <a:stretch>
            <a:fillRect/>
          </a:stretch>
        </p:blipFill>
        <p:spPr bwMode="auto">
          <a:xfrm rot="6213734">
            <a:off x="752475" y="1263651"/>
            <a:ext cx="295275" cy="146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618" name="Picture 42" descr="32"/>
          <p:cNvPicPr>
            <a:picLocks noChangeAspect="1" noChangeArrowheads="1"/>
          </p:cNvPicPr>
          <p:nvPr/>
        </p:nvPicPr>
        <p:blipFill>
          <a:blip r:embed="rId4" cstate="print">
            <a:lum bright="-18000" contrast="18000"/>
          </a:blip>
          <a:srcRect/>
          <a:stretch>
            <a:fillRect/>
          </a:stretch>
        </p:blipFill>
        <p:spPr bwMode="auto">
          <a:xfrm rot="-9648109">
            <a:off x="1558925" y="1098550"/>
            <a:ext cx="360363" cy="17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TextBox 21"/>
          <p:cNvSpPr txBox="1"/>
          <p:nvPr/>
        </p:nvSpPr>
        <p:spPr>
          <a:xfrm>
            <a:off x="2071688" y="285750"/>
            <a:ext cx="4660900" cy="8001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  <a:cs typeface="+mn-cs"/>
              </a:rPr>
              <a:t>Возникновения кариеса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rgbClr val="FFC000"/>
              </a:solidFill>
              <a:latin typeface="+mn-lt"/>
              <a:cs typeface="+mn-cs"/>
            </a:endParaRPr>
          </a:p>
        </p:txBody>
      </p:sp>
      <p:pic>
        <p:nvPicPr>
          <p:cNvPr id="23" name="Рисунок 22" descr="1319977925_karies5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076056" y="1988840"/>
            <a:ext cx="2138084" cy="225365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2545" name="Рисунок 24" descr="3929-befd007b.jpg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987675" y="908050"/>
            <a:ext cx="1938338" cy="1512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" name="Прямоугольник 26"/>
          <p:cNvSpPr/>
          <p:nvPr/>
        </p:nvSpPr>
        <p:spPr>
          <a:xfrm>
            <a:off x="179388" y="4221163"/>
            <a:ext cx="8785225" cy="2246312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У многих из нас сейчас молочные зубы меняются на постоянные. Может быть, не стоит ухаживать за молочными зубами, раз они все равно выпадут? Так рассуждают некоторые.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Такие детки будут не правы.  Если молочный зуб заболел, то он заражает находящийся под ним, еще не вышедший наружу, постоянный зубик. </a:t>
            </a:r>
            <a:r>
              <a:rPr lang="ru-RU" sz="2000" b="1" u="sng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Получается,что</a:t>
            </a:r>
            <a:r>
              <a:rPr lang="ru-RU" sz="2000" b="1" u="sng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не ухаживая за молочными зубами, мы портим зубы, с которыми нам жить все оставшееся время.</a:t>
            </a:r>
            <a:endParaRPr lang="ru-RU" sz="2000" u="sng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6" repeatCount="indefinite" fill="hold" grpId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Clr clrSpc="hsl" dir="cw">
                                      <p:cBhvr override="childStyle">
                                        <p:cTn id="6" dur="1000" fill="hold"/>
                                        <p:tgtEl>
                                          <p:spTgt spid="246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7" presetID="0" presetClass="path" presetSubtype="0" repeatCount="indefinite" accel="50000" decel="50000" fill="hold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1.11111E-6 5.55556E-6 C -0.00278 -0.00231 -0.00347 -0.00416 -0.00521 -0.00763 C -0.00504 -0.00972 -0.00521 -0.0118 -0.00469 -0.01388 C -0.00365 -0.01828 0.00555 -0.01851 0.00781 -0.01874 C 0.00885 -0.02291 0.00816 -0.02453 0.00573 -0.02708 C 0.00417 -0.03124 0.00104 -0.03194 -0.00208 -0.03402 C -0.00191 -0.03541 -0.00226 -0.03703 -0.00156 -0.03819 C -0.00139 -0.03865 0.00451 -0.0405 0.00573 -0.04097 C 0.00816 -0.0405 0.01024 -0.03958 0.0125 -0.03888 C 0.01684 -0.04166 0.01528 -0.05092 0.01146 -0.05347 C 0.00937 -0.05694 0.00868 -0.0581 0.00937 -0.06249 C 0.0125 -0.06157 0.01215 -0.06041 0.01458 -0.05833 C 0.01528 -0.05532 0.01684 -0.05532 0.01875 -0.05347 C 0.02014 -0.05208 0.02292 -0.0493 0.02292 -0.0493 C 0.02674 -0.05185 0.02639 -0.0581 0.0276 -0.06319 C 0.02812 -0.06828 0.02778 -0.06967 0.03073 -0.07222 C 0.03594 -0.07129 0.03316 -0.07291 0.03594 -0.06874 C 0.03698 -0.06736 0.03906 -0.06458 0.03906 -0.06458 C 0.03958 -0.06157 0.04132 -0.05347 0.04219 -0.05069 C 0.04288 -0.04861 0.04392 -0.04861 0.04531 -0.04791 C 0.04635 -0.04814 0.04757 -0.04791 0.04844 -0.04861 C 0.05 -0.04999 0.05052 -0.05555 0.05052 -0.05555 C 0.04948 -0.06481 0.04826 -0.06481 0.05573 -0.06388 C 0.06111 -0.05902 0.05503 -0.04536 0.06094 -0.04027 C 0.06267 -0.04328 0.06424 -0.04606 0.06562 -0.0493 C 0.06632 -0.05115 0.06771 -0.05486 0.06771 -0.05486 C 0.06788 -0.05671 0.06771 -0.06435 0.06979 -0.06597 C 0.07066 -0.06666 0.07292 -0.06736 0.07292 -0.06736 C 0.07587 -0.06597 0.07812 -0.06319 0.08021 -0.06041 C 0.08351 -0.04745 0.07604 -0.04351 0.08646 -0.04513 C 0.09045 -0.04699 0.08906 -0.05393 0.09062 -0.05833 C 0.09913 -0.05763 0.09618 -0.05833 0.10104 -0.05416 C 0.10191 -0.05185 0.10312 -0.04722 0.10312 -0.04722 C 0.10278 -0.04282 0.10174 -0.04027 0.10104 -0.03611 C 0.10121 -0.03518 0.10104 -0.03402 0.10156 -0.03333 C 0.10243 -0.0324 0.10469 -0.03194 0.10469 -0.03194 C 0.10868 -0.0331 0.10972 -0.03425 0.11302 -0.03611 C 0.11406 -0.0368 0.11615 -0.03749 0.11615 -0.03749 C 0.11805 -0.03564 0.11962 -0.03425 0.12031 -0.03124 C 0.1191 -0.02453 0.11597 -0.01967 0.11094 -0.01805 C 0.10781 -0.01527 0.10694 -0.01388 0.10573 -0.00902 C 0.10642 -0.00509 0.10608 -0.00277 0.10885 -0.00069 C 0.10972 5.55556E-6 0.11198 0.0007 0.11198 0.0007 C 0.11319 -0.00185 0.11441 -0.00138 0.1151 -0.00416 C 0.11441 -0.01087 0.1099 -0.01967 0.10521 -0.02291 C 0.10382 -0.02824 0.10677 -0.03194 0.10937 -0.03541 C 0.1099 -0.03726 0.11111 -0.03911 0.11094 -0.04097 C 0.1099 -0.04953 0.09774 -0.04953 0.09427 -0.04999 C 0.09132 -0.05601 0.09201 -0.06458 0.08594 -0.06736 C 0.0842 -0.06967 0.08264 -0.06967 0.08073 -0.07152 C 0.07882 -0.06898 0.0783 -0.06712 0.0776 -0.06388 C 0.07708 -0.05509 0.07986 -0.04374 0.075 -0.0493 C 0.07135 -0.0537 0.07378 -0.05208 0.07083 -0.05347 C 0.0658 -0.06018 0.07222 -0.05231 0.06771 -0.05624 C 0.06562 -0.0581 0.06562 -0.06064 0.06354 -0.06249 C 0.0625 -0.0655 0.0618 -0.06689 0.05937 -0.06805 C 0.05781 -0.05925 0.05885 -0.05092 0.05208 -0.04652 C 0.05069 -0.05185 0.04948 -0.05925 0.04583 -0.06249 C 0.04358 -0.06689 0.04549 -0.06249 0.04219 -0.06111 C 0.04115 -0.06157 0.03976 -0.06365 0.03906 -0.06249 C 0.03767 -0.05949 0.0368 -0.05532 0.03437 -0.05416 C 0.03299 -0.05671 0.03055 -0.05925 0.02865 -0.06111 C 0.02743 -0.06342 0.02656 -0.06435 0.02448 -0.06527 C 0.02274 -0.06874 0.02274 -0.06574 0.02031 -0.06458 C 0.01788 -0.05949 0.01771 -0.0618 0.01927 -0.05763 C 0.02014 -0.04999 0.02014 -0.05069 0.01615 -0.04722 C 0.0099 -0.04791 0.0066 -0.04837 0.00156 -0.05277 C -0.00017 -0.04606 -0.00208 -0.03796 0.00312 -0.03333 C 0.00417 -0.02939 0.00764 -0.02824 0.00885 -0.02361 C 0.00764 -0.01759 0.00052 -0.01921 -0.00313 -0.01874 C -0.00573 -0.01782 -0.00642 -0.01458 -0.00729 -0.01111 C -0.00434 -0.00532 -0.00243 -0.00578 0.00208 -0.00277 C 0.00486 -0.00092 0.00625 0.00232 0.00885 0.00417 C 0.00972 0.00764 0.00868 0.01019 0.00729 0.0132 C 0.00712 0.01413 0.00642 0.01505 0.00677 0.01598 C 0.00712 0.01667 0.01198 0.01783 0.0125 0.01806 C 0.01076 0.01922 0.00937 0.02014 0.00729 0.02014 " pathEditMode="relative" ptsTypes="ffffffffffffffffffffffffffffffffffffffffffffffffffffffffffffffffffffffffffffA">
                                      <p:cBhvr>
                                        <p:cTn id="8" dur="3000" fill="hold"/>
                                        <p:tgtEl>
                                          <p:spTgt spid="246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" presetID="0" presetClass="path" presetSubtype="0" repeatCount="indefinite" accel="50000" decel="50000" fill="hold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1.94444E-6 -1.48148E-6 C 0.00104 -0.00092 0.00243 -0.00139 0.00312 -0.00277 C 0.00347 -0.0037 0.00781 -0.01759 0.00833 -0.01944 C 1.94444E-6 -0.02314 -0.00278 -0.02592 -0.0125 -0.02777 C -0.01615 -0.03495 -0.01702 -0.04745 -0.02292 -0.05 C -0.03542 -0.04722 -0.03768 -0.04838 -0.04271 -0.03472 C -0.0448 -0.03518 -0.04688 -0.03541 -0.04896 -0.03611 C -0.05105 -0.0368 -0.05521 -0.03889 -0.05521 -0.03889 C -0.05938 -0.04629 -0.06806 -0.05532 -0.075 -0.05833 C -0.08282 -0.05486 -0.08108 -0.05301 -0.0875 -0.04861 C -0.09132 -0.04097 -0.09306 -0.03426 -0.09896 -0.02916 C -0.10244 -0.03078 -0.10834 -0.03611 -0.10834 -0.03611 C -0.11268 -0.02453 -0.1125 -0.01041 -0.10313 -0.00416 C -0.10087 0.00023 -0.09896 0.01111 -0.09896 0.01111 C -0.10018 0.02824 -0.09775 0.02593 -0.1073 0.02917 C -0.10903 0.02871 -0.11112 0.02917 -0.1125 0.02778 C -0.11268 0.02755 -0.11632 0.01644 -0.11667 0.01528 C -0.11632 0.01158 -0.1165 0.00764 -0.11563 0.00417 C -0.11372 -0.00324 -0.1073 -0.00463 -0.10313 -0.00833 C -0.10053 -0.01527 -0.10105 -0.01736 -0.10417 -0.02361 C -0.10487 -0.02731 -0.10556 -0.03102 -0.10625 -0.03472 C -0.1066 -0.03657 -0.1073 -0.04027 -0.1073 -0.04027 C -0.1066 -0.04213 -0.10625 -0.04421 -0.10521 -0.04583 C -0.10139 -0.05185 -0.09601 -0.04444 -0.09167 -0.04305 C -0.09063 -0.04213 -0.08959 -0.04143 -0.08855 -0.04027 C -0.08733 -0.03912 -0.08681 -0.03588 -0.08542 -0.03611 C -0.08369 -0.03657 -0.08351 -0.04004 -0.0823 -0.04166 C -0.08143 -0.04282 -0.08039 -0.04375 -0.07917 -0.04444 C -0.07709 -0.0456 -0.07292 -0.04722 -0.07292 -0.04722 C -0.07049 -0.04676 -0.06789 -0.04722 -0.06563 -0.04583 C -0.06476 -0.04537 -0.0599 -0.03402 -0.05834 -0.03194 C -0.05348 -0.04166 -0.05625 -0.03842 -0.05105 -0.04305 C -0.04098 -0.04189 -0.03507 -0.04259 -0.02813 -0.03333 C -0.02587 -0.04097 -0.025 -0.04676 -0.0198 -0.05139 C -0.01424 -0.04884 -0.01233 -0.04259 -0.0073 -0.04027 C -0.00573 -0.03402 -0.0073 -0.03078 -0.00938 -0.025 C -0.00712 -0.01898 -0.00521 -0.0162 -0.00105 -0.0125 C 0.00034 -0.00509 0.00156 -0.00416 -0.00105 0.00278 C 1.94444E-6 0.00695 0.00069 0.01204 0.00312 0.01528 C 0.00399 0.01644 0.0059 0.01644 0.00625 0.01806 C 0.00694 0.02107 0.00625 0.02454 0.00625 0.02778 " pathEditMode="relative" ptsTypes="ffffffffffffffffffffffffffffffffffffffffA">
                                      <p:cBhvr>
                                        <p:cTn id="10" dur="2000" fill="hold"/>
                                        <p:tgtEl>
                                          <p:spTgt spid="246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61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Line 4"/>
          <p:cNvSpPr>
            <a:spLocks noChangeShapeType="1"/>
          </p:cNvSpPr>
          <p:nvPr/>
        </p:nvSpPr>
        <p:spPr bwMode="auto">
          <a:xfrm>
            <a:off x="468313" y="692150"/>
            <a:ext cx="0" cy="5976938"/>
          </a:xfrm>
          <a:prstGeom prst="line">
            <a:avLst/>
          </a:prstGeom>
          <a:noFill/>
          <a:ln w="12700">
            <a:solidFill>
              <a:srgbClr val="00FFFF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3554" name="Line 5"/>
          <p:cNvSpPr>
            <a:spLocks noChangeShapeType="1"/>
          </p:cNvSpPr>
          <p:nvPr/>
        </p:nvSpPr>
        <p:spPr bwMode="auto">
          <a:xfrm>
            <a:off x="179388" y="6597650"/>
            <a:ext cx="8785225" cy="0"/>
          </a:xfrm>
          <a:prstGeom prst="line">
            <a:avLst/>
          </a:prstGeom>
          <a:noFill/>
          <a:ln w="12700">
            <a:solidFill>
              <a:srgbClr val="00FFFF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3555" name="Line 6"/>
          <p:cNvSpPr>
            <a:spLocks noChangeShapeType="1"/>
          </p:cNvSpPr>
          <p:nvPr/>
        </p:nvSpPr>
        <p:spPr bwMode="auto">
          <a:xfrm>
            <a:off x="395288" y="6453188"/>
            <a:ext cx="3671887" cy="0"/>
          </a:xfrm>
          <a:prstGeom prst="line">
            <a:avLst/>
          </a:prstGeom>
          <a:noFill/>
          <a:ln w="12700">
            <a:solidFill>
              <a:srgbClr val="00FFFF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3556" name="Line 7"/>
          <p:cNvSpPr>
            <a:spLocks noChangeShapeType="1"/>
          </p:cNvSpPr>
          <p:nvPr/>
        </p:nvSpPr>
        <p:spPr bwMode="auto">
          <a:xfrm>
            <a:off x="250825" y="1052513"/>
            <a:ext cx="0" cy="5805487"/>
          </a:xfrm>
          <a:prstGeom prst="line">
            <a:avLst/>
          </a:prstGeom>
          <a:noFill/>
          <a:ln w="12700">
            <a:solidFill>
              <a:srgbClr val="00FFFF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1270" name="Text Box 13"/>
          <p:cNvSpPr txBox="1">
            <a:spLocks noChangeArrowheads="1"/>
          </p:cNvSpPr>
          <p:nvPr/>
        </p:nvSpPr>
        <p:spPr bwMode="auto">
          <a:xfrm>
            <a:off x="250825" y="404813"/>
            <a:ext cx="333533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u="sng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cs typeface="+mn-cs"/>
              </a:rPr>
              <a:t>… из истории…</a:t>
            </a:r>
          </a:p>
        </p:txBody>
      </p:sp>
      <p:pic>
        <p:nvPicPr>
          <p:cNvPr id="23558" name="Picture 15" descr="child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088" y="1916113"/>
            <a:ext cx="5329237" cy="3911600"/>
          </a:xfrm>
          <a:prstGeom prst="rect">
            <a:avLst/>
          </a:prstGeom>
          <a:noFill/>
          <a:ln w="57150" cmpd="thickThin">
            <a:solidFill>
              <a:srgbClr val="00FFFF"/>
            </a:solidFill>
            <a:miter lim="800000"/>
            <a:headEnd/>
            <a:tailEnd/>
          </a:ln>
        </p:spPr>
      </p:pic>
      <p:sp>
        <p:nvSpPr>
          <p:cNvPr id="14352" name="Text Box 16"/>
          <p:cNvSpPr txBox="1">
            <a:spLocks noChangeArrowheads="1"/>
          </p:cNvSpPr>
          <p:nvPr/>
        </p:nvSpPr>
        <p:spPr bwMode="auto">
          <a:xfrm>
            <a:off x="6372225" y="620713"/>
            <a:ext cx="2771775" cy="526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  <a:cs typeface="+mn-cs"/>
              </a:rPr>
              <a:t>Упоминание об уходе за зубами встречается ещё до нашей эры.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800" b="1" dirty="0">
              <a:solidFill>
                <a:srgbClr val="FFC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800" b="1" dirty="0">
              <a:solidFill>
                <a:srgbClr val="FFC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800" b="1" dirty="0">
              <a:solidFill>
                <a:srgbClr val="FFC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800" b="1" dirty="0">
              <a:solidFill>
                <a:srgbClr val="FFC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  <a:cs typeface="+mn-cs"/>
              </a:rPr>
              <a:t>Палочки-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 err="1">
                <a:solidFill>
                  <a:srgbClr val="FFC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  <a:cs typeface="+mn-cs"/>
              </a:rPr>
              <a:t>ковырялочки</a:t>
            </a:r>
            <a:endParaRPr lang="ru-RU" sz="2800" b="1" dirty="0">
              <a:solidFill>
                <a:srgbClr val="FFC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3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52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Аспект">
    <a:majorFont>
      <a:latin typeface="Verdana"/>
      <a:ea typeface=""/>
      <a:cs typeface=""/>
      <a:font script="Jpan" typeface="ＭＳ ゴシック"/>
      <a:font script="Hang" typeface="굴림"/>
      <a:font script="Hans" typeface="微软雅黑"/>
      <a:font script="Hant" typeface="微軟正黑體"/>
      <a:font script="Arab" typeface="Tahoma"/>
      <a:font script="Hebr" typeface="Tahoma"/>
      <a:font script="Thai" typeface="FreesiaUPC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Verdana"/>
      <a:font script="Uigh" typeface="Microsoft Uighur"/>
    </a:majorFont>
    <a:minorFont>
      <a:latin typeface="Verdana"/>
      <a:ea typeface=""/>
      <a:cs typeface=""/>
      <a:font script="Jpan" typeface="ＭＳ ゴシック"/>
      <a:font script="Hang" typeface="굴림"/>
      <a:font script="Hans" typeface="微软雅黑"/>
      <a:font script="Hant" typeface="微軟正黑體"/>
      <a:font script="Arab" typeface="Tahoma"/>
      <a:font script="Hebr" typeface="Tahoma"/>
      <a:font script="Thai" typeface="FreesiaUPC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Verdana"/>
      <a:font script="Uigh" typeface="Microsoft Uighur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Аспект">
    <a:majorFont>
      <a:latin typeface="Verdana"/>
      <a:ea typeface=""/>
      <a:cs typeface=""/>
      <a:font script="Jpan" typeface="ＭＳ ゴシック"/>
      <a:font script="Hang" typeface="굴림"/>
      <a:font script="Hans" typeface="微软雅黑"/>
      <a:font script="Hant" typeface="微軟正黑體"/>
      <a:font script="Arab" typeface="Tahoma"/>
      <a:font script="Hebr" typeface="Tahoma"/>
      <a:font script="Thai" typeface="FreesiaUPC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Verdana"/>
      <a:font script="Uigh" typeface="Microsoft Uighur"/>
    </a:majorFont>
    <a:minorFont>
      <a:latin typeface="Verdana"/>
      <a:ea typeface=""/>
      <a:cs typeface=""/>
      <a:font script="Jpan" typeface="ＭＳ ゴシック"/>
      <a:font script="Hang" typeface="굴림"/>
      <a:font script="Hans" typeface="微软雅黑"/>
      <a:font script="Hant" typeface="微軟正黑體"/>
      <a:font script="Arab" typeface="Tahoma"/>
      <a:font script="Hebr" typeface="Tahoma"/>
      <a:font script="Thai" typeface="FreesiaUPC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Verdana"/>
      <a:font script="Uigh" typeface="Microsoft Uighur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3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Аспект">
    <a:majorFont>
      <a:latin typeface="Verdana"/>
      <a:ea typeface=""/>
      <a:cs typeface=""/>
      <a:font script="Jpan" typeface="ＭＳ ゴシック"/>
      <a:font script="Hang" typeface="굴림"/>
      <a:font script="Hans" typeface="微软雅黑"/>
      <a:font script="Hant" typeface="微軟正黑體"/>
      <a:font script="Arab" typeface="Tahoma"/>
      <a:font script="Hebr" typeface="Tahoma"/>
      <a:font script="Thai" typeface="FreesiaUPC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Verdana"/>
      <a:font script="Uigh" typeface="Microsoft Uighur"/>
    </a:majorFont>
    <a:minorFont>
      <a:latin typeface="Verdana"/>
      <a:ea typeface=""/>
      <a:cs typeface=""/>
      <a:font script="Jpan" typeface="ＭＳ ゴシック"/>
      <a:font script="Hang" typeface="굴림"/>
      <a:font script="Hans" typeface="微软雅黑"/>
      <a:font script="Hant" typeface="微軟正黑體"/>
      <a:font script="Arab" typeface="Tahoma"/>
      <a:font script="Hebr" typeface="Tahoma"/>
      <a:font script="Thai" typeface="FreesiaUPC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Verdana"/>
      <a:font script="Uigh" typeface="Microsoft Uighur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4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Аспект">
    <a:majorFont>
      <a:latin typeface="Verdana"/>
      <a:ea typeface=""/>
      <a:cs typeface=""/>
      <a:font script="Jpan" typeface="ＭＳ ゴシック"/>
      <a:font script="Hang" typeface="굴림"/>
      <a:font script="Hans" typeface="微软雅黑"/>
      <a:font script="Hant" typeface="微軟正黑體"/>
      <a:font script="Arab" typeface="Tahoma"/>
      <a:font script="Hebr" typeface="Tahoma"/>
      <a:font script="Thai" typeface="FreesiaUPC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Verdana"/>
      <a:font script="Uigh" typeface="Microsoft Uighur"/>
    </a:majorFont>
    <a:minorFont>
      <a:latin typeface="Verdana"/>
      <a:ea typeface=""/>
      <a:cs typeface=""/>
      <a:font script="Jpan" typeface="ＭＳ ゴシック"/>
      <a:font script="Hang" typeface="굴림"/>
      <a:font script="Hans" typeface="微软雅黑"/>
      <a:font script="Hant" typeface="微軟正黑體"/>
      <a:font script="Arab" typeface="Tahoma"/>
      <a:font script="Hebr" typeface="Tahoma"/>
      <a:font script="Thai" typeface="FreesiaUPC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Verdana"/>
      <a:font script="Uigh" typeface="Microsoft Uighur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45</TotalTime>
  <Words>824</Words>
  <Application>Microsoft Office PowerPoint</Application>
  <PresentationFormat>Экран (4:3)</PresentationFormat>
  <Paragraphs>147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Золотые правила питания для сохранения здоровья зубов.</vt:lpstr>
      <vt:lpstr>Слайд 14</vt:lpstr>
      <vt:lpstr>Врач – стоматолог Сырга Белек-ооловна  ответила на все мои вопросы  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</vt:vector>
  </TitlesOfParts>
  <Company>MultiDVD Team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Мама</dc:creator>
  <cp:lastModifiedBy>FotoKZL</cp:lastModifiedBy>
  <cp:revision>7</cp:revision>
  <dcterms:created xsi:type="dcterms:W3CDTF">2013-02-22T20:30:29Z</dcterms:created>
  <dcterms:modified xsi:type="dcterms:W3CDTF">2014-01-18T08:08:32Z</dcterms:modified>
</cp:coreProperties>
</file>