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5" r:id="rId10"/>
    <p:sldId id="264" r:id="rId11"/>
    <p:sldId id="267" r:id="rId12"/>
    <p:sldId id="266" r:id="rId13"/>
    <p:sldId id="272" r:id="rId14"/>
    <p:sldId id="273" r:id="rId15"/>
    <p:sldId id="274" r:id="rId16"/>
    <p:sldId id="275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2895" autoAdjust="0"/>
  </p:normalViewPr>
  <p:slideViewPr>
    <p:cSldViewPr>
      <p:cViewPr varScale="1">
        <p:scale>
          <a:sx n="64" d="100"/>
          <a:sy n="64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знание понятийного аппарата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3148148148148147E-3"/>
                  <c:y val="0.14682539682539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9444444444444866E-3"/>
                  <c:y val="0.166666666666666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138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6296296296297144E-3"/>
                  <c:y val="0.154761904761904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Физика 8 класс</c:v>
                </c:pt>
                <c:pt idx="1">
                  <c:v>География 6 класс</c:v>
                </c:pt>
                <c:pt idx="2">
                  <c:v>Математика 5 класс</c:v>
                </c:pt>
                <c:pt idx="3">
                  <c:v>Биология 9 класс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75</c:v>
                </c:pt>
                <c:pt idx="2">
                  <c:v>80</c:v>
                </c:pt>
                <c:pt idx="3">
                  <c:v>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применение понятийного аппарата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0.150793650793650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349206349206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875562720133283E-17"/>
                  <c:y val="0.14285714285714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0.154761904761904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Физика 8 класс</c:v>
                </c:pt>
                <c:pt idx="1">
                  <c:v>География 6 класс</c:v>
                </c:pt>
                <c:pt idx="2">
                  <c:v>Математика 5 класс</c:v>
                </c:pt>
                <c:pt idx="3">
                  <c:v>Биология 9 класс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35</c:v>
                </c:pt>
                <c:pt idx="1">
                  <c:v>30</c:v>
                </c:pt>
                <c:pt idx="2">
                  <c:v>60</c:v>
                </c:pt>
                <c:pt idx="3">
                  <c:v>39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68716032"/>
        <c:axId val="68714496"/>
        <c:axId val="0"/>
      </c:bar3DChart>
      <c:valAx>
        <c:axId val="68714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68716032"/>
        <c:crosses val="autoZero"/>
        <c:crossBetween val="between"/>
      </c:valAx>
      <c:catAx>
        <c:axId val="6871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6871449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9.475308641975308E-2"/>
          <c:y val="2.0735032708784169E-3"/>
          <c:w val="0.9"/>
          <c:h val="7.1987712149630428E-2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spPr>
    <a:noFill/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5.bin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92;&#1080;&#1083;&#1100;&#1084;&#1099;%20&#1087;&#1086;%20&#1054;&#1041;&#1046;/&#1092;&#1080;&#1083;&#1100;&#1084;.wmv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6.xm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slide" Target="slide1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slide" Target="slide16.xml"/><Relationship Id="rId4" Type="http://schemas.openxmlformats.org/officeDocument/2006/relationships/slide" Target="slide9.xml"/><Relationship Id="rId9" Type="http://schemas.openxmlformats.org/officeDocument/2006/relationships/image" Target="../media/image9.jpeg"/><Relationship Id="rId1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543" y="908720"/>
            <a:ext cx="8784976" cy="147002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3600" b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6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 культуры </a:t>
            </a:r>
            <a:br>
              <a:rPr lang="ru-RU" sz="36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безопасности </a:t>
            </a:r>
            <a:r>
              <a:rPr lang="ru-RU" sz="3600" b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жизнедеятельности </a:t>
            </a:r>
            <a:r>
              <a:rPr lang="ru-RU" sz="36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школьников на </a:t>
            </a:r>
            <a:r>
              <a:rPr lang="ru-RU" sz="3600" b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основе </a:t>
            </a:r>
            <a:r>
              <a:rPr lang="ru-RU" sz="36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6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результатов обучения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539552" y="5949280"/>
            <a:ext cx="8424936" cy="2088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Преподаватель-организатор ОБЖ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Тимофеева Людмила Борисовна, стаж работы 3 года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Людочка\Людмилка\МОУСОШ№4\Мероприятия\Оборонно-массовая работа\круглый стол в 11 классе 2.02.2011\sdc124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4052">
            <a:off x="361204" y="3261431"/>
            <a:ext cx="2577185" cy="1790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конкурс учителя ОБЖ\педагогический дебют 2013\фото\учебные занятия\DSC040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256" y="3861048"/>
            <a:ext cx="2515997" cy="18868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конкурс учителя ОБЖ\педагогический дебют 2013\фото\школа безопасности\DSC066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3020">
            <a:off x="6362839" y="3281655"/>
            <a:ext cx="2555484" cy="1916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82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8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{F634572D-8CB7-4B45-9158-4304B6AE04F3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985120" y="5907283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87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067" y="1484784"/>
            <a:ext cx="7210084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Пострадавший с артериальным кровотечением плечевой артерии кричит от боли. Окажите первую медицинскую помощь.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2532" y="188640"/>
            <a:ext cx="3375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Биология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2" name="Объект 1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51971"/>
              </p:ext>
            </p:extLst>
          </p:nvPr>
        </p:nvGraphicFramePr>
        <p:xfrm>
          <a:off x="8027988" y="5732463"/>
          <a:ext cx="838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Clip" r:id="rId4" imgW="2365553" imgH="2365553" progId="MS_ClipArt_Gallery.2">
                  <p:embed/>
                </p:oleObj>
              </mc:Choice>
              <mc:Fallback>
                <p:oleObj name="Clip" r:id="rId4" imgW="2365553" imgH="2365553" progId="MS_ClipArt_Gallery.2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5732463"/>
                        <a:ext cx="838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952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33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245" y="1682070"/>
            <a:ext cx="6091438" cy="4896544"/>
          </a:xfrm>
          <a:prstGeom prst="rect">
            <a:avLst/>
          </a:prstGeom>
          <a:noFill/>
          <a:extLst/>
        </p:spPr>
      </p:pic>
      <p:sp>
        <p:nvSpPr>
          <p:cNvPr id="5" name="Прямоугольник 4"/>
          <p:cNvSpPr/>
          <p:nvPr/>
        </p:nvSpPr>
        <p:spPr>
          <a:xfrm>
            <a:off x="971600" y="129583"/>
            <a:ext cx="7825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Первая помощь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артериальном кровотечении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884368" y="5805264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3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067" y="1484784"/>
            <a:ext cx="7210084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Определите по компасу азимут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направления на ориентир возвращения (дорога).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0821" y="188640"/>
            <a:ext cx="3698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География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29149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 Борисовна\Desktop\региональная пед.мастерская\a_1u1327340113_3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>
            <a:hlinkClick r:id="rId4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056754"/>
              </p:ext>
            </p:extLst>
          </p:nvPr>
        </p:nvGraphicFramePr>
        <p:xfrm>
          <a:off x="8028384" y="5157192"/>
          <a:ext cx="838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Clip" r:id="rId5" imgW="2365553" imgH="2365553" progId="MS_ClipArt_Gallery.2">
                  <p:embed/>
                </p:oleObj>
              </mc:Choice>
              <mc:Fallback>
                <p:oleObj name="Clip" r:id="rId5" imgW="2365553" imgH="2365553" progId="MS_ClipArt_Gallery.2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5157192"/>
                        <a:ext cx="838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017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юдмила Борисовна\Desktop\региональная пед.мастерская\a_1u1327340113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884368" y="5770526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6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8016" y="188640"/>
            <a:ext cx="4764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Информатика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884368" y="5770526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1630083" y="1810085"/>
            <a:ext cx="6120680" cy="3960440"/>
            <a:chOff x="1259632" y="2780928"/>
            <a:chExt cx="2232248" cy="1584176"/>
          </a:xfrm>
        </p:grpSpPr>
        <p:sp>
          <p:nvSpPr>
            <p:cNvPr id="9" name="Прямоугольник 8">
              <a:hlinkClick r:id="rId3" action="ppaction://hlinkfile"/>
            </p:cNvPr>
            <p:cNvSpPr/>
            <p:nvPr/>
          </p:nvSpPr>
          <p:spPr>
            <a:xfrm>
              <a:off x="1259632" y="2780928"/>
              <a:ext cx="2232248" cy="15841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hlinkClick r:id="rId3" action="ppaction://hlinkfile"/>
            </p:cNvPr>
            <p:cNvSpPr txBox="1"/>
            <p:nvPr/>
          </p:nvSpPr>
          <p:spPr>
            <a:xfrm>
              <a:off x="1587465" y="3000551"/>
              <a:ext cx="1584176" cy="1144929"/>
            </a:xfrm>
            <a:prstGeom prst="rect">
              <a:avLst/>
            </a:prstGeom>
            <a:noFill/>
            <a:effectLst>
              <a:reflection stA="34000" endPos="620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Трудная дорога детства</a:t>
              </a:r>
              <a:endParaRPr lang="ru-RU" sz="6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730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нимация\spasibo_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96752"/>
            <a:ext cx="7358114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188640"/>
            <a:ext cx="7055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4737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результаты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61975"/>
              </p:ext>
            </p:extLst>
          </p:nvPr>
        </p:nvGraphicFramePr>
        <p:xfrm>
          <a:off x="755576" y="836712"/>
          <a:ext cx="8229600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27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 Борисовна\Desktop\региональная пед.мастерская\i (3)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124" y="674878"/>
            <a:ext cx="2400267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юдмила Борисовна\Desktop\региональная пед.мастерская\i (8)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8" y="4215745"/>
            <a:ext cx="1974296" cy="2313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юдмила Борисовна\Desktop\региональная пед.мастерская\i (15)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2084006" cy="195375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Людмила Борисовна\Desktop\региональная пед.мастерская\i (19)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095" y="4293095"/>
            <a:ext cx="2156296" cy="2261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Людмила Борисовна\Desktop\региональная пед.мастерская\i (22)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092" y="240824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>
            <a:hlinkClick r:id="rId12" action="ppaction://hlinksldjump"/>
          </p:cNvPr>
          <p:cNvSpPr/>
          <p:nvPr/>
        </p:nvSpPr>
        <p:spPr>
          <a:xfrm>
            <a:off x="8051838" y="-10748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Людмила Борисовна\Desktop\региональная пед.мастерская\i (13)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828" y="2489263"/>
            <a:ext cx="2376264" cy="2424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99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411" y="2276872"/>
            <a:ext cx="8424936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Назовите последовательность действий, если Ваш дом попал в зону радиоактивного заражения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88640"/>
            <a:ext cx="2630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Физика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2" name="Объект 1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694529"/>
              </p:ext>
            </p:extLst>
          </p:nvPr>
        </p:nvGraphicFramePr>
        <p:xfrm>
          <a:off x="8028384" y="5733256"/>
          <a:ext cx="838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lip" r:id="rId4" imgW="2365200" imgH="2365200" progId="MS_ClipArt_Gallery.2">
                  <p:embed/>
                </p:oleObj>
              </mc:Choice>
              <mc:Fallback>
                <p:oleObj name="Clip" r:id="rId4" imgW="2365200" imgH="2365200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5733256"/>
                        <a:ext cx="838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462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{55FE17F1-1123-4EDA-AC18-C100F72C4D2C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968125" y="6052117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9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2356" y="1916832"/>
            <a:ext cx="7210084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При помощи своих биометрических данных определите размер подходящего Вам противогаза марки ГП-5.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88640"/>
            <a:ext cx="42566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Математика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2" name="Объект 1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738195"/>
              </p:ext>
            </p:extLst>
          </p:nvPr>
        </p:nvGraphicFramePr>
        <p:xfrm>
          <a:off x="8027988" y="5732463"/>
          <a:ext cx="838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lip" r:id="rId4" imgW="2365553" imgH="2365553" progId="MS_ClipArt_Gallery.2">
                  <p:embed/>
                </p:oleObj>
              </mc:Choice>
              <mc:Fallback>
                <p:oleObj name="Clip" r:id="rId4" imgW="2365553" imgH="2365553" progId="MS_ClipArt_Gallery.2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5732463"/>
                        <a:ext cx="838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174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933056"/>
            <a:ext cx="8229600" cy="2146250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Размер определяют по данным двух измерений головы: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замкнутой линии, проходящей через макушку, подбородок и щеки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линии, соединяющей отверстия ушей и проходящей через надбровные дуги.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2050" name="Рисунок 4" descr="Описание: http://www.protivogas.ru/gallery/small/ob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813213"/>
            <a:ext cx="425607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5" descr="Описание: http://www.protivogas.ru/gallery/small/obmer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13213"/>
            <a:ext cx="189242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3524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2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793362"/>
              </p:ext>
            </p:extLst>
          </p:nvPr>
        </p:nvGraphicFramePr>
        <p:xfrm>
          <a:off x="1907704" y="3645024"/>
          <a:ext cx="5770984" cy="2389787"/>
        </p:xfrm>
        <a:graphic>
          <a:graphicData uri="http://schemas.openxmlformats.org/drawingml/2006/table">
            <a:tbl>
              <a:tblPr firstRow="1" firstCol="1" bandRow="1">
                <a:tableStyleId>{91EBBBCC-DAD2-459C-BE2E-F6DE35CF9A28}</a:tableStyleId>
              </a:tblPr>
              <a:tblGrid>
                <a:gridCol w="2885492"/>
                <a:gridCol w="2885492"/>
              </a:tblGrid>
              <a:tr h="892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Сумма измерении, 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сантиметров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Размер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шлем-маски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До 92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От 92 до 95.5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От 95.5 до 99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От 99 до 102.5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Более 102.5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pic>
        <p:nvPicPr>
          <p:cNvPr id="5" name="Picture 4" descr="_smk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728192" cy="3211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402" y="1216976"/>
            <a:ext cx="2545026" cy="1916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16632"/>
            <a:ext cx="1505198" cy="3451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7740352" y="5805264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51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275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2356" y="1916832"/>
            <a:ext cx="7210084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Перечислите Ваши действия после выхода из зоны химического заражения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8803" y="188640"/>
            <a:ext cx="2502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Химия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2" name="Объект 1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495361"/>
              </p:ext>
            </p:extLst>
          </p:nvPr>
        </p:nvGraphicFramePr>
        <p:xfrm>
          <a:off x="8027988" y="5732463"/>
          <a:ext cx="838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lip" r:id="rId4" imgW="2365553" imgH="2365553" progId="MS_ClipArt_Gallery.2">
                  <p:embed/>
                </p:oleObj>
              </mc:Choice>
              <mc:Fallback>
                <p:oleObj name="Clip" r:id="rId4" imgW="2365553" imgH="2365553" progId="MS_ClipArt_Gallery.2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5732463"/>
                        <a:ext cx="838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209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128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Microsoft Clip Gallery</vt:lpstr>
      <vt:lpstr>Формирование основ культуры  безопасности жизнедеятельности школьников на основе  метапредметных результатов обучения</vt:lpstr>
      <vt:lpstr>Метапредметные результаты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Размер определяют по данным двух измерений головы:  1. по замкнутой линии, проходящей через макушку, подбородок и щеки; 2. по линии, соединяющей отверстия ушей и проходящей через надбровные дуги.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основ культуры  безопасности жизнедеятельности школьников на основе  метапредметных результатов обучения</dc:title>
  <dc:creator>Людмила Борисовна</dc:creator>
  <cp:lastModifiedBy>Людмила Борисовна</cp:lastModifiedBy>
  <cp:revision>20</cp:revision>
  <dcterms:created xsi:type="dcterms:W3CDTF">2013-11-21T19:40:39Z</dcterms:created>
  <dcterms:modified xsi:type="dcterms:W3CDTF">2013-11-24T17:23:47Z</dcterms:modified>
</cp:coreProperties>
</file>