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5"/>
  </p:notesMasterIdLst>
  <p:sldIdLst>
    <p:sldId id="256" r:id="rId2"/>
    <p:sldId id="258" r:id="rId3"/>
    <p:sldId id="257" r:id="rId4"/>
    <p:sldId id="265" r:id="rId5"/>
    <p:sldId id="282" r:id="rId6"/>
    <p:sldId id="267" r:id="rId7"/>
    <p:sldId id="274" r:id="rId8"/>
    <p:sldId id="273" r:id="rId9"/>
    <p:sldId id="284" r:id="rId10"/>
    <p:sldId id="268" r:id="rId11"/>
    <p:sldId id="277" r:id="rId12"/>
    <p:sldId id="260" r:id="rId13"/>
    <p:sldId id="27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7B48AF-DC7A-4704-ABEB-C676BC5AA1AA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CF3872-652C-444C-924F-D556273655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E15A1-1782-4BD1-AF37-8D675000DC77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DC6E060-E6F8-4462-943F-0AA4770F5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E15A1-1782-4BD1-AF37-8D675000DC77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6E060-E6F8-4462-943F-0AA4770F5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E15A1-1782-4BD1-AF37-8D675000DC77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6E060-E6F8-4462-943F-0AA4770F5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E15A1-1782-4BD1-AF37-8D675000DC77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DC6E060-E6F8-4462-943F-0AA4770F5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E15A1-1782-4BD1-AF37-8D675000DC77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6E060-E6F8-4462-943F-0AA4770F5B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E15A1-1782-4BD1-AF37-8D675000DC77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6E060-E6F8-4462-943F-0AA4770F5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E15A1-1782-4BD1-AF37-8D675000DC77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DC6E060-E6F8-4462-943F-0AA4770F5B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E15A1-1782-4BD1-AF37-8D675000DC77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6E060-E6F8-4462-943F-0AA4770F5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E15A1-1782-4BD1-AF37-8D675000DC77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6E060-E6F8-4462-943F-0AA4770F5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E15A1-1782-4BD1-AF37-8D675000DC77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6E060-E6F8-4462-943F-0AA4770F5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E15A1-1782-4BD1-AF37-8D675000DC77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6E060-E6F8-4462-943F-0AA4770F5B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DDE15A1-1782-4BD1-AF37-8D675000DC77}" type="datetimeFigureOut">
              <a:rPr lang="ru-RU" smtClean="0"/>
              <a:pPr/>
              <a:t>18.04.2011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DC6E060-E6F8-4462-943F-0AA4770F5B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apelsin.avi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3.xml"/><Relationship Id="rId1" Type="http://schemas.openxmlformats.org/officeDocument/2006/relationships/audio" Target="file:///F:\&#1059;&#1056;&#1054;&#1050;%20&#1085;&#1072;%2018%20&#1072;&#1087;&#1088;&#1077;&#1083;&#1103;\Dorogoyu_Dobra.mp3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К;КАРТИНКИ\904330_w640_h640_a_skulptura_femida_bogin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132856"/>
            <a:ext cx="3571875" cy="4536504"/>
          </a:xfrm>
          <a:prstGeom prst="rect">
            <a:avLst/>
          </a:prstGeom>
          <a:noFill/>
        </p:spPr>
      </p:pic>
      <p:sp>
        <p:nvSpPr>
          <p:cNvPr id="11266" name="WordArt 2"/>
          <p:cNvSpPr>
            <a:spLocks noChangeArrowheads="1" noChangeShapeType="1" noTextEdit="1"/>
          </p:cNvSpPr>
          <p:nvPr/>
        </p:nvSpPr>
        <p:spPr bwMode="auto">
          <a:xfrm>
            <a:off x="323528" y="0"/>
            <a:ext cx="8640960" cy="229398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r>
              <a:rPr lang="ru-RU" sz="3600" i="1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Справедливость</a:t>
            </a:r>
            <a:endParaRPr lang="ru-RU" sz="3600" i="1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Текст 2"/>
          <p:cNvSpPr>
            <a:spLocks noGrp="1"/>
          </p:cNvSpPr>
          <p:nvPr>
            <p:ph type="body" idx="1"/>
          </p:nvPr>
        </p:nvSpPr>
        <p:spPr>
          <a:xfrm>
            <a:off x="1259632" y="476672"/>
            <a:ext cx="6629400" cy="1000125"/>
          </a:xfrm>
        </p:spPr>
        <p:txBody>
          <a:bodyPr/>
          <a:lstStyle/>
          <a:p>
            <a:pPr algn="ctr"/>
            <a:r>
              <a:rPr lang="ru-RU" sz="4400" dirty="0" smtClean="0"/>
              <a:t>Домашнее задание.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492896"/>
            <a:ext cx="7630616" cy="97308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Придумайте небольшой рассказ о справедливом и несправедливом человеке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1767880"/>
            <a:ext cx="64087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onstantia" pitchFamily="18" charset="0"/>
                <a:cs typeface="Arial" pitchFamily="34" charset="0"/>
              </a:rPr>
              <a:t>Прочитать текст на стр. 28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/>
                <a:ea typeface="Constantia" pitchFamily="18" charset="0"/>
                <a:cs typeface="Arial" pitchFamily="34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onstantia" pitchFamily="18" charset="0"/>
                <a:cs typeface="Arial" pitchFamily="34" charset="0"/>
              </a:rPr>
              <a:t> 29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onstantia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06606">
            <a:off x="5874685" y="1796880"/>
            <a:ext cx="2514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Box 4"/>
          <p:cNvSpPr txBox="1">
            <a:spLocks noChangeArrowheads="1"/>
          </p:cNvSpPr>
          <p:nvPr/>
        </p:nvSpPr>
        <p:spPr bwMode="auto">
          <a:xfrm>
            <a:off x="1000125" y="428625"/>
            <a:ext cx="71437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cs typeface="Arial" pitchFamily="34" charset="0"/>
              </a:rPr>
              <a:t>О каких несправедливых отношениях одних героев к другим рассказывается в сказках?</a:t>
            </a:r>
          </a:p>
        </p:txBody>
      </p:sp>
      <p:pic>
        <p:nvPicPr>
          <p:cNvPr id="1126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18675">
            <a:off x="3681020" y="3327270"/>
            <a:ext cx="1837081" cy="283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504464">
            <a:off x="517079" y="2402896"/>
            <a:ext cx="1928812" cy="278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2" y="144463"/>
            <a:ext cx="9135947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2857500" y="285750"/>
            <a:ext cx="614362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70C0"/>
                </a:solidFill>
                <a:cs typeface="Arial" pitchFamily="34" charset="0"/>
              </a:rPr>
              <a:t>Фемиду - богиню правосудия - иногда изображают с повязкой на глазах, как символ беспристрастия, с мечом и весами в руках. </a:t>
            </a:r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785938"/>
            <a:ext cx="2500313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Прямоугольник 3"/>
          <p:cNvSpPr>
            <a:spLocks noChangeArrowheads="1"/>
          </p:cNvSpPr>
          <p:nvPr/>
        </p:nvSpPr>
        <p:spPr bwMode="auto">
          <a:xfrm>
            <a:off x="285750" y="4286250"/>
            <a:ext cx="25003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Фемида - богиня правосудия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7500" y="2000250"/>
            <a:ext cx="6143625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Весы — древний символ меры и справедливости. На весах правосудия взвешиваются добро и зло, поступки, совершённые смертными при жизни. Посмертная судьба людей зависела от того, какая чаша перевесит. Меч в руках Фемиды — символ возмездия. Он обоюдоострый, поскольку закон не только карает, но и предупреждает.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642938" y="357188"/>
            <a:ext cx="18589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cs typeface="Arial" pitchFamily="34" charset="0"/>
              </a:rPr>
              <a:t>Почему?</a:t>
            </a:r>
            <a:endParaRPr lang="ru-RU" sz="3200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51520" y="692696"/>
            <a:ext cx="8590621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Что такое моральный долг?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Принуждение общества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Осознание человеком необходимости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            </a:t>
            </a:r>
            <a:r>
              <a:rPr lang="ru-RU" sz="3600" dirty="0" smtClean="0">
                <a:latin typeface="Constantia" pitchFamily="18" charset="0"/>
                <a:ea typeface="Constantia" pitchFamily="18" charset="0"/>
                <a:cs typeface="Times New Roman" pitchFamily="18" charset="0"/>
              </a:rPr>
              <a:t>в</a:t>
            </a: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ыполнять нормы общества</a:t>
            </a:r>
            <a:endParaRPr kumimoji="0" lang="ru-RU" sz="36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Семейная традиция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Государственный закон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500" fill="hold"/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animClr clrSpc="rgb">
                                      <p:cBhvr>
                                        <p:cTn id="12" dur="500" fill="hold"/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467544" y="930207"/>
            <a:ext cx="8244408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Какова моральная обязанность человека в обществе?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Выбрать определённую профессию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Уважать других людей и их права</a:t>
            </a:r>
            <a:endParaRPr kumimoji="0" lang="ru-RU" sz="32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Иметь много друзей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Жить только в крупном городе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9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9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3" dur="indefinite"/>
                                        <p:tgtEl>
                                          <p:spTgt spid="9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9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9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877454"/>
            <a:ext cx="731411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Способ получить похвалу от  родителей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Моральная обязанность</a:t>
            </a:r>
            <a:endParaRPr kumimoji="0" lang="ru-RU" sz="28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Признак  неуверенности в себе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Все ответы верны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05848" y="3861048"/>
            <a:ext cx="893815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Моральный    </a:t>
            </a: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 </a:t>
            </a:r>
            <a:r>
              <a:rPr kumimoji="0" lang="ru-RU" sz="3600" b="0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  часто называют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 моральными обязанностями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5373216"/>
            <a:ext cx="80283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Главное в моральном долге сознательное и  __________</a:t>
            </a:r>
            <a:r>
              <a:rPr lang="ru-RU" sz="2800" u="sng" dirty="0" smtClean="0"/>
              <a:t>_     </a:t>
            </a:r>
            <a:r>
              <a:rPr lang="ru-RU" sz="2800" dirty="0" smtClean="0"/>
              <a:t>    следование нормам общества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244334"/>
            <a:ext cx="70567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7030A0"/>
                </a:solidFill>
                <a:latin typeface="Constantia" pitchFamily="18" charset="0"/>
                <a:ea typeface="Constantia" pitchFamily="18" charset="0"/>
                <a:cs typeface="Times New Roman" pitchFamily="18" charset="0"/>
              </a:rPr>
              <a:t>Вставьте пропущенное слово</a:t>
            </a:r>
            <a:endParaRPr lang="ru-RU" sz="3200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64661" y="476672"/>
            <a:ext cx="48592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7030A0"/>
                </a:solidFill>
                <a:latin typeface="Constantia" pitchFamily="18" charset="0"/>
                <a:ea typeface="Constantia" pitchFamily="18" charset="0"/>
                <a:cs typeface="Times New Roman" pitchFamily="18" charset="0"/>
              </a:rPr>
              <a:t>Благодарность – это…</a:t>
            </a:r>
            <a:endParaRPr lang="ru-RU" sz="3200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699792" y="3933056"/>
            <a:ext cx="11521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onstantia" pitchFamily="18" charset="0"/>
                <a:cs typeface="Arial" pitchFamily="34" charset="0"/>
              </a:rPr>
              <a:t>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onstantia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onstantia" pitchFamily="18" charset="0"/>
                <a:cs typeface="Arial" pitchFamily="34" charset="0"/>
              </a:rPr>
              <a:t>олг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5805264"/>
            <a:ext cx="24720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/>
              <a:t>добровольное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0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  <p:animClr clrSpc="rgb">
                                      <p:cBhvr>
                                        <p:cTn id="21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 build="allAtOnce"/>
      <p:bldP spid="1026" grpId="0"/>
      <p:bldP spid="6" grpId="0"/>
      <p:bldP spid="8" grpId="0"/>
      <p:bldP spid="13313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Виталий\Desktop\Картинки 2\doctor_bigg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374"/>
            <a:ext cx="9144000" cy="6865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Users\Виталий\Desktop\Картинки 2\11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8100"/>
            <a:ext cx="4572000" cy="681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Виталий\Desktop\Картинки 2\seeeeee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57200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:\Users\Виталий\Desktop\Картинки 2\militci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00438"/>
            <a:ext cx="457200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Виталий\Desktop\Картинки\courag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" y="0"/>
            <a:ext cx="924339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Users\Виталий\Desktop\Картинки 2\1239374109_p15_12345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49696" y="0"/>
            <a:ext cx="924339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:\Users\Виталий\Desktop\Картинки\788_10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C:\Users\Виталий\Desktop\Картинки\screen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27584" y="-69891"/>
            <a:ext cx="7776864" cy="692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Текст 2"/>
          <p:cNvSpPr>
            <a:spLocks noGrp="1"/>
          </p:cNvSpPr>
          <p:nvPr>
            <p:ph type="body" idx="1"/>
          </p:nvPr>
        </p:nvSpPr>
        <p:spPr>
          <a:xfrm>
            <a:off x="395536" y="3429000"/>
            <a:ext cx="8249543" cy="2857500"/>
          </a:xfrm>
        </p:spPr>
        <p:txBody>
          <a:bodyPr>
            <a:normAutofit fontScale="85000" lnSpcReduction="20000"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3200" b="1" dirty="0" smtClean="0">
                <a:latin typeface="Constantia" pitchFamily="18" charset="0"/>
                <a:ea typeface="Constantia" pitchFamily="18" charset="0"/>
                <a:cs typeface="Times New Roman" pitchFamily="18" charset="0"/>
              </a:rPr>
              <a:t>Справедливость - </a:t>
            </a:r>
            <a:r>
              <a:rPr lang="ru-RU" sz="9600" dirty="0" smtClean="0">
                <a:latin typeface="Franklin Gothic Book" pitchFamily="34" charset="0"/>
              </a:rPr>
              <a:t> </a:t>
            </a:r>
            <a:r>
              <a:rPr lang="ru-RU" sz="3200" b="1" dirty="0" smtClean="0">
                <a:latin typeface="Constantia" pitchFamily="18" charset="0"/>
                <a:ea typeface="Constantia" pitchFamily="18" charset="0"/>
                <a:cs typeface="Times New Roman" pitchFamily="18" charset="0"/>
              </a:rPr>
              <a:t>это моральное правило, регулирующее отношения между людьми по поводу распределения благ, наград и наказаний.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3200" b="1" dirty="0" smtClean="0">
                <a:latin typeface="Constantia" pitchFamily="18" charset="0"/>
                <a:ea typeface="Constantia" pitchFamily="18" charset="0"/>
                <a:cs typeface="Times New Roman" pitchFamily="18" charset="0"/>
              </a:rPr>
              <a:t>Каждый поступок должен быть оценен по заслугам.</a:t>
            </a:r>
            <a:endParaRPr lang="ru-RU" sz="4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1907704" y="692696"/>
            <a:ext cx="4714875" cy="86409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i="1" dirty="0" smtClean="0"/>
              <a:t>Справедливость</a:t>
            </a:r>
            <a:endParaRPr lang="ru-RU" sz="4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18864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Aparajita" pitchFamily="34" charset="0"/>
                <a:ea typeface="Constantia" pitchFamily="18" charset="0"/>
                <a:cs typeface="Aparajita" pitchFamily="34" charset="0"/>
              </a:rPr>
              <a:t>18  </a:t>
            </a:r>
            <a:r>
              <a:rPr lang="ru-RU" sz="2800" dirty="0" smtClean="0">
                <a:latin typeface="Constantia" pitchFamily="18" charset="0"/>
                <a:ea typeface="Constantia" pitchFamily="18" charset="0"/>
                <a:cs typeface="Aparajita" pitchFamily="34" charset="0"/>
              </a:rPr>
              <a:t>апреля</a:t>
            </a:r>
            <a:r>
              <a:rPr lang="ru-RU" sz="2800" dirty="0" smtClean="0">
                <a:latin typeface="Aparajita" pitchFamily="34" charset="0"/>
                <a:ea typeface="Constantia" pitchFamily="18" charset="0"/>
                <a:cs typeface="Aparajita" pitchFamily="34" charset="0"/>
              </a:rPr>
              <a:t>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699792" y="2348880"/>
            <a:ext cx="3240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hlinkClick r:id="rId2" action="ppaction://hlinkfile"/>
              </a:rPr>
              <a:t>мультфильм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2"/>
          <p:cNvSpPr txBox="1">
            <a:spLocks noChangeArrowheads="1"/>
          </p:cNvSpPr>
          <p:nvPr/>
        </p:nvSpPr>
        <p:spPr bwMode="auto">
          <a:xfrm>
            <a:off x="714375" y="785813"/>
            <a:ext cx="7858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  <a:cs typeface="Arial" pitchFamily="34" charset="0"/>
              </a:rPr>
              <a:t>Признаки справедливости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0125" y="2214563"/>
            <a:ext cx="3500438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соразмерность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72063" y="2214563"/>
            <a:ext cx="300037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уравнивание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3071813" y="1643063"/>
            <a:ext cx="642937" cy="428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286375" y="1643063"/>
            <a:ext cx="571500" cy="428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285875" y="3429000"/>
            <a:ext cx="278606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>
                <a:cs typeface="Arial" pitchFamily="34" charset="0"/>
              </a:rPr>
              <a:t>оценка по заслугам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214938" y="3429000"/>
            <a:ext cx="2500312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cs typeface="Arial" pitchFamily="34" charset="0"/>
              </a:rPr>
              <a:t>«равное </a:t>
            </a:r>
          </a:p>
          <a:p>
            <a:pPr algn="ctr"/>
            <a:r>
              <a:rPr lang="ru-RU" sz="3200">
                <a:cs typeface="Arial" pitchFamily="34" charset="0"/>
              </a:rPr>
              <a:t>за равное»</a:t>
            </a:r>
          </a:p>
        </p:txBody>
      </p:sp>
      <p:cxnSp>
        <p:nvCxnSpPr>
          <p:cNvPr id="19" name="Прямая со стрелкой 18"/>
          <p:cNvCxnSpPr/>
          <p:nvPr/>
        </p:nvCxnSpPr>
        <p:spPr>
          <a:xfrm rot="5400000">
            <a:off x="2465388" y="3178175"/>
            <a:ext cx="357188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6200000" flipH="1">
            <a:off x="6143625" y="3143251"/>
            <a:ext cx="4286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Текст 4"/>
          <p:cNvSpPr>
            <a:spLocks noGrp="1"/>
          </p:cNvSpPr>
          <p:nvPr>
            <p:ph type="body" idx="1"/>
          </p:nvPr>
        </p:nvSpPr>
        <p:spPr>
          <a:xfrm>
            <a:off x="899592" y="1484784"/>
            <a:ext cx="6629400" cy="785812"/>
          </a:xfrm>
        </p:spPr>
        <p:txBody>
          <a:bodyPr>
            <a:normAutofit fontScale="92500"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sz="4400" dirty="0" smtClean="0">
                <a:solidFill>
                  <a:schemeClr val="tx1"/>
                </a:solidFill>
              </a:rPr>
              <a:t>Пословицы перепутались</a:t>
            </a:r>
            <a:r>
              <a:rPr lang="ru-RU" sz="40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187624" y="476672"/>
            <a:ext cx="6984776" cy="954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u="sng" dirty="0" smtClean="0">
                <a:solidFill>
                  <a:schemeClr val="accent2"/>
                </a:solidFill>
              </a:rPr>
              <a:t>Творческая   работа.</a:t>
            </a:r>
            <a:r>
              <a:rPr lang="ru-RU" sz="5400" b="1" u="sng" dirty="0" smtClean="0"/>
              <a:t> </a:t>
            </a:r>
            <a:endParaRPr lang="ru-RU" sz="5400" dirty="0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23528" y="2420888"/>
            <a:ext cx="8820472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За правое дело стой смело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Поступай по справедливости  и победа будет обязательно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Любишь кататься люби и саночки</a:t>
            </a: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rgbClr val="00B0F0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возить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Что посеешь, то и пожнёшь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Не рой яму другому, сам в неё попадёшь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Око за око, зуб за зуб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Dorogoyu_Dobr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740352" y="5589240"/>
            <a:ext cx="1008112" cy="1008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32276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7650" grpId="0" build="p"/>
      <p:bldP spid="819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467544" y="332656"/>
            <a:ext cx="7715250" cy="928687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/>
              <a:t>Качества справедливого человека</a:t>
            </a:r>
            <a:endParaRPr lang="ru-RU" sz="2800" dirty="0"/>
          </a:p>
        </p:txBody>
      </p:sp>
      <p:sp>
        <p:nvSpPr>
          <p:cNvPr id="3" name="Блок-схема: решение 2"/>
          <p:cNvSpPr/>
          <p:nvPr/>
        </p:nvSpPr>
        <p:spPr>
          <a:xfrm>
            <a:off x="179512" y="1772816"/>
            <a:ext cx="2645469" cy="121443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/>
              <a:t>доброта</a:t>
            </a:r>
            <a:endParaRPr lang="ru-RU" sz="2400" dirty="0"/>
          </a:p>
        </p:txBody>
      </p:sp>
      <p:sp>
        <p:nvSpPr>
          <p:cNvPr id="4" name="Блок-схема: решение 3"/>
          <p:cNvSpPr/>
          <p:nvPr/>
        </p:nvSpPr>
        <p:spPr>
          <a:xfrm>
            <a:off x="3059832" y="1772816"/>
            <a:ext cx="3002657" cy="115212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/>
              <a:t>честность</a:t>
            </a:r>
            <a:endParaRPr lang="ru-RU" sz="2400" dirty="0"/>
          </a:p>
        </p:txBody>
      </p:sp>
      <p:sp>
        <p:nvSpPr>
          <p:cNvPr id="5" name="Блок-схема: решение 4"/>
          <p:cNvSpPr/>
          <p:nvPr/>
        </p:nvSpPr>
        <p:spPr>
          <a:xfrm>
            <a:off x="6084168" y="1772816"/>
            <a:ext cx="2880320" cy="108012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/>
              <a:t>мудрость</a:t>
            </a:r>
            <a:endParaRPr lang="ru-RU" sz="2400" dirty="0"/>
          </a:p>
        </p:txBody>
      </p:sp>
      <p:sp>
        <p:nvSpPr>
          <p:cNvPr id="6" name="Блок-схема: решение 5"/>
          <p:cNvSpPr/>
          <p:nvPr/>
        </p:nvSpPr>
        <p:spPr>
          <a:xfrm>
            <a:off x="1475656" y="2996952"/>
            <a:ext cx="2952328" cy="1368152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/>
              <a:t>уважение</a:t>
            </a:r>
            <a:endParaRPr lang="ru-RU" sz="2400" dirty="0"/>
          </a:p>
        </p:txBody>
      </p:sp>
      <p:sp>
        <p:nvSpPr>
          <p:cNvPr id="7" name="Блок-схема: решение 6"/>
          <p:cNvSpPr/>
          <p:nvPr/>
        </p:nvSpPr>
        <p:spPr>
          <a:xfrm>
            <a:off x="4716016" y="2996952"/>
            <a:ext cx="3024336" cy="142875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/>
              <a:t>щедрость</a:t>
            </a:r>
            <a:endParaRPr lang="ru-RU" sz="2400" dirty="0"/>
          </a:p>
        </p:txBody>
      </p:sp>
      <p:sp>
        <p:nvSpPr>
          <p:cNvPr id="9" name="Блок-схема: решение 8"/>
          <p:cNvSpPr/>
          <p:nvPr/>
        </p:nvSpPr>
        <p:spPr>
          <a:xfrm>
            <a:off x="2555776" y="4437112"/>
            <a:ext cx="3932485" cy="108012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/>
              <a:t>терпеливость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664</TotalTime>
  <Words>246</Words>
  <Application>Microsoft Office PowerPoint</Application>
  <PresentationFormat>Экран (4:3)</PresentationFormat>
  <Paragraphs>59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Придумайте небольшой рассказ о справедливом и несправедливом человеке.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55</cp:revision>
  <dcterms:created xsi:type="dcterms:W3CDTF">2011-04-14T15:20:29Z</dcterms:created>
  <dcterms:modified xsi:type="dcterms:W3CDTF">2011-04-17T20:56:20Z</dcterms:modified>
</cp:coreProperties>
</file>