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4" r:id="rId6"/>
    <p:sldId id="265" r:id="rId7"/>
    <p:sldId id="267" r:id="rId8"/>
    <p:sldId id="269" r:id="rId9"/>
    <p:sldId id="270" r:id="rId10"/>
    <p:sldId id="272" r:id="rId11"/>
    <p:sldId id="273" r:id="rId12"/>
    <p:sldId id="284" r:id="rId13"/>
    <p:sldId id="280" r:id="rId14"/>
    <p:sldId id="281" r:id="rId15"/>
    <p:sldId id="282" r:id="rId16"/>
    <p:sldId id="274" r:id="rId17"/>
    <p:sldId id="275" r:id="rId18"/>
    <p:sldId id="276" r:id="rId19"/>
    <p:sldId id="286" r:id="rId20"/>
    <p:sldId id="288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F00C895-6E80-4DEA-B7A0-3C732AE32D83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7B4A727-A770-4DF8-8916-F17D6357F8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У </a:t>
            </a:r>
            <a:r>
              <a:rPr lang="ru-RU" dirty="0" smtClean="0"/>
              <a:t>дома росла рябина. Её ветви касались нашего окна, и я мог наблюдать за деревом  в любое время года. </a:t>
            </a:r>
          </a:p>
          <a:p>
            <a:pPr>
              <a:buNone/>
            </a:pPr>
            <a:r>
              <a:rPr lang="ru-RU" dirty="0" smtClean="0"/>
              <a:t>     Весной рябина зацветала так пышно, что казалась белым облаком, опустившимся на землю. Летом дерево было осыпано созревающими ягодами. А зимой… О! Зимой было самое интересное, потому что в это время года прилетали красногрудые снегири  и  располагались на рябине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84213" y="1556792"/>
            <a:ext cx="7056139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folHlink"/>
                </a:solidFill>
              </a:rPr>
              <a:t>Чередование происходит в корнях –</a:t>
            </a:r>
            <a:r>
              <a:rPr lang="ru-RU" sz="2800" b="1" i="1" dirty="0">
                <a:solidFill>
                  <a:schemeClr val="hlink"/>
                </a:solidFill>
              </a:rPr>
              <a:t>кос- ,-</a:t>
            </a:r>
            <a:r>
              <a:rPr lang="ru-RU" sz="2800" b="1" i="1" dirty="0" err="1">
                <a:solidFill>
                  <a:schemeClr val="hlink"/>
                </a:solidFill>
              </a:rPr>
              <a:t>кас</a:t>
            </a:r>
            <a:r>
              <a:rPr lang="ru-RU" sz="2800" b="1" i="1" dirty="0">
                <a:solidFill>
                  <a:schemeClr val="folHlink"/>
                </a:solidFill>
              </a:rPr>
              <a:t>- со значением:</a:t>
            </a:r>
          </a:p>
          <a:p>
            <a:r>
              <a:rPr lang="ru-RU" sz="2800" b="1" i="1" dirty="0">
                <a:solidFill>
                  <a:schemeClr val="folHlink"/>
                </a:solidFill>
              </a:rPr>
              <a:t>1.  Дотрагиваться до кого-нибудь, чего-нибудь:</a:t>
            </a:r>
          </a:p>
          <a:p>
            <a:r>
              <a:rPr lang="ru-RU" sz="2800" b="1" i="1" dirty="0">
                <a:solidFill>
                  <a:srgbClr val="800000"/>
                </a:solidFill>
              </a:rPr>
              <a:t>К</a:t>
            </a:r>
            <a:r>
              <a:rPr lang="ru-RU" sz="2800" b="1" i="1" dirty="0">
                <a:solidFill>
                  <a:schemeClr val="hlink"/>
                </a:solidFill>
              </a:rPr>
              <a:t>о</a:t>
            </a:r>
            <a:r>
              <a:rPr lang="ru-RU" sz="2800" b="1" i="1" dirty="0">
                <a:solidFill>
                  <a:srgbClr val="800000"/>
                </a:solidFill>
              </a:rPr>
              <a:t>снуться пола, прик</a:t>
            </a:r>
            <a:r>
              <a:rPr lang="ru-RU" sz="2800" b="1" i="1" dirty="0">
                <a:solidFill>
                  <a:schemeClr val="hlink"/>
                </a:solidFill>
              </a:rPr>
              <a:t>а</a:t>
            </a:r>
            <a:r>
              <a:rPr lang="ru-RU" sz="2800" b="1" i="1" dirty="0">
                <a:solidFill>
                  <a:srgbClr val="800000"/>
                </a:solidFill>
              </a:rPr>
              <a:t>саться к руке</a:t>
            </a:r>
          </a:p>
          <a:p>
            <a:r>
              <a:rPr lang="ru-RU" sz="2800" b="1" i="1" dirty="0">
                <a:solidFill>
                  <a:schemeClr val="folHlink"/>
                </a:solidFill>
              </a:rPr>
              <a:t>2. Затрагивать что-то в разговоре:  </a:t>
            </a:r>
            <a:r>
              <a:rPr lang="ru-RU" sz="2800" b="1" i="1" dirty="0">
                <a:solidFill>
                  <a:srgbClr val="800000"/>
                </a:solidFill>
              </a:rPr>
              <a:t>к</a:t>
            </a:r>
            <a:r>
              <a:rPr lang="ru-RU" sz="2800" b="1" i="1" dirty="0">
                <a:solidFill>
                  <a:schemeClr val="hlink"/>
                </a:solidFill>
              </a:rPr>
              <a:t>о</a:t>
            </a:r>
            <a:r>
              <a:rPr lang="ru-RU" sz="2800" b="1" i="1" dirty="0">
                <a:solidFill>
                  <a:srgbClr val="800000"/>
                </a:solidFill>
              </a:rPr>
              <a:t>снуться вопроса о дисциплине</a:t>
            </a:r>
          </a:p>
          <a:p>
            <a:r>
              <a:rPr lang="ru-RU" sz="2800" b="1" i="1" dirty="0">
                <a:solidFill>
                  <a:schemeClr val="folHlink"/>
                </a:solidFill>
              </a:rPr>
              <a:t>3. Иметь отношение к чему-нибудь, кому-нибудь: </a:t>
            </a:r>
            <a:r>
              <a:rPr lang="ru-RU" sz="2800" b="1" i="1" dirty="0">
                <a:solidFill>
                  <a:srgbClr val="800000"/>
                </a:solidFill>
              </a:rPr>
              <a:t>это к</a:t>
            </a:r>
            <a:r>
              <a:rPr lang="ru-RU" sz="2800" b="1" i="1" dirty="0">
                <a:solidFill>
                  <a:schemeClr val="hlink"/>
                </a:solidFill>
              </a:rPr>
              <a:t>а</a:t>
            </a:r>
            <a:r>
              <a:rPr lang="ru-RU" sz="2800" b="1" i="1" dirty="0">
                <a:solidFill>
                  <a:srgbClr val="800000"/>
                </a:solidFill>
              </a:rPr>
              <a:t>сается всех</a:t>
            </a:r>
          </a:p>
          <a:p>
            <a:pPr>
              <a:spcBef>
                <a:spcPct val="50000"/>
              </a:spcBef>
            </a:pP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115616" y="476672"/>
            <a:ext cx="53292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tx2"/>
                </a:solidFill>
              </a:rPr>
              <a:t>ЗАПОМНИ</a:t>
            </a:r>
            <a:r>
              <a:rPr lang="ru-RU" b="1" dirty="0">
                <a:solidFill>
                  <a:schemeClr val="tx2"/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79512" y="388447"/>
            <a:ext cx="784887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У королевы Орфографии братья-близнецы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жили в мире и согласии. Но вот однажды их мирная жизнь была нарушена.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Позавидовали корни в словах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арь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ичка спокойствию братьев и решили разрушить его. «Мы твои истинные братья,- шептали они корню Кос.- Посмотри на наши лица. Мы похожи как две капли воды и трудиться умеем не хуже. Бери нас в свою семью, а корень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гони подальше».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Засомневался корень Кос. И брата ему жалко гнать (сколько лет вместе), и чужаков обижать не хочется (ведь и правда, похожи-то как!)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39552" y="2019004"/>
            <a:ext cx="698477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ПРОВЕРОЧНАЯ</a:t>
            </a:r>
            <a:r>
              <a:rPr kumimoji="0" lang="ru-RU" sz="4400" b="1" i="1" u="none" strike="noStrike" cap="none" normalizeH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rPr>
              <a:t> РАБОТА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27584" y="404973"/>
            <a:ext cx="626469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1.В каком ряду во всех словах пропущена чередующаяся гласная?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1)К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снуться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сл…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жение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жение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гаемое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2)К…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сматый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к…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сательная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…жить, прил…гать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71600" y="412959"/>
            <a:ext cx="61926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2.В каком ряду во всех словах пишем гласную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…гать,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прик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сновение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соприк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саться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Распол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…гать, к…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саться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обл…гать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99592" y="-941"/>
            <a:ext cx="61926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3.В каком предложении есть слова с орфограммой « а – о в корнях с чередованием»?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1)Наступила весна, и косолапый мишка вылез из берлоги.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2)Бабочка, летая, коснулась крылышком цветка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27584" y="897415"/>
            <a:ext cx="626469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1.В каком ряду во всех словах пропущена чередующаяся гласная?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снуться, сл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жение, изл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жение, сл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гаемое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71600" y="966956"/>
            <a:ext cx="61926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2.В каком ряду во всех словах пишем гласную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2)Распол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гать, к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саться, обл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гать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99592" y="491501"/>
            <a:ext cx="61926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3.В каком предложении есть слова с орфограммой « а – о в корнях с чередованием»?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2)Бабочка, летая, 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снулась крылышком цветка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936104"/>
          </a:xfrm>
        </p:spPr>
        <p:txBody>
          <a:bodyPr/>
          <a:lstStyle/>
          <a:p>
            <a:pPr algn="ctr"/>
            <a:r>
              <a:rPr lang="ru-RU" dirty="0" err="1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/>
              <a:t>Выбери </a:t>
            </a:r>
            <a:r>
              <a:rPr lang="ru-RU" b="1" i="1" dirty="0" smtClean="0"/>
              <a:t> утверждение, которым тебе хотелось бы закончить урок</a:t>
            </a:r>
            <a:r>
              <a:rPr lang="ru-RU" b="1" i="1" dirty="0" smtClean="0"/>
              <a:t>:</a:t>
            </a:r>
          </a:p>
          <a:p>
            <a:pPr>
              <a:buNone/>
            </a:pPr>
            <a:endParaRPr lang="ru-RU" b="1" i="1" dirty="0" smtClean="0"/>
          </a:p>
          <a:p>
            <a:pPr lvl="0"/>
            <a:r>
              <a:rPr lang="ru-RU" dirty="0" smtClean="0"/>
              <a:t>У меня не было затруднений.</a:t>
            </a:r>
          </a:p>
          <a:p>
            <a:pPr lvl="0"/>
            <a:r>
              <a:rPr lang="ru-RU" dirty="0" smtClean="0"/>
              <a:t>Я только слушал предложения и ответы других.</a:t>
            </a:r>
          </a:p>
          <a:p>
            <a:pPr lvl="0"/>
            <a:r>
              <a:rPr lang="ru-RU" dirty="0" smtClean="0"/>
              <a:t>Я выдвигал идеи, уверенно отвечал.</a:t>
            </a:r>
          </a:p>
          <a:p>
            <a:pPr lvl="0"/>
            <a:r>
              <a:rPr lang="ru-RU" dirty="0" smtClean="0"/>
              <a:t>Я сам не мог справиться с заданиями.</a:t>
            </a:r>
          </a:p>
          <a:p>
            <a:pPr lvl="0"/>
            <a:r>
              <a:rPr lang="ru-RU" dirty="0" smtClean="0"/>
              <a:t> Я доволен собой и своей работой.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img-fotki.yandex.ru/get/3104/kungaa56.1/0_20096_2d8325c6_X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554461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 (НА ВЫБОР)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Сочините </a:t>
            </a:r>
            <a:r>
              <a:rPr lang="ru-RU" dirty="0" smtClean="0"/>
              <a:t>лингвистическую сказку о корнях  -кос- </a:t>
            </a:r>
            <a:r>
              <a:rPr lang="ru-RU" dirty="0" smtClean="0"/>
              <a:t>, </a:t>
            </a:r>
            <a:r>
              <a:rPr lang="ru-RU" dirty="0" smtClean="0"/>
              <a:t>-</a:t>
            </a:r>
            <a:r>
              <a:rPr lang="ru-RU" dirty="0" err="1" smtClean="0"/>
              <a:t>кас</a:t>
            </a:r>
            <a:r>
              <a:rPr lang="ru-RU" dirty="0" smtClean="0"/>
              <a:t>-</a:t>
            </a:r>
            <a:r>
              <a:rPr lang="ru-RU" dirty="0" smtClean="0"/>
              <a:t>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Составьте  диктант на правописание корней с чередованием а – о (25 слов</a:t>
            </a:r>
            <a:r>
              <a:rPr lang="ru-RU" dirty="0" smtClean="0"/>
              <a:t>).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Выполните упражнение № 571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1026"/>
          <p:cNvSpPr>
            <a:spLocks noChangeArrowheads="1" noChangeShapeType="1" noTextEdit="1"/>
          </p:cNvSpPr>
          <p:nvPr/>
        </p:nvSpPr>
        <p:spPr bwMode="auto">
          <a:xfrm>
            <a:off x="1600200" y="533400"/>
            <a:ext cx="563880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miter lim="800000"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</a:t>
            </a:r>
          </a:p>
        </p:txBody>
      </p:sp>
      <p:sp>
        <p:nvSpPr>
          <p:cNvPr id="19459" name="WordArt 1027"/>
          <p:cNvSpPr>
            <a:spLocks noChangeArrowheads="1" noChangeShapeType="1" noTextEdit="1"/>
          </p:cNvSpPr>
          <p:nvPr/>
        </p:nvSpPr>
        <p:spPr bwMode="auto">
          <a:xfrm>
            <a:off x="1691680" y="2743200"/>
            <a:ext cx="7071320" cy="1905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miter lim="800000"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За   урок</a:t>
            </a:r>
            <a:endParaRPr lang="ru-RU" sz="3600" kern="10" spc="-360" dirty="0">
              <a:ln w="12700">
                <a:solidFill>
                  <a:srgbClr val="000099"/>
                </a:solidFill>
                <a:miter lim="800000"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9460" name="AutoShape 1028"/>
          <p:cNvSpPr>
            <a:spLocks noChangeArrowheads="1"/>
          </p:cNvSpPr>
          <p:nvPr/>
        </p:nvSpPr>
        <p:spPr bwMode="auto">
          <a:xfrm>
            <a:off x="395288" y="4149080"/>
            <a:ext cx="2592536" cy="2531120"/>
          </a:xfrm>
          <a:prstGeom prst="smileyFace">
            <a:avLst>
              <a:gd name="adj" fmla="val 4653"/>
            </a:avLst>
          </a:prstGeom>
          <a:solidFill>
            <a:srgbClr val="F7FF9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animBg="1"/>
      <p:bldP spid="194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643192" cy="61230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Проверяемые    Непроверяемые  Чередующиеся</a:t>
            </a:r>
          </a:p>
          <a:p>
            <a:pPr>
              <a:buNone/>
            </a:pPr>
            <a:r>
              <a:rPr lang="ru-RU" dirty="0" smtClean="0"/>
              <a:t>Зацв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тала           обл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ком            распол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гались</a:t>
            </a:r>
          </a:p>
          <a:p>
            <a:pPr>
              <a:buNone/>
            </a:pPr>
            <a:r>
              <a:rPr lang="ru-RU" dirty="0" smtClean="0"/>
              <a:t>Дер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во                р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бине             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сались   </a:t>
            </a:r>
          </a:p>
          <a:p>
            <a:pPr>
              <a:buNone/>
            </a:pPr>
            <a:r>
              <a:rPr lang="ru-RU" dirty="0" smtClean="0"/>
              <a:t>Созр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вающими                            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сла</a:t>
            </a:r>
          </a:p>
          <a:p>
            <a:pPr>
              <a:buNone/>
            </a:pPr>
            <a:r>
              <a:rPr lang="ru-RU" dirty="0" smtClean="0"/>
              <a:t> Сн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гири</a:t>
            </a:r>
          </a:p>
          <a:p>
            <a:pPr>
              <a:buNone/>
            </a:pPr>
            <a:r>
              <a:rPr lang="ru-RU" dirty="0" smtClean="0"/>
              <a:t>Прил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тали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pPr algn="ctr">
              <a:buNone/>
            </a:pPr>
            <a:endParaRPr lang="ru-RU" sz="5400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5400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6000" dirty="0" smtClean="0">
                <a:solidFill>
                  <a:srgbClr val="7030A0"/>
                </a:solidFill>
              </a:rPr>
              <a:t>Буквы </a:t>
            </a:r>
            <a:r>
              <a:rPr lang="ru-RU" sz="6000" dirty="0" err="1" smtClean="0">
                <a:solidFill>
                  <a:srgbClr val="7030A0"/>
                </a:solidFill>
              </a:rPr>
              <a:t>а-о</a:t>
            </a:r>
            <a:r>
              <a:rPr lang="ru-RU" sz="6000" dirty="0" smtClean="0">
                <a:solidFill>
                  <a:srgbClr val="7030A0"/>
                </a:solidFill>
              </a:rPr>
              <a:t> в корнях –</a:t>
            </a:r>
            <a:r>
              <a:rPr lang="ru-RU" sz="6000" dirty="0" err="1" smtClean="0">
                <a:solidFill>
                  <a:srgbClr val="7030A0"/>
                </a:solidFill>
              </a:rPr>
              <a:t>кас</a:t>
            </a:r>
            <a:r>
              <a:rPr lang="ru-RU" sz="6000" dirty="0" smtClean="0">
                <a:solidFill>
                  <a:srgbClr val="7030A0"/>
                </a:solidFill>
              </a:rPr>
              <a:t>-, -кос-</a:t>
            </a:r>
            <a:r>
              <a:rPr lang="ru-RU" sz="6000" dirty="0" smtClean="0"/>
              <a:t>.</a:t>
            </a:r>
            <a:endParaRPr lang="ru-RU" sz="6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РАСПРЕДЕЛИ В 2 СТОЛБИКА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600200" y="2209800"/>
            <a:ext cx="67056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При</a:t>
            </a:r>
            <a:r>
              <a:rPr lang="ru-RU" sz="4000" b="1" i="1">
                <a:solidFill>
                  <a:schemeClr val="hlink"/>
                </a:solidFill>
                <a:latin typeface="Arial" charset="0"/>
              </a:rPr>
              <a:t>кос</a:t>
            </a:r>
            <a:r>
              <a:rPr lang="ru-RU" sz="4000" b="1" i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нется, </a:t>
            </a:r>
            <a:r>
              <a:rPr lang="ru-RU" sz="4000" b="1" i="1">
                <a:solidFill>
                  <a:schemeClr val="hlink"/>
                </a:solidFill>
                <a:latin typeface="Arial" charset="0"/>
              </a:rPr>
              <a:t>кас</a:t>
            </a:r>
            <a:r>
              <a:rPr lang="ru-RU" sz="4000" b="1" i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аются, при</a:t>
            </a:r>
            <a:r>
              <a:rPr lang="ru-RU" sz="4000" b="1" i="1">
                <a:solidFill>
                  <a:schemeClr val="hlink"/>
                </a:solidFill>
                <a:latin typeface="Arial" charset="0"/>
              </a:rPr>
              <a:t>кас</a:t>
            </a:r>
            <a:r>
              <a:rPr lang="ru-RU" sz="4000" b="1" i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аются, </a:t>
            </a:r>
            <a:r>
              <a:rPr lang="ru-RU" sz="4000" b="1" i="1">
                <a:solidFill>
                  <a:schemeClr val="hlink"/>
                </a:solidFill>
                <a:latin typeface="Arial" charset="0"/>
              </a:rPr>
              <a:t>кос</a:t>
            </a:r>
            <a:r>
              <a:rPr lang="ru-RU" sz="4000" b="1" i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нулась, </a:t>
            </a:r>
            <a:r>
              <a:rPr lang="ru-RU" sz="4000" b="1" i="1">
                <a:solidFill>
                  <a:schemeClr val="hlink"/>
                </a:solidFill>
                <a:latin typeface="Arial" charset="0"/>
              </a:rPr>
              <a:t>кас</a:t>
            </a:r>
            <a:r>
              <a:rPr lang="ru-RU" sz="4000" b="1" i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аясь, при</a:t>
            </a:r>
            <a:r>
              <a:rPr lang="ru-RU" sz="4000" b="1" i="1">
                <a:solidFill>
                  <a:schemeClr val="hlink"/>
                </a:solidFill>
                <a:latin typeface="Arial" charset="0"/>
              </a:rPr>
              <a:t>кос</a:t>
            </a:r>
            <a:r>
              <a:rPr lang="ru-RU" sz="4000" b="1" i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новение.</a:t>
            </a:r>
            <a:r>
              <a:rPr lang="ru-RU" sz="4000" b="1" i="1">
                <a:solidFill>
                  <a:schemeClr val="folHlink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ru-RU" sz="4000" b="1" i="1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62000" y="5029200"/>
            <a:ext cx="78486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tx2"/>
                </a:solidFill>
              </a:rPr>
              <a:t>ОТ ЧЕГО ЗАВИСИТ ВЫБОР ГЛАСНОЙ В КОРНЕ КАС- КОС-?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autoUpdateAnimBg="0"/>
      <p:bldP spid="922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2195736" y="4509120"/>
            <a:ext cx="3200400" cy="213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ПРОВЕРЬ СЕБЯ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0" y="2133600"/>
            <a:ext cx="4191000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>
                <a:solidFill>
                  <a:srgbClr val="FF0000"/>
                </a:solidFill>
                <a:latin typeface="Arial" charset="0"/>
              </a:rPr>
              <a:t>            </a:t>
            </a:r>
            <a:r>
              <a:rPr lang="ru-RU" sz="3600" b="1" i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кАс</a:t>
            </a:r>
            <a:r>
              <a:rPr lang="ru-RU" sz="3600" b="1" i="1" dirty="0" err="1">
                <a:solidFill>
                  <a:srgbClr val="3366FF"/>
                </a:solidFill>
                <a:latin typeface="Arial" charset="0"/>
                <a:cs typeface="Arial" charset="0"/>
              </a:rPr>
              <a:t>А</a:t>
            </a:r>
            <a:r>
              <a:rPr lang="ru-RU" sz="3600" b="1" i="1" dirty="0" err="1">
                <a:solidFill>
                  <a:srgbClr val="954F6A"/>
                </a:solidFill>
                <a:latin typeface="Arial" charset="0"/>
                <a:cs typeface="Arial" charset="0"/>
              </a:rPr>
              <a:t>ются</a:t>
            </a:r>
            <a:endParaRPr lang="ru-RU" sz="3600" b="1" i="1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 sz="3600" b="1" i="1" dirty="0">
                <a:latin typeface="Arial" charset="0"/>
              </a:rPr>
              <a:t>   </a:t>
            </a:r>
            <a:r>
              <a:rPr lang="ru-RU" sz="3600" b="1" i="1" dirty="0" err="1">
                <a:solidFill>
                  <a:srgbClr val="954F6A"/>
                </a:solidFill>
                <a:latin typeface="Arial" charset="0"/>
                <a:cs typeface="Arial" charset="0"/>
              </a:rPr>
              <a:t>при</a:t>
            </a:r>
            <a:r>
              <a:rPr lang="ru-RU" sz="3600" b="1" i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кАс</a:t>
            </a:r>
            <a:r>
              <a:rPr lang="ru-RU" sz="3600" b="1" i="1" dirty="0" err="1">
                <a:solidFill>
                  <a:srgbClr val="3366FF"/>
                </a:solidFill>
                <a:latin typeface="Arial" charset="0"/>
                <a:cs typeface="Arial" charset="0"/>
              </a:rPr>
              <a:t>А</a:t>
            </a:r>
            <a:r>
              <a:rPr lang="ru-RU" sz="3600" b="1" i="1" dirty="0" err="1">
                <a:solidFill>
                  <a:srgbClr val="954F6A"/>
                </a:solidFill>
                <a:latin typeface="Arial" charset="0"/>
                <a:cs typeface="Arial" charset="0"/>
              </a:rPr>
              <a:t>ются</a:t>
            </a:r>
            <a:endParaRPr lang="ru-RU" sz="3600" b="1" i="1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ru-RU" sz="3600" b="1" i="1" dirty="0">
                <a:solidFill>
                  <a:srgbClr val="FF0000"/>
                </a:solidFill>
                <a:latin typeface="Arial" charset="0"/>
              </a:rPr>
              <a:t>          </a:t>
            </a:r>
            <a:r>
              <a:rPr lang="ru-RU" sz="3600" b="1" i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кАс</a:t>
            </a:r>
            <a:r>
              <a:rPr lang="ru-RU" sz="3600" b="1" i="1" dirty="0" err="1">
                <a:solidFill>
                  <a:srgbClr val="3366FF"/>
                </a:solidFill>
                <a:latin typeface="Arial" charset="0"/>
                <a:cs typeface="Arial" charset="0"/>
              </a:rPr>
              <a:t>А</a:t>
            </a:r>
            <a:r>
              <a:rPr lang="ru-RU" sz="3600" b="1" i="1" dirty="0" err="1">
                <a:solidFill>
                  <a:srgbClr val="954F6A"/>
                </a:solidFill>
                <a:latin typeface="Arial" charset="0"/>
                <a:cs typeface="Arial" charset="0"/>
              </a:rPr>
              <a:t>ясь</a:t>
            </a:r>
            <a:endParaRPr lang="ru-RU" sz="3600" b="1" i="1" dirty="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endParaRPr lang="ru-RU" sz="36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ru-RU" dirty="0">
                <a:latin typeface="Arial" charset="0"/>
                <a:cs typeface="Arial" charset="0"/>
              </a:rPr>
              <a:t> </a:t>
            </a:r>
          </a:p>
          <a:p>
            <a:pPr algn="ctr">
              <a:spcBef>
                <a:spcPct val="50000"/>
              </a:spcBef>
            </a:pPr>
            <a:endParaRPr lang="ru-RU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ru-RU" dirty="0">
                <a:latin typeface="Arial" charset="0"/>
                <a:cs typeface="Arial" charset="0"/>
              </a:rPr>
              <a:t> </a:t>
            </a:r>
          </a:p>
          <a:p>
            <a:pPr>
              <a:spcBef>
                <a:spcPct val="50000"/>
              </a:spcBef>
            </a:pPr>
            <a:r>
              <a:rPr lang="ru-RU" dirty="0">
                <a:latin typeface="Arial" charset="0"/>
                <a:cs typeface="Arial" charset="0"/>
              </a:rPr>
              <a:t>                </a:t>
            </a:r>
            <a:r>
              <a:rPr lang="ru-RU" dirty="0">
                <a:latin typeface="Arial" charset="0"/>
              </a:rPr>
              <a:t>       	</a:t>
            </a:r>
            <a:r>
              <a:rPr lang="ru-RU" dirty="0">
                <a:solidFill>
                  <a:srgbClr val="FF0000"/>
                </a:solidFill>
                <a:latin typeface="Arial" charset="0"/>
                <a:cs typeface="Arial" charset="0"/>
              </a:rPr>
              <a:t>                      </a:t>
            </a:r>
            <a:r>
              <a:rPr lang="ru-RU" dirty="0">
                <a:solidFill>
                  <a:srgbClr val="FF0000"/>
                </a:solidFill>
                <a:latin typeface="Arial" charset="0"/>
              </a:rPr>
              <a:t>         	</a:t>
            </a:r>
            <a:r>
              <a:rPr lang="ru-RU" dirty="0">
                <a:latin typeface="Arial" charset="0"/>
                <a:cs typeface="Arial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4495800" y="2209800"/>
            <a:ext cx="46482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" charset="0"/>
                <a:cs typeface="Arial" charset="0"/>
              </a:rPr>
              <a:t> </a:t>
            </a:r>
            <a:r>
              <a:rPr lang="ru-RU" sz="3600" b="1" i="1" dirty="0" err="1">
                <a:solidFill>
                  <a:srgbClr val="954F6A"/>
                </a:solidFill>
                <a:latin typeface="Arial" charset="0"/>
                <a:cs typeface="Arial" charset="0"/>
              </a:rPr>
              <a:t>при</a:t>
            </a:r>
            <a:r>
              <a:rPr lang="ru-RU" sz="3600" b="1" i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кОс</a:t>
            </a:r>
            <a:r>
              <a:rPr lang="ru-RU" sz="3600" b="1" i="1" dirty="0" err="1">
                <a:solidFill>
                  <a:srgbClr val="954F6A"/>
                </a:solidFill>
                <a:latin typeface="Arial" charset="0"/>
                <a:cs typeface="Arial" charset="0"/>
              </a:rPr>
              <a:t>нется</a:t>
            </a:r>
            <a:r>
              <a:rPr lang="ru-RU" sz="3600" b="1" i="1" dirty="0">
                <a:latin typeface="Arial" charset="0"/>
                <a:cs typeface="Arial" charset="0"/>
              </a:rPr>
              <a:t>,</a:t>
            </a:r>
          </a:p>
          <a:p>
            <a:pPr>
              <a:spcBef>
                <a:spcPct val="50000"/>
              </a:spcBef>
            </a:pPr>
            <a:r>
              <a:rPr lang="ru-RU" sz="3600" b="1" i="1" dirty="0">
                <a:latin typeface="Arial" charset="0"/>
              </a:rPr>
              <a:t>       </a:t>
            </a:r>
            <a:r>
              <a:rPr lang="ru-RU" sz="3600" b="1" i="1" dirty="0">
                <a:latin typeface="Arial" charset="0"/>
                <a:cs typeface="Arial" charset="0"/>
              </a:rPr>
              <a:t> </a:t>
            </a:r>
            <a:r>
              <a:rPr lang="ru-RU" sz="3600" b="1" i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кОс</a:t>
            </a:r>
            <a:r>
              <a:rPr lang="ru-RU" sz="3600" b="1" i="1" dirty="0" err="1">
                <a:solidFill>
                  <a:srgbClr val="954F6A"/>
                </a:solidFill>
                <a:latin typeface="Arial" charset="0"/>
                <a:cs typeface="Arial" charset="0"/>
              </a:rPr>
              <a:t>нулась</a:t>
            </a:r>
            <a:r>
              <a:rPr lang="ru-RU" sz="3600" b="1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,</a:t>
            </a:r>
            <a:r>
              <a:rPr lang="ru-RU" sz="3600" b="1" i="1" dirty="0" smtClean="0">
                <a:latin typeface="Arial" charset="0"/>
              </a:rPr>
              <a:t> </a:t>
            </a:r>
            <a:r>
              <a:rPr lang="ru-RU" sz="3600" b="1" i="1" dirty="0" err="1">
                <a:solidFill>
                  <a:srgbClr val="954F6A"/>
                </a:solidFill>
                <a:latin typeface="Arial" charset="0"/>
                <a:cs typeface="Arial" charset="0"/>
              </a:rPr>
              <a:t>при</a:t>
            </a:r>
            <a:r>
              <a:rPr lang="ru-RU" sz="3600" b="1" i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кОс</a:t>
            </a:r>
            <a:r>
              <a:rPr lang="ru-RU" sz="3600" b="1" i="1" dirty="0" err="1">
                <a:solidFill>
                  <a:srgbClr val="954F6A"/>
                </a:solidFill>
                <a:latin typeface="Arial" charset="0"/>
                <a:cs typeface="Arial" charset="0"/>
              </a:rPr>
              <a:t>новение</a:t>
            </a:r>
            <a:r>
              <a:rPr lang="ru-RU" sz="3600" b="1" i="1" dirty="0">
                <a:latin typeface="Arial" charset="0"/>
                <a:cs typeface="Arial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ru-RU" sz="3600" b="1" i="1" dirty="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ru-RU" dirty="0">
                <a:latin typeface="Arial" charset="0"/>
                <a:cs typeface="Arial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04800" y="5181600"/>
            <a:ext cx="800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 b="1">
              <a:solidFill>
                <a:schemeClr val="tx2"/>
              </a:solidFill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286000" y="4800600"/>
            <a:ext cx="4038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err="1">
                <a:solidFill>
                  <a:schemeClr val="folHlink"/>
                </a:solidFill>
              </a:rPr>
              <a:t>к</a:t>
            </a:r>
            <a:r>
              <a:rPr lang="ru-RU" sz="3200" b="1" dirty="0" err="1">
                <a:solidFill>
                  <a:schemeClr val="hlink"/>
                </a:solidFill>
              </a:rPr>
              <a:t>А</a:t>
            </a:r>
            <a:r>
              <a:rPr lang="ru-RU" sz="3200" b="1" dirty="0" err="1">
                <a:solidFill>
                  <a:schemeClr val="folHlink"/>
                </a:solidFill>
              </a:rPr>
              <a:t>с</a:t>
            </a:r>
            <a:r>
              <a:rPr lang="ru-RU" sz="3200" b="1" dirty="0">
                <a:solidFill>
                  <a:schemeClr val="folHlink"/>
                </a:solidFill>
              </a:rPr>
              <a:t> + </a:t>
            </a:r>
            <a:r>
              <a:rPr lang="ru-RU" sz="3200" b="1" dirty="0">
                <a:solidFill>
                  <a:schemeClr val="hlink"/>
                </a:solidFill>
              </a:rPr>
              <a:t>А</a:t>
            </a:r>
          </a:p>
          <a:p>
            <a:pPr>
              <a:spcBef>
                <a:spcPct val="50000"/>
              </a:spcBef>
            </a:pPr>
            <a:r>
              <a:rPr lang="ru-RU" sz="3200" b="1" dirty="0" err="1">
                <a:solidFill>
                  <a:schemeClr val="folHlink"/>
                </a:solidFill>
              </a:rPr>
              <a:t>к</a:t>
            </a:r>
            <a:r>
              <a:rPr lang="ru-RU" sz="3200" b="1" dirty="0" err="1">
                <a:solidFill>
                  <a:schemeClr val="hlink"/>
                </a:solidFill>
              </a:rPr>
              <a:t>О</a:t>
            </a:r>
            <a:r>
              <a:rPr lang="ru-RU" sz="3200" b="1" dirty="0" err="1">
                <a:solidFill>
                  <a:schemeClr val="folHlink"/>
                </a:solidFill>
              </a:rPr>
              <a:t>с</a:t>
            </a:r>
            <a:r>
              <a:rPr lang="ru-RU" sz="3200" b="1" dirty="0">
                <a:solidFill>
                  <a:schemeClr val="folHlink"/>
                </a:solidFill>
              </a:rPr>
              <a:t>  </a:t>
            </a:r>
            <a:r>
              <a:rPr lang="ru-RU" sz="3200" b="1" dirty="0">
                <a:solidFill>
                  <a:schemeClr val="hlink"/>
                </a:solidFill>
              </a:rPr>
              <a:t>А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flipV="1">
            <a:off x="3200400" y="5562600"/>
            <a:ext cx="762000" cy="5334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3200400" y="5486400"/>
            <a:ext cx="685800" cy="6096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V="1">
            <a:off x="2268538" y="2133600"/>
            <a:ext cx="142875" cy="142875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2411413" y="2133600"/>
            <a:ext cx="144462" cy="142875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 flipV="1">
            <a:off x="2195513" y="2924175"/>
            <a:ext cx="142875" cy="142875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 flipV="1">
            <a:off x="2268538" y="3789363"/>
            <a:ext cx="142875" cy="142875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2339975" y="2924175"/>
            <a:ext cx="144463" cy="142875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2411413" y="3789363"/>
            <a:ext cx="144462" cy="142875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3851275" y="4797425"/>
            <a:ext cx="144463" cy="142875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3708400" y="4797425"/>
            <a:ext cx="142875" cy="142875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V="1">
            <a:off x="3419475" y="5516563"/>
            <a:ext cx="142875" cy="142875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3563938" y="5516563"/>
            <a:ext cx="144462" cy="142875"/>
          </a:xfrm>
          <a:prstGeom prst="line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6300788" y="2781300"/>
            <a:ext cx="358775" cy="0"/>
          </a:xfrm>
          <a:prstGeom prst="line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6372225" y="3573463"/>
            <a:ext cx="358775" cy="0"/>
          </a:xfrm>
          <a:prstGeom prst="line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6300788" y="4437063"/>
            <a:ext cx="358775" cy="0"/>
          </a:xfrm>
          <a:prstGeom prst="line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3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3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animBg="1"/>
      <p:bldP spid="7170" grpId="0" autoUpdateAnimBg="0"/>
      <p:bldP spid="7180" grpId="0" autoUpdateAnimBg="0"/>
      <p:bldP spid="7181" grpId="0" autoUpdateAnimBg="0"/>
      <p:bldP spid="7183" grpId="0" autoUpdateAnimBg="0"/>
      <p:bldP spid="7184" grpId="0" animBg="1"/>
      <p:bldP spid="7185" grpId="0" animBg="1"/>
      <p:bldP spid="7186" grpId="0" animBg="1"/>
      <p:bldP spid="7187" grpId="0" animBg="1"/>
      <p:bldP spid="7187" grpId="1" animBg="1"/>
      <p:bldP spid="7188" grpId="0" animBg="1"/>
      <p:bldP spid="7189" grpId="0" animBg="1"/>
      <p:bldP spid="7190" grpId="0" animBg="1"/>
      <p:bldP spid="7191" grpId="0" animBg="1"/>
      <p:bldP spid="7192" grpId="0" animBg="1"/>
      <p:bldP spid="7193" grpId="0" animBg="1"/>
      <p:bldP spid="7194" grpId="0" animBg="1"/>
      <p:bldP spid="7195" grpId="0" animBg="1"/>
      <p:bldP spid="7196" grpId="0" animBg="1"/>
      <p:bldP spid="7197" grpId="0" animBg="1"/>
      <p:bldP spid="71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РАБОТА С УЧЕБНИКОМ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85800" y="2438400"/>
            <a:ext cx="8229600" cy="1077218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3200" b="1" i="1" dirty="0">
                <a:solidFill>
                  <a:srgbClr val="954F6A"/>
                </a:solidFill>
              </a:rPr>
              <a:t>Прочтите </a:t>
            </a:r>
            <a:r>
              <a:rPr lang="ru-RU" sz="3200" b="1" i="1" dirty="0">
                <a:solidFill>
                  <a:srgbClr val="954F6A"/>
                </a:solidFill>
                <a:cs typeface="Tahoma" pitchFamily="34" charset="0"/>
              </a:rPr>
              <a:t>§</a:t>
            </a:r>
            <a:r>
              <a:rPr lang="ru-RU" sz="3200" b="1" i="1" dirty="0">
                <a:solidFill>
                  <a:srgbClr val="954F6A"/>
                </a:solidFill>
              </a:rPr>
              <a:t> 51 с.70. Проверь, правильно ли сделали вывод</a:t>
            </a:r>
            <a:r>
              <a:rPr lang="ru-RU" sz="3200" b="1" i="1" dirty="0" smtClean="0">
                <a:solidFill>
                  <a:srgbClr val="954F6A"/>
                </a:solidFill>
              </a:rPr>
              <a:t>?</a:t>
            </a:r>
            <a:endParaRPr lang="ru-RU" sz="3200" b="1" i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620688"/>
            <a:ext cx="7200799" cy="471331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dirty="0">
                <a:latin typeface="Times New Roman" pitchFamily="18" charset="0"/>
              </a:rPr>
              <a:t>  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</a:rPr>
              <a:t>В корне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</a:rPr>
              <a:t>-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</a:rPr>
              <a:t>кас-кос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</a:rPr>
              <a:t>-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</a:rPr>
              <a:t>в безударном положении пишется буква 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</a:rPr>
              <a:t>а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</a:rPr>
              <a:t>, если после корня стоит суффикс –а-,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dirty="0">
                <a:solidFill>
                  <a:schemeClr val="tx1"/>
                </a:solidFill>
                <a:latin typeface="Times New Roman" pitchFamily="18" charset="0"/>
              </a:rPr>
              <a:t>   и буква 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</a:rPr>
              <a:t>о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</a:rPr>
              <a:t>, если этого суффикса нет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504056"/>
          </a:xfrm>
        </p:spPr>
        <p:txBody>
          <a:bodyPr>
            <a:noAutofit/>
          </a:bodyPr>
          <a:lstStyle/>
          <a:p>
            <a:r>
              <a:rPr lang="ru-RU" sz="2400" dirty="0" smtClean="0"/>
              <a:t>ФИЗМИНУТКА</a:t>
            </a:r>
            <a:r>
              <a:rPr lang="ru-RU" sz="2400" dirty="0" smtClean="0"/>
              <a:t> «Ах, как долго мы писали»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Ах, как долго мы писали,</a:t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Глазки у ребят устали.</a:t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i="1" dirty="0" smtClean="0"/>
              <a:t>(Поморгать глазами)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Посмотрите все в окно,</a:t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i="1" dirty="0" smtClean="0"/>
              <a:t>(Посмотреть влево - вправо)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Ах, как солнце высоко.</a:t>
            </a:r>
            <a:br>
              <a:rPr lang="ru-RU" sz="1400" b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>(Посмотреть вверх.)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Мы глаза сейчас закроем,</a:t>
            </a:r>
            <a:br>
              <a:rPr lang="ru-RU" sz="1400" b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>(Закрыть глаза ладошками)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В классе радугу построим,</a:t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Вверх по радуге пойдем,</a:t>
            </a:r>
            <a:br>
              <a:rPr lang="ru-RU" sz="1400" b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>(Посмотреть по дуге вверх вправо и вверх - влево)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Вправо, влево повернем,</a:t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А потом скатимся вниз,</a:t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i="1" dirty="0" smtClean="0"/>
              <a:t>(Посмотреть вниз)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>Жмурься сильно, но держись.</a:t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i="1" dirty="0" smtClean="0"/>
              <a:t>(Зажмурить глаза, открыть и поморгать им)</a:t>
            </a:r>
            <a:endParaRPr lang="ru-RU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88</TotalTime>
  <Words>492</Words>
  <Application>Microsoft Office PowerPoint</Application>
  <PresentationFormat>Экран (4:3)</PresentationFormat>
  <Paragraphs>90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Слайд 1</vt:lpstr>
      <vt:lpstr>Слайд 2</vt:lpstr>
      <vt:lpstr>Слайд 3</vt:lpstr>
      <vt:lpstr>Слайд 4</vt:lpstr>
      <vt:lpstr>РАСПРЕДЕЛИ В 2 СТОЛБИКА</vt:lpstr>
      <vt:lpstr>ПРОВЕРЬ СЕБЯ</vt:lpstr>
      <vt:lpstr>РАБОТА С УЧЕБНИКОМ</vt:lpstr>
      <vt:lpstr>Слайд 8</vt:lpstr>
      <vt:lpstr>ФИЗМИНУТКА «Ах, как долго мы писали»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РеФЛЕКСИЯ</vt:lpstr>
      <vt:lpstr>ДОМАШНЕЕ ЗАДАНИЕ (НА ВЫБОР)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2013-02-26T14:15:37Z</dcterms:created>
  <dcterms:modified xsi:type="dcterms:W3CDTF">2013-02-26T15:43:48Z</dcterms:modified>
</cp:coreProperties>
</file>