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7" r:id="rId3"/>
    <p:sldId id="266" r:id="rId4"/>
    <p:sldId id="265" r:id="rId5"/>
    <p:sldId id="274" r:id="rId6"/>
    <p:sldId id="268" r:id="rId7"/>
    <p:sldId id="273" r:id="rId8"/>
    <p:sldId id="263" r:id="rId9"/>
    <p:sldId id="270" r:id="rId10"/>
    <p:sldId id="261" r:id="rId11"/>
    <p:sldId id="262" r:id="rId12"/>
    <p:sldId id="278" r:id="rId13"/>
    <p:sldId id="277" r:id="rId14"/>
    <p:sldId id="276" r:id="rId15"/>
    <p:sldId id="279" r:id="rId16"/>
    <p:sldId id="28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2D6B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3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BF21B-B0FB-419E-8EA0-F69A724AF4B8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5FFEA-22AE-4760-88AD-5452CB186D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937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BF21B-B0FB-419E-8EA0-F69A724AF4B8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5FFEA-22AE-4760-88AD-5452CB186D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9836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BF21B-B0FB-419E-8EA0-F69A724AF4B8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5FFEA-22AE-4760-88AD-5452CB186D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969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BF21B-B0FB-419E-8EA0-F69A724AF4B8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5FFEA-22AE-4760-88AD-5452CB186D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775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BF21B-B0FB-419E-8EA0-F69A724AF4B8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5FFEA-22AE-4760-88AD-5452CB186D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1959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BF21B-B0FB-419E-8EA0-F69A724AF4B8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5FFEA-22AE-4760-88AD-5452CB186D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5871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BF21B-B0FB-419E-8EA0-F69A724AF4B8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5FFEA-22AE-4760-88AD-5452CB186D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264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BF21B-B0FB-419E-8EA0-F69A724AF4B8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5FFEA-22AE-4760-88AD-5452CB186D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980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BF21B-B0FB-419E-8EA0-F69A724AF4B8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5FFEA-22AE-4760-88AD-5452CB186D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38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BF21B-B0FB-419E-8EA0-F69A724AF4B8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5FFEA-22AE-4760-88AD-5452CB186D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011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BF21B-B0FB-419E-8EA0-F69A724AF4B8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5FFEA-22AE-4760-88AD-5452CB186D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5355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4BF21B-B0FB-419E-8EA0-F69A724AF4B8}" type="datetimeFigureOut">
              <a:rPr lang="ru-RU" smtClean="0"/>
              <a:pPr/>
              <a:t>24.01.2014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05FFEA-22AE-4760-88AD-5452CB186D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872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L:\10%20&#1040;\&#1075;&#1077;&#1088;&#1086;&#1080;%20&#1089;&#1087;&#1086;&#1088;&#1090;&#1072;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7745" y="0"/>
            <a:ext cx="10119506" cy="7101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35250" y="908720"/>
            <a:ext cx="734393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Олимпийские игры</a:t>
            </a:r>
            <a:endParaRPr lang="ru-RU" sz="6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75656" y="4725144"/>
            <a:ext cx="7344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135250" y="4725144"/>
            <a:ext cx="74168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Ученик 10 «А» класс </a:t>
            </a:r>
            <a:r>
              <a:rPr lang="ru-RU" sz="2400" i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Ройтер</a:t>
            </a: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Максим</a:t>
            </a:r>
          </a:p>
          <a:p>
            <a:pPr algn="ctr"/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ГБОУ СОШ №1103 г. </a:t>
            </a:r>
            <a:r>
              <a:rPr lang="ru-RU" sz="2400" i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Москва</a:t>
            </a:r>
            <a:endParaRPr lang="ru-RU" sz="2400" i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герои спорт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215206" y="307181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801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0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L:\олимпиада\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260648"/>
            <a:ext cx="7992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Олимпийская клятва</a:t>
            </a:r>
            <a:endParaRPr lang="ru-RU" sz="2400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504" y="722313"/>
            <a:ext cx="87129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i="1" dirty="0" smtClean="0"/>
              <a:t>Спортсмены дают такую </a:t>
            </a:r>
            <a:r>
              <a:rPr lang="ru-RU" sz="2400" i="1" dirty="0"/>
              <a:t>клятву: </a:t>
            </a:r>
            <a:r>
              <a:rPr lang="ru-R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«От имени всех спортсменов я обещаю, что мы будем участвовать в этих Олимпийских играх, уважая и соблюдая правила, по которым они проводятся, в истинно спортивном духе, во славу спорта и во имя чести своих команд</a:t>
            </a:r>
            <a:r>
              <a:rPr lang="ru-RU" sz="24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r>
              <a:rPr lang="ru-RU" sz="2400" i="1" dirty="0" smtClean="0"/>
              <a:t>.</a:t>
            </a:r>
            <a:r>
              <a:rPr lang="ru-RU" sz="24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i="1" dirty="0" smtClean="0"/>
              <a:t>Также свои клятвы дают судьи и тренеры.  </a:t>
            </a:r>
            <a:endParaRPr lang="ru-RU" sz="2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3030637"/>
            <a:ext cx="540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Олимпийский девиз</a:t>
            </a:r>
            <a:endParaRPr lang="ru-RU" sz="2400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7546" y="3953967"/>
            <a:ext cx="41404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Олимпийский талисман</a:t>
            </a:r>
            <a:endParaRPr lang="ru-RU" sz="2400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504" y="4415632"/>
            <a:ext cx="49685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/>
              <a:t>Талисман для каждой Олимпиады выбирается принимающей страной по своему усмотрению</a:t>
            </a:r>
            <a:r>
              <a:rPr lang="ru-RU" sz="2400" i="1" dirty="0" smtClean="0"/>
              <a:t>. Так, на Московской Олимпиаде в 1980 году талисманом был Олимпийский Мишка. </a:t>
            </a:r>
            <a:endParaRPr lang="ru-RU" sz="2400" i="1" dirty="0"/>
          </a:p>
        </p:txBody>
      </p:sp>
      <p:pic>
        <p:nvPicPr>
          <p:cNvPr id="4098" name="Picture 2" descr="L:\олимпиада\mishk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5568" y="2564904"/>
            <a:ext cx="3888432" cy="4471697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10921" y="3492302"/>
            <a:ext cx="820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«Быстрее, выше, сильнее!»</a:t>
            </a:r>
            <a:endParaRPr lang="ru-RU" sz="2400" b="1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69337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  <p:bldP spid="7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L:\олимпиада\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116632"/>
            <a:ext cx="51125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 Олимпийская 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эмблема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83444" y="611094"/>
            <a:ext cx="44605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/>
              <a:t>Каждые Олимпийские Игры имеют свою уникальную эмблему, символизирующую город и </a:t>
            </a:r>
            <a:r>
              <a:rPr lang="ru-RU" sz="2400" i="1" dirty="0" smtClean="0"/>
              <a:t>страну-организатора. </a:t>
            </a:r>
            <a:endParaRPr lang="ru-RU" sz="2400" i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16632"/>
            <a:ext cx="2095500" cy="237172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516216" y="578297"/>
            <a:ext cx="25202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Например, такая эмблема была на Играх в Лондоне в 2012 году.</a:t>
            </a:r>
            <a:endParaRPr lang="ru-RU" sz="24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76539" y="2488357"/>
            <a:ext cx="7488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9. Оливковая ветвь</a:t>
            </a:r>
            <a:endParaRPr lang="ru-RU" sz="2400" i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4" name="Picture 4" descr="L:\олимпиада\02f3c0508d1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0591" y="4221088"/>
            <a:ext cx="3925905" cy="2585138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11" y="4437112"/>
            <a:ext cx="3043104" cy="228232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 descr="L:\олимпиада\14-45-1b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326724"/>
            <a:ext cx="1834735" cy="2503103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83444" y="2950022"/>
            <a:ext cx="84426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/>
              <a:t>Оливковая </a:t>
            </a:r>
            <a:r>
              <a:rPr lang="ru-RU" sz="2400" i="1" dirty="0" smtClean="0"/>
              <a:t>ветвь представляет </a:t>
            </a:r>
            <a:r>
              <a:rPr lang="ru-RU" sz="2400" i="1" dirty="0"/>
              <a:t>собой свёрнутую в виде венка ветвь, которую вручают победителю вместе с золотой </a:t>
            </a:r>
            <a:r>
              <a:rPr lang="ru-RU" sz="2400" i="1" dirty="0" smtClean="0"/>
              <a:t>медалью. Традиция </a:t>
            </a:r>
            <a:r>
              <a:rPr lang="ru-RU" sz="2400" i="1" dirty="0"/>
              <a:t>её вручения была возрождена на </a:t>
            </a:r>
            <a:r>
              <a:rPr lang="ru-RU" sz="2400" i="1" dirty="0" smtClean="0"/>
              <a:t> летних </a:t>
            </a:r>
            <a:r>
              <a:rPr lang="ru-RU" sz="2400" i="1" dirty="0"/>
              <a:t>Олимпийских играх в Афинах в 2004 году.</a:t>
            </a:r>
          </a:p>
        </p:txBody>
      </p:sp>
    </p:spTree>
    <p:extLst>
      <p:ext uri="{BB962C8B-B14F-4D97-AF65-F5344CB8AC3E}">
        <p14:creationId xmlns:p14="http://schemas.microsoft.com/office/powerpoint/2010/main" val="2369337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L:\олимпиада\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504" y="101823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Зимняя Олимпиада </a:t>
            </a:r>
            <a:endParaRPr lang="ru-RU" sz="24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1438" y="563488"/>
            <a:ext cx="87810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/>
              <a:t>Зимние Олимпийские игры начали проводиться с </a:t>
            </a:r>
            <a:r>
              <a:rPr lang="ru-RU" sz="2400" b="1" i="1" dirty="0"/>
              <a:t>1924 </a:t>
            </a:r>
            <a:r>
              <a:rPr lang="ru-RU" sz="2400" i="1" dirty="0"/>
              <a:t>года как дополнения к летним </a:t>
            </a:r>
            <a:r>
              <a:rPr lang="ru-RU" sz="2400" i="1" dirty="0" smtClean="0"/>
              <a:t>Играм. Существует </a:t>
            </a:r>
            <a:r>
              <a:rPr lang="ru-RU" sz="2400" b="1" i="1" dirty="0" smtClean="0"/>
              <a:t>7</a:t>
            </a:r>
            <a:r>
              <a:rPr lang="ru-RU" sz="2400" i="1" dirty="0" smtClean="0"/>
              <a:t>  зимних видов спорта, входящих в программу Олимпийских игр: </a:t>
            </a:r>
            <a:endParaRPr lang="ru-RU" sz="2400" i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4056" y="1556400"/>
            <a:ext cx="3641541" cy="275598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L:\олимпиада\Oksana2803_1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535" y="4026870"/>
            <a:ext cx="4070979" cy="2873355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723643" y="5157192"/>
            <a:ext cx="24174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rgbClr val="0000FF"/>
                </a:solidFill>
              </a:rPr>
              <a:t>конькобежный спорт,</a:t>
            </a:r>
            <a:endParaRPr lang="ru-RU" sz="2400" i="1" dirty="0">
              <a:solidFill>
                <a:srgbClr val="0000FF"/>
              </a:solidFill>
            </a:endParaRPr>
          </a:p>
        </p:txBody>
      </p:sp>
      <p:pic>
        <p:nvPicPr>
          <p:cNvPr id="4" name="Picture 2" descr="L:\олимпиада\49338-olimpizm-mok-nameren-vkljuchit-zhenskie-pryzhki-s-tramplina-v-programmu-olimpiad-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6053" y="3429000"/>
            <a:ext cx="4762500" cy="3867150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L:\олимпиада\x_6b8a3e8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297" y="1586237"/>
            <a:ext cx="4323102" cy="2615091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55197" y="6201221"/>
            <a:ext cx="5184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0000FF"/>
                </a:solidFill>
              </a:rPr>
              <a:t>лыжный спорт,</a:t>
            </a:r>
            <a:endParaRPr lang="ru-RU" sz="2400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420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L:\олимпиада\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L:\олимпиада\biathlon_ostersun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4267200" cy="2828925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11845" y="2714724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0000FF"/>
                </a:solidFill>
              </a:rPr>
              <a:t>биатлон,</a:t>
            </a:r>
            <a:endParaRPr lang="ru-RU" sz="2400" i="1" dirty="0">
              <a:solidFill>
                <a:srgbClr val="0000FF"/>
              </a:solidFill>
            </a:endParaRPr>
          </a:p>
        </p:txBody>
      </p:sp>
      <p:pic>
        <p:nvPicPr>
          <p:cNvPr id="1027" name="Picture 3" descr="L:\олимпиада\891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7094" y="2964762"/>
            <a:ext cx="4717085" cy="3828359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67544" y="6366519"/>
            <a:ext cx="30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0000FF"/>
                </a:solidFill>
              </a:rPr>
              <a:t>бобслей,</a:t>
            </a:r>
            <a:endParaRPr lang="ru-RU" sz="2400" i="1" dirty="0">
              <a:solidFill>
                <a:srgbClr val="0000FF"/>
              </a:solidFill>
            </a:endParaRPr>
          </a:p>
        </p:txBody>
      </p:sp>
      <p:pic>
        <p:nvPicPr>
          <p:cNvPr id="1028" name="Picture 4" descr="L:\олимпиада\x_a127cf0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4704" y="167973"/>
            <a:ext cx="4093915" cy="2836098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499991" y="125104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0000FF"/>
                </a:solidFill>
              </a:rPr>
              <a:t>хоккей с шайбой, </a:t>
            </a:r>
            <a:endParaRPr lang="ru-RU" sz="2400" i="1" dirty="0">
              <a:solidFill>
                <a:srgbClr val="0000FF"/>
              </a:solidFill>
            </a:endParaRPr>
          </a:p>
        </p:txBody>
      </p:sp>
      <p:pic>
        <p:nvPicPr>
          <p:cNvPr id="1029" name="Picture 5" descr="L:\олимпиада\GYI0058979748_crop_450x50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879363"/>
            <a:ext cx="4392488" cy="3416380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716016" y="6165304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0000FF"/>
                </a:solidFill>
              </a:rPr>
              <a:t>санный спорт, </a:t>
            </a:r>
            <a:endParaRPr lang="ru-RU" sz="2400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121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L:\олимпиада\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15616" y="4509120"/>
            <a:ext cx="4464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0000FF"/>
                </a:solidFill>
              </a:rPr>
              <a:t>кёрлинг.</a:t>
            </a:r>
            <a:endParaRPr lang="ru-RU" sz="2400" i="1" dirty="0">
              <a:solidFill>
                <a:srgbClr val="0000FF"/>
              </a:solidFill>
            </a:endParaRPr>
          </a:p>
        </p:txBody>
      </p:sp>
      <p:pic>
        <p:nvPicPr>
          <p:cNvPr id="3" name="Picture 3" descr="L:\олимпиада\1315660806_94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1" y="1327764"/>
            <a:ext cx="4110146" cy="5480195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L:\олимпиада\55435613_1266658890_image_3770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116632"/>
            <a:ext cx="5832648" cy="4484599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1121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L:\олимпиада\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L:\олимпиада\RIAN_archive_487039_Opening_ceremony_of_the_1980_Olympic_Gam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24" y="-50361"/>
            <a:ext cx="3688192" cy="377600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L:\олимпиада\800px-RIAN_archive_488321_Closing_ceremony_of_the_22nd_Summer_Olympic_Gam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" y="3663989"/>
            <a:ext cx="4610362" cy="3169624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211960" y="2919373"/>
            <a:ext cx="273630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 smtClean="0"/>
              <a:t>Специально </a:t>
            </a:r>
            <a:r>
              <a:rPr lang="ru-RU" sz="2000" i="1" dirty="0"/>
              <a:t>к Олимпиаде </a:t>
            </a:r>
            <a:r>
              <a:rPr lang="ru-RU" sz="2000" i="1" dirty="0" smtClean="0"/>
              <a:t>было построено </a:t>
            </a:r>
            <a:r>
              <a:rPr lang="ru-RU" sz="2000" i="1" dirty="0"/>
              <a:t>78 объектов, среди которых:</a:t>
            </a:r>
          </a:p>
          <a:p>
            <a:pPr algn="ctr"/>
            <a:r>
              <a:rPr lang="ru-RU" sz="2000" i="1" dirty="0" smtClean="0"/>
              <a:t>спорткомплекс Олимпийский,</a:t>
            </a:r>
            <a:endParaRPr lang="ru-RU" sz="2000" i="1" dirty="0"/>
          </a:p>
          <a:p>
            <a:pPr algn="ctr"/>
            <a:r>
              <a:rPr lang="ru-RU" sz="2000" i="1" dirty="0" smtClean="0"/>
              <a:t>гребной канал и велотрек в Крылатском,  </a:t>
            </a:r>
          </a:p>
          <a:p>
            <a:pPr algn="ctr"/>
            <a:r>
              <a:rPr lang="ru-RU" sz="2000" i="1" dirty="0" smtClean="0"/>
              <a:t>гостиница «Космос» ,</a:t>
            </a:r>
          </a:p>
          <a:p>
            <a:pPr algn="ctr"/>
            <a:r>
              <a:rPr lang="ru-RU" sz="2000" i="1" dirty="0" smtClean="0"/>
              <a:t>Олимпийская деревня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5637" y="1289095"/>
            <a:ext cx="1108949" cy="1679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 descr="L:\олимпиада\330px-RIAN_archive_104486_22nd_Olympics_opening_gala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1094" y="3284984"/>
            <a:ext cx="2032117" cy="3685783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L:\олимпиада\501px-Moscow_olympic_medal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8322" y="1316961"/>
            <a:ext cx="2013228" cy="2408684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5496" y="116632"/>
            <a:ext cx="87849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/>
              <a:t>В России (тогда наше государство называлось </a:t>
            </a:r>
            <a:r>
              <a:rPr lang="ru-RU" sz="2400" b="1" i="1" dirty="0" smtClean="0"/>
              <a:t>СССР</a:t>
            </a:r>
            <a:r>
              <a:rPr lang="ru-RU" sz="2400" i="1" dirty="0" smtClean="0"/>
              <a:t>) Олимпиада проводилась один раз. В </a:t>
            </a:r>
            <a:r>
              <a:rPr lang="ru-RU" sz="2400" b="1" i="1" dirty="0" smtClean="0"/>
              <a:t>1980</a:t>
            </a:r>
            <a:r>
              <a:rPr lang="ru-RU" sz="2400" i="1" dirty="0" smtClean="0"/>
              <a:t> году  в </a:t>
            </a:r>
            <a:r>
              <a:rPr lang="ru-RU" sz="2400" b="1" i="1" dirty="0" smtClean="0"/>
              <a:t>Москве </a:t>
            </a:r>
            <a:r>
              <a:rPr lang="ru-RU" sz="2400" i="1" dirty="0" smtClean="0"/>
              <a:t>состоялись летние Олимпийские игры.   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3059420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L:\олимпиада\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3528" y="332656"/>
            <a:ext cx="8496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/>
              <a:t>Теперь России предстоит стать хозяйкой Олимпиады зимой </a:t>
            </a:r>
            <a:r>
              <a:rPr lang="ru-RU" sz="2400" b="1" i="1" dirty="0" smtClean="0"/>
              <a:t>2014 года</a:t>
            </a:r>
            <a:r>
              <a:rPr lang="ru-RU" sz="2400" i="1" dirty="0" smtClean="0"/>
              <a:t>. Эти  Игры пройдут в городе </a:t>
            </a:r>
            <a:r>
              <a:rPr lang="ru-RU" sz="2400" b="1" i="1" dirty="0" smtClean="0"/>
              <a:t>Сочи</a:t>
            </a:r>
            <a:r>
              <a:rPr lang="ru-RU" sz="2400" i="1" dirty="0" smtClean="0"/>
              <a:t>. </a:t>
            </a:r>
            <a:endParaRPr lang="ru-RU" sz="2400" i="1" dirty="0"/>
          </a:p>
        </p:txBody>
      </p:sp>
      <p:pic>
        <p:nvPicPr>
          <p:cNvPr id="5124" name="Picture 4" descr="L:\олимпиада\70423078_vv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486" y="1161924"/>
            <a:ext cx="2016223" cy="2745495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67744" y="1164879"/>
            <a:ext cx="65527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i="1" dirty="0" smtClean="0"/>
              <a:t>В настоящее время ведется активное строительство спортивных сооружений к этим Олимпийским играм. </a:t>
            </a:r>
            <a:endParaRPr lang="ru-RU" sz="2400" i="1" dirty="0"/>
          </a:p>
        </p:txBody>
      </p:sp>
      <p:pic>
        <p:nvPicPr>
          <p:cNvPr id="1029" name="Picture 5" descr="L:\олимпиада\800px-Stamps_of_Russia_2012_No_1559-61_Mascots_2014_Winter_Olympic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346721"/>
            <a:ext cx="3888432" cy="2511279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L:\олимпиада\sochi_2014_stadium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861048"/>
            <a:ext cx="3840427" cy="2880320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L:\олимпиада\466x10000_out__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3" y="2411478"/>
            <a:ext cx="2877135" cy="1920230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L:\олимпиада\08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411478"/>
            <a:ext cx="3413742" cy="1920230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2582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L:\олимпиада\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-2046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7504" y="116632"/>
            <a:ext cx="4968552" cy="52322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/>
              <a:t>Что такое Олимпийские игры? </a:t>
            </a:r>
            <a:endParaRPr lang="ru-RU" sz="2800" b="1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628800"/>
            <a:ext cx="7202633" cy="3197969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07617" y="5301208"/>
            <a:ext cx="8712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i="1" dirty="0" smtClean="0"/>
              <a:t>Всякие военные действия, где бы они ни происходили, немедленно прекращались. На нарушителей этого условия налагался большой штраф.</a:t>
            </a:r>
            <a:endParaRPr lang="ru-RU" sz="2400" i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4725144"/>
            <a:ext cx="48235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/>
              <a:t>Это был общегреческий праздник.</a:t>
            </a:r>
            <a:endParaRPr lang="ru-RU" sz="2400" i="1" dirty="0"/>
          </a:p>
        </p:txBody>
      </p:sp>
      <p:sp>
        <p:nvSpPr>
          <p:cNvPr id="2" name="TextBox 1"/>
          <p:cNvSpPr txBox="1"/>
          <p:nvPr/>
        </p:nvSpPr>
        <p:spPr>
          <a:xfrm>
            <a:off x="91706" y="764704"/>
            <a:ext cx="89447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/>
              <a:t>Олимпийские игры</a:t>
            </a:r>
            <a:r>
              <a:rPr lang="ru-RU" sz="2400" i="1" dirty="0" smtClean="0"/>
              <a:t>,</a:t>
            </a:r>
            <a:r>
              <a:rPr lang="en-US" sz="2400" i="1" dirty="0" smtClean="0"/>
              <a:t> </a:t>
            </a:r>
            <a:r>
              <a:rPr lang="ru-RU" sz="2400" i="1" dirty="0" smtClean="0"/>
              <a:t>или  </a:t>
            </a:r>
            <a:r>
              <a:rPr lang="ru-RU" sz="2400" b="1" i="1" dirty="0" err="1" smtClean="0"/>
              <a:t>Олимпиа́да</a:t>
            </a:r>
            <a:r>
              <a:rPr lang="ru-RU" sz="2400" i="1" dirty="0" smtClean="0"/>
              <a:t> — крупнейшие международные  спортивные соревнования, которые проводятся каждые четыре года. Традиция проводить спортивные состязания зародилась в </a:t>
            </a:r>
            <a:r>
              <a:rPr lang="ru-RU" sz="2400" b="1" i="1" dirty="0" smtClean="0"/>
              <a:t>Древней Греции</a:t>
            </a:r>
            <a:r>
              <a:rPr lang="ru-RU" sz="2400" i="1" dirty="0" smtClean="0"/>
              <a:t>. 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3871908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  <p:bldP spid="8" grpId="0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L:\олимпиада\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116632"/>
            <a:ext cx="60486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i="1" dirty="0" smtClean="0"/>
              <a:t>Олимпийские игры проводились в честь верховного греческого бога Зевса.</a:t>
            </a:r>
            <a:endParaRPr lang="ru-RU" sz="2400" i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5973" y="172115"/>
            <a:ext cx="2341053" cy="324036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67748" y="1069285"/>
            <a:ext cx="61744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/>
              <a:t>Первый день Игр открывался состязаниями в беге. </a:t>
            </a:r>
            <a:endParaRPr lang="ru-RU" sz="2400" i="1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1781690"/>
            <a:ext cx="5429492" cy="361168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54531" y="5445224"/>
            <a:ext cx="43957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/>
              <a:t>После бега начиналась борьба. </a:t>
            </a:r>
            <a:endParaRPr lang="ru-RU" sz="2400" i="1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574964"/>
            <a:ext cx="4231418" cy="316835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1908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L:\олимпиада\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188640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/>
              <a:t>Затем  было  пятиборье. В него входили, кроме бега и борьбы, </a:t>
            </a:r>
            <a:endParaRPr lang="ru-RU" sz="2400" i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892" y="638560"/>
            <a:ext cx="2592288" cy="41734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365" y="1148435"/>
            <a:ext cx="3128336" cy="308923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6409" y="1245591"/>
            <a:ext cx="3392535" cy="322290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7544" y="4237667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метание копья,</a:t>
            </a:r>
            <a:endParaRPr lang="ru-RU" sz="2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3376892" y="4647597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метание диска</a:t>
            </a:r>
            <a:endParaRPr lang="ru-RU" sz="24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6660588" y="4581128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и прыжки.</a:t>
            </a:r>
            <a:endParaRPr lang="ru-RU" sz="24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388560" y="5229200"/>
            <a:ext cx="8568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По традиции атлеты соревновались обнажёнными, женщин на Игры не допускали. 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3871908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L:\олимпиада\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116632"/>
            <a:ext cx="8064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/>
              <a:t>Победителей Олимпийских игр в Древней Греции называли </a:t>
            </a:r>
            <a:r>
              <a:rPr lang="ru-RU" sz="2400" b="1" i="1" dirty="0" err="1" smtClean="0"/>
              <a:t>Олимпиониками</a:t>
            </a:r>
            <a:r>
              <a:rPr lang="ru-RU" sz="2400" b="1" i="1" dirty="0" smtClean="0"/>
              <a:t>.</a:t>
            </a:r>
            <a:r>
              <a:rPr lang="ru-RU" sz="2400" i="1" dirty="0" smtClean="0"/>
              <a:t> </a:t>
            </a:r>
            <a:endParaRPr lang="ru-RU" sz="2400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478124"/>
            <a:ext cx="3617937" cy="3319989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7505" y="947629"/>
            <a:ext cx="89289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/>
              <a:t>Почётнейшим знаком </a:t>
            </a:r>
            <a:r>
              <a:rPr lang="ru-RU" sz="2400" i="1" dirty="0"/>
              <a:t>доблести и </a:t>
            </a:r>
            <a:r>
              <a:rPr lang="ru-RU" sz="2400" i="1" dirty="0" smtClean="0"/>
              <a:t>единственной наградой </a:t>
            </a:r>
            <a:r>
              <a:rPr lang="ru-RU" sz="2400" i="1" dirty="0"/>
              <a:t>от устроителей </a:t>
            </a:r>
            <a:r>
              <a:rPr lang="ru-RU" sz="2400" i="1" dirty="0" smtClean="0"/>
              <a:t>игр был оливковый венок.  </a:t>
            </a:r>
            <a:endParaRPr lang="ru-RU" sz="2400" i="1" dirty="0"/>
          </a:p>
        </p:txBody>
      </p:sp>
      <p:pic>
        <p:nvPicPr>
          <p:cNvPr id="1027" name="Picture 3" descr="L:\олимпиада\12376536459723549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2733250"/>
            <a:ext cx="4392488" cy="3810835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95736" y="2143269"/>
            <a:ext cx="316835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err="1"/>
              <a:t>Олимпионик</a:t>
            </a:r>
            <a:r>
              <a:rPr lang="ru-RU" sz="2400" i="1" dirty="0"/>
              <a:t>, победивший в состязаниях трижды, получал право поставить в Олимпии свою собственную статую</a:t>
            </a:r>
            <a:r>
              <a:rPr lang="ru-RU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98018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L:\олимпиада\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L:\олимпиада\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318"/>
            <a:ext cx="9144000" cy="6858000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L:\олимпиада\425px-Baron_Pierre_de_Couberti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362621"/>
            <a:ext cx="3456384" cy="4879601"/>
          </a:xfrm>
          <a:prstGeom prst="rect">
            <a:avLst/>
          </a:prstGeom>
          <a:ln/>
          <a:effectLst>
            <a:outerShdw blurRad="40000" dist="23000" dir="5400000" rotWithShape="0">
              <a:srgbClr val="000000">
                <a:alpha val="35000"/>
              </a:srgbClr>
            </a:outerShdw>
            <a:softEdge rad="317500"/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</p:pic>
      <p:sp>
        <p:nvSpPr>
          <p:cNvPr id="2" name="Прямоугольник 1"/>
          <p:cNvSpPr/>
          <p:nvPr/>
        </p:nvSpPr>
        <p:spPr>
          <a:xfrm>
            <a:off x="107504" y="19968"/>
            <a:ext cx="88569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/>
              <a:t>В </a:t>
            </a:r>
            <a:r>
              <a:rPr lang="ru-RU" sz="2400" b="1" i="1" dirty="0"/>
              <a:t>394</a:t>
            </a:r>
            <a:r>
              <a:rPr lang="ru-RU" sz="2400" i="1" dirty="0"/>
              <a:t> г. н.э. император Римской империи </a:t>
            </a:r>
            <a:r>
              <a:rPr lang="ru-RU" sz="2400" i="1" dirty="0" smtClean="0"/>
              <a:t>запретил </a:t>
            </a:r>
            <a:r>
              <a:rPr lang="ru-RU" sz="2400" i="1" dirty="0"/>
              <a:t>проведение Олимпийских игр.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9512" y="936581"/>
            <a:ext cx="8280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Возрождены они были только спустя 15 веков, в </a:t>
            </a:r>
            <a:r>
              <a:rPr lang="ru-RU" sz="2400" b="1" i="1" dirty="0" smtClean="0"/>
              <a:t>1896</a:t>
            </a:r>
            <a:r>
              <a:rPr lang="ru-RU" sz="2400" i="1" dirty="0" smtClean="0"/>
              <a:t> году стараниями </a:t>
            </a:r>
            <a:r>
              <a:rPr lang="ru-RU" sz="2400" b="1" i="1" dirty="0" smtClean="0"/>
              <a:t>Пьера де  Кубертена</a:t>
            </a:r>
            <a:r>
              <a:rPr lang="ru-RU" sz="2400" i="1" dirty="0" smtClean="0"/>
              <a:t>.</a:t>
            </a:r>
            <a:endParaRPr lang="ru-RU" sz="2400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31876"/>
            <a:ext cx="4865502" cy="410648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1792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L:\олимпиада\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188640"/>
            <a:ext cx="8352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Современная Олимпиада имеет несколько </a:t>
            </a:r>
            <a:r>
              <a:rPr lang="ru-RU" sz="2400" b="1" i="1" dirty="0" smtClean="0"/>
              <a:t>символов</a:t>
            </a:r>
            <a:r>
              <a:rPr lang="ru-RU" sz="2400" i="1" dirty="0" smtClean="0"/>
              <a:t>. </a:t>
            </a:r>
            <a:endParaRPr lang="ru-RU" sz="2400" i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4973" y="1610348"/>
            <a:ext cx="6712155" cy="504522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980728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Олимпийский флаг</a:t>
            </a:r>
            <a:endParaRPr lang="ru-RU" sz="2400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8857" y="1442393"/>
            <a:ext cx="4837853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Кольца </a:t>
            </a:r>
            <a:r>
              <a:rPr lang="ru-RU" sz="2400" dirty="0"/>
              <a:t>символизируют пять частей света, страны которых участвуют в олимпийском движении: Европа — </a:t>
            </a:r>
            <a:r>
              <a:rPr lang="ru-RU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синий</a:t>
            </a:r>
            <a:r>
              <a:rPr lang="ru-RU" sz="2400" dirty="0"/>
              <a:t>, Америка — </a:t>
            </a: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красный</a:t>
            </a:r>
            <a:r>
              <a:rPr lang="ru-RU" sz="2400" dirty="0"/>
              <a:t>, Азия — </a:t>
            </a:r>
            <a:r>
              <a:rPr lang="ru-RU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жёлтый</a:t>
            </a:r>
            <a:r>
              <a:rPr lang="ru-RU" sz="2400" dirty="0"/>
              <a:t>, Африка —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чёрный</a:t>
            </a:r>
            <a:r>
              <a:rPr lang="ru-RU" sz="2400" dirty="0"/>
              <a:t>, Австралия — </a:t>
            </a:r>
            <a:r>
              <a:rPr lang="ru-RU" sz="2400" b="1" dirty="0">
                <a:solidFill>
                  <a:srgbClr val="2D6B1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зелёный</a:t>
            </a:r>
            <a:r>
              <a:rPr lang="ru-RU" sz="2400" dirty="0"/>
              <a:t>. Шесть цветов (вместе с белым фоном полотна) скомбинированы так, что представляют собой национальные цвета всех без исключения стран мира.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8857" y="5489926"/>
            <a:ext cx="504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Олимпийский гимн</a:t>
            </a:r>
            <a:endParaRPr lang="ru-RU" sz="2400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5935089"/>
            <a:ext cx="81249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У каждой Олимпиады в качестве гимна своя музыкальная композиция.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2198018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L:\олимпиада\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116632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Олимпийский огонь</a:t>
            </a:r>
            <a:endParaRPr lang="ru-RU" sz="2400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5073" y="602216"/>
            <a:ext cx="4108895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i="1" dirty="0"/>
              <a:t>Олимпийский огонь зажигают на территории развалин храма богини Геры в древней Олимпии в Греции. Огонь на факеле передаётся от атлета к атлету в ходе многодневной символической эстафеты, которая проходит по всем 5 населённым континентам Земли. Огонь прибывает к месту проведения Олимпийских игр в день их открытия. Финалист эстафеты факелом зажигает пламя олимпийского костра. Это символизирует начало игр. По завершении всех соревнований Олимпийский огонь костра гасится, что символизирует закрытие игр.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16632"/>
            <a:ext cx="2990106" cy="2299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6335" y="2446691"/>
            <a:ext cx="3001516" cy="2251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 descr="L:\олимпиада\1163962_olimpiada_00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0424" y="4736937"/>
            <a:ext cx="3001722" cy="2003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9337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L:\олимпиада\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L:\олимпиада\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31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504" y="116632"/>
            <a:ext cx="7992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Олимпийская медаль</a:t>
            </a:r>
            <a:endParaRPr lang="ru-RU" sz="2400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2220" y="578297"/>
            <a:ext cx="854825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i="1" dirty="0"/>
              <a:t>Олимпийские медали: золотую, серебряную и бронзовую вручают трём спортсменам, показавшим наилучшие результаты в соревновании. В командных видах спорта медали равного достоинства получают все члены команды.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4834674"/>
            <a:ext cx="854825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i="1" dirty="0"/>
              <a:t>Золотые </a:t>
            </a:r>
            <a:r>
              <a:rPr lang="ru-RU" sz="2400" i="1" dirty="0" smtClean="0"/>
              <a:t>медали изготавливают </a:t>
            </a:r>
            <a:r>
              <a:rPr lang="ru-RU" sz="2400" i="1" dirty="0"/>
              <a:t>в основном из серебра. Так, на Играх 2008 года золотая медаль весила около 150 граммов, в состав которых входило </a:t>
            </a:r>
            <a:r>
              <a:rPr lang="ru-RU" sz="2400" i="1" dirty="0" smtClean="0"/>
              <a:t>только </a:t>
            </a:r>
            <a:r>
              <a:rPr lang="ru-RU" sz="2400" i="1" dirty="0"/>
              <a:t>6 </a:t>
            </a:r>
            <a:r>
              <a:rPr lang="ru-RU" sz="2400" i="1" dirty="0" smtClean="0"/>
              <a:t>граммов </a:t>
            </a:r>
            <a:r>
              <a:rPr lang="ru-RU" sz="2400" i="1" dirty="0"/>
              <a:t>золота. Серебряные медали изготавливают из серебра, бронзовые из </a:t>
            </a:r>
            <a:r>
              <a:rPr lang="ru-RU" sz="2400" i="1" dirty="0" smtClean="0"/>
              <a:t>меди.</a:t>
            </a:r>
            <a:endParaRPr lang="ru-RU" sz="2400" i="1" dirty="0"/>
          </a:p>
        </p:txBody>
      </p:sp>
      <p:pic>
        <p:nvPicPr>
          <p:cNvPr id="7170" name="Picture 2" descr="L:\олимпиада\origina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147957"/>
            <a:ext cx="2448272" cy="235707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94280" y="4516885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Лондон-2012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7171" name="Picture 3" descr="L:\олимпиада\1d98b034028d0aee734d02311826ae8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8354" y="2147957"/>
            <a:ext cx="2922761" cy="2289155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269424" y="4515589"/>
            <a:ext cx="1669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Ванкувер-2010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7172" name="Picture 4" descr="L:\олимпиада\beijing_medal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8025" y="2134392"/>
            <a:ext cx="2783504" cy="2487386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940152" y="4437112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Пекин-2008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5004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779</TotalTime>
  <Words>732</Words>
  <Application>Microsoft Office PowerPoint</Application>
  <PresentationFormat>Экран (4:3)</PresentationFormat>
  <Paragraphs>62</Paragraphs>
  <Slides>16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Kossmoss</dc:creator>
  <cp:lastModifiedBy>user</cp:lastModifiedBy>
  <cp:revision>102</cp:revision>
  <dcterms:created xsi:type="dcterms:W3CDTF">2012-08-28T13:03:45Z</dcterms:created>
  <dcterms:modified xsi:type="dcterms:W3CDTF">2014-01-24T10:37:10Z</dcterms:modified>
</cp:coreProperties>
</file>