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4"/>
  </p:notesMasterIdLst>
  <p:sldIdLst>
    <p:sldId id="29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88" r:id="rId12"/>
    <p:sldId id="28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26220DF-80F7-444C-AD78-A025141F041F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9B255A-69CB-4842-ABE4-01510B20F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pPr>
              <a:defRPr/>
            </a:pPr>
            <a:fld id="{7D0FD7DC-0038-4371-8C97-BBFABACA80BC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pPr>
              <a:defRPr/>
            </a:pPr>
            <a:fld id="{53AA663C-A3AC-431C-A19F-889D841DB3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F1253262-7FCF-40D4-ACFB-4345366730B8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9B2CD6F4-55A1-4A08-9684-EBEF138611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6D976D7B-634F-4CCE-BB04-6E1F697AA3EC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C5F84485-74AE-4AB9-98BD-809448A623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8ECE8-FDFA-4871-A241-C1990DC860EB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ACD6C-2164-4BC9-A655-DAE44AB64E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EED92F-92ED-46AF-9065-AFF9C68593BC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F2635-137E-42B8-B4C0-82B637E6AC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B169F6B8-0DD1-47D9-8499-D34DAC0CE49B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pPr>
              <a:defRPr/>
            </a:pPr>
            <a:fld id="{09AC2ED4-DA84-448A-BD0E-CE3E4DBED3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4D0F2FD7-09E4-4363-B53B-A5D9119257A8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894AD085-41E1-4C5C-BB7A-2E885D24D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32DB9B49-A8B7-45C3-9F12-BFF825027DFC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0CA11586-29C5-421A-860E-26C38DCC76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F7ABF0-DDF7-44BE-8163-D6B1F3F537FB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F0A43C-CF73-404C-970B-CAE6AD4FAD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3EE04B-C38F-40FF-9C38-93577CA6C0B4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66FDAA-A4AD-4E9B-AF5E-E878053E76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7FB9F12B-F8C1-49BE-9305-75BD815CB90C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5885AF4C-73D8-49CC-8760-6A85F136BF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ABAC35BD-2EE8-4870-9DFD-331912245929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86EAFF73-4343-4FE5-ACC4-1F8CB03CC0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altLang="ja-JP" smtClean="0"/>
              <a:t>Вставка рисунка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88ECE8-FDFA-4871-A241-C1990DC860EB}" type="datetimeFigureOut">
              <a:rPr lang="ru-RU" smtClean="0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ACACD6C-2164-4BC9-A655-DAE44AB64E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proektnaya-i-issledovatelskaya-deyatelnost-v-nachalnoi-shkole" TargetMode="External"/><Relationship Id="rId2" Type="http://schemas.openxmlformats.org/officeDocument/2006/relationships/hyperlink" Target="http://festival.1september.ru/articles/565054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cosystema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297022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Формирование  навыков </a:t>
            </a:r>
            <a:br>
              <a:rPr lang="ru-RU" sz="4000" dirty="0" smtClean="0"/>
            </a:br>
            <a:r>
              <a:rPr lang="ru-RU" sz="4000" dirty="0" smtClean="0"/>
              <a:t>исследовательской деятельности  учащихся начальных  классов.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000504"/>
            <a:ext cx="7772400" cy="1928826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Карпова Тамара Васильевна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учитель начальных классов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МОАУ «Гимназия №7 » (полного дня)</a:t>
            </a:r>
          </a:p>
          <a:p>
            <a:r>
              <a:rPr lang="ru-RU" sz="2400" i="1" dirty="0" smtClean="0"/>
              <a:t>г. Оренбург</a:t>
            </a:r>
            <a:endParaRPr lang="ru-RU" sz="24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857224" y="714356"/>
            <a:ext cx="7600950" cy="5738815"/>
          </a:xfrm>
        </p:spPr>
        <p:txBody>
          <a:bodyPr/>
          <a:lstStyle/>
          <a:p>
            <a:pPr marL="360000" indent="-432000" algn="ctr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800" b="1" i="1" dirty="0" smtClean="0"/>
              <a:t>Группы исследовательских умений младших школьников</a:t>
            </a:r>
            <a:endParaRPr lang="ru-RU" sz="2800" dirty="0" smtClean="0"/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800" b="1" i="1" dirty="0" smtClean="0"/>
              <a:t> </a:t>
            </a:r>
            <a:endParaRPr lang="ru-RU" sz="2800" dirty="0" smtClean="0"/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Организационные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Поисковые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Информационные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Презентационные</a:t>
            </a:r>
            <a:endParaRPr lang="ru-RU" sz="2800" dirty="0" smtClean="0"/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Оценочные</a:t>
            </a:r>
            <a:endParaRPr lang="ru-RU" sz="2800" dirty="0" smtClean="0"/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800" dirty="0" smtClean="0"/>
              <a:t> 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000" dirty="0" smtClean="0"/>
              <a:t>Дорогу осилит идущий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dirty="0" smtClean="0"/>
              <a:t>Задавать вопросы</a:t>
            </a:r>
          </a:p>
          <a:p>
            <a:pPr eaLnBrk="1" hangingPunct="1"/>
            <a:r>
              <a:rPr lang="ru-RU" sz="2800" dirty="0" smtClean="0"/>
              <a:t>Видеть проблемы</a:t>
            </a:r>
          </a:p>
          <a:p>
            <a:pPr eaLnBrk="1" hangingPunct="1"/>
            <a:r>
              <a:rPr lang="ru-RU" sz="2800" dirty="0" smtClean="0"/>
              <a:t>Наблюдать </a:t>
            </a:r>
          </a:p>
          <a:p>
            <a:pPr eaLnBrk="1" hangingPunct="1"/>
            <a:r>
              <a:rPr lang="ru-RU" sz="2800" dirty="0" smtClean="0"/>
              <a:t>Экспериментировать</a:t>
            </a:r>
          </a:p>
          <a:p>
            <a:pPr eaLnBrk="1" hangingPunct="1"/>
            <a:r>
              <a:rPr lang="ru-RU" sz="2800" dirty="0" smtClean="0"/>
              <a:t>Работать с информацией</a:t>
            </a:r>
          </a:p>
          <a:p>
            <a:pPr eaLnBrk="1" hangingPunct="1"/>
            <a:r>
              <a:rPr lang="ru-RU" sz="2800" dirty="0" smtClean="0"/>
              <a:t>Ошибаться и действовать</a:t>
            </a:r>
          </a:p>
          <a:p>
            <a:pPr eaLnBrk="1" hangingPunct="1"/>
            <a:r>
              <a:rPr lang="ru-RU" sz="2800" dirty="0" smtClean="0"/>
              <a:t>Оценивать себя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428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 информации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7772400" cy="4114800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Леонтович А.В. Исследовательская деятельность учащихся. Сборник статей // Библиотека журнала «Исследовательская работа школьников», серия «Сборники и монографии», М., 2006, 114 с.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исследовательской деятельности учащихся в области естественных наук / Ред.-сост. А.С. Обухов. – М.: МИОО; журнал «Исследовательская работа школьников», 2006. – 128 с.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Пискунова М.В. Психологические сопровождение исследовательской деятельности учащихся // Исследовательская работа школьников. – 2006. № 1. – С. 93-99.</a:t>
            </a:r>
          </a:p>
          <a:p>
            <a:r>
              <a:rPr lang="ru-RU" sz="1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Плигин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А.А.   Исследовательская деятельность школьников в модели личностно-ориентированного образования// Исследовательская работа школьников.-2005.-№4. - с.47-56.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Савенков А.И.   Виды исследований школьников// Одаренный ребенок.-2005.-№2. - с.84-106 .</a:t>
            </a:r>
          </a:p>
          <a:p>
            <a:r>
              <a:rPr lang="en-US" sz="1800" dirty="0" smtClean="0">
                <a:hlinkClick r:id="rId2"/>
              </a:rPr>
              <a:t>http://festival.1september.ru/articles/565054/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http://nsportal.ru/proektnaya-i-issledovatelskaya-deyatelnost-v-nachalnoi-shkole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http://www.ecosystema.ru/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642938" y="500063"/>
            <a:ext cx="7772400" cy="411480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sz="2400" dirty="0" smtClean="0"/>
              <a:t>«</a:t>
            </a:r>
            <a:r>
              <a:rPr lang="ru-RU" sz="2400" dirty="0" smtClean="0">
                <a:latin typeface="Comic Sans MS" pitchFamily="66" charset="0"/>
              </a:rPr>
              <a:t>Дети охотно всегда чем-нибудь занимаются. Это весьма полезно, а потому не только не следует им мешать, но нужно принимать меры к тому, чтобы всегда у них было что делать.»  </a:t>
            </a:r>
            <a:endParaRPr lang="en-US" sz="2400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latin typeface="Comic Sans MS" pitchFamily="66" charset="0"/>
              </a:rPr>
              <a:t>(Ян </a:t>
            </a:r>
            <a:r>
              <a:rPr lang="ru-RU" sz="2400" dirty="0" err="1" smtClean="0">
                <a:latin typeface="Comic Sans MS" pitchFamily="66" charset="0"/>
              </a:rPr>
              <a:t>Амос</a:t>
            </a:r>
            <a:r>
              <a:rPr lang="ru-RU" sz="2400" dirty="0" smtClean="0">
                <a:latin typeface="Comic Sans MS" pitchFamily="66" charset="0"/>
              </a:rPr>
              <a:t> Каменский , основоположник дидактики, 17 век.)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dirty="0" smtClean="0">
                <a:latin typeface="Comic Sans MS" pitchFamily="66" charset="0"/>
              </a:rPr>
              <a:t>«</a:t>
            </a:r>
            <a:r>
              <a:rPr lang="ru-RU" sz="2400" dirty="0" smtClean="0">
                <a:latin typeface="Comic Sans MS" pitchFamily="66" charset="0"/>
              </a:rPr>
              <a:t>Развитие и образование ни одному человеку не могут быть даны или сообщены. Всякий, кто желает к ним приобщиться, должен достигнуть этого собственной деятельностью, собственными силами, собственным напряжением». (</a:t>
            </a:r>
            <a:r>
              <a:rPr lang="ru-RU" sz="2400" dirty="0" err="1" smtClean="0">
                <a:latin typeface="Comic Sans MS" pitchFamily="66" charset="0"/>
              </a:rPr>
              <a:t>А.Дистервег</a:t>
            </a:r>
            <a:r>
              <a:rPr lang="ru-RU" sz="2400" dirty="0" smtClean="0">
                <a:latin typeface="Comic Sans MS" pitchFamily="66" charset="0"/>
              </a:rPr>
              <a:t> )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dirty="0" smtClean="0">
                <a:latin typeface="Comic Sans MS" pitchFamily="66" charset="0"/>
              </a:rPr>
              <a:t>«</a:t>
            </a:r>
            <a:r>
              <a:rPr lang="ru-RU" sz="2400" dirty="0" smtClean="0">
                <a:latin typeface="Comic Sans MS" pitchFamily="66" charset="0"/>
              </a:rPr>
              <a:t>Плохой учитель преподносит истину, хороший учит ее находить».  (А. </a:t>
            </a:r>
            <a:r>
              <a:rPr lang="ru-RU" sz="2400" dirty="0" err="1" smtClean="0">
                <a:latin typeface="Comic Sans MS" pitchFamily="66" charset="0"/>
              </a:rPr>
              <a:t>Дистервег</a:t>
            </a:r>
            <a:r>
              <a:rPr lang="ru-RU" sz="2400" dirty="0" smtClean="0">
                <a:latin typeface="Comic Sans MS" pitchFamily="66" charset="0"/>
              </a:rPr>
              <a:t>)</a:t>
            </a:r>
          </a:p>
          <a:p>
            <a:pPr eaLnBrk="1" hangingPunct="1"/>
            <a:endParaRPr lang="ru-RU" sz="24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642938" y="357166"/>
            <a:ext cx="7772400" cy="4614884"/>
          </a:xfrm>
        </p:spPr>
        <p:txBody>
          <a:bodyPr>
            <a:noAutofit/>
          </a:bodyPr>
          <a:lstStyle/>
          <a:p>
            <a:pPr eaLnBrk="1" hangingPunct="1">
              <a:buNone/>
            </a:pPr>
            <a:r>
              <a:rPr lang="ru-RU" sz="2600" b="1" i="1" dirty="0" smtClean="0"/>
              <a:t>Исследовательская деятельность</a:t>
            </a:r>
            <a:r>
              <a:rPr lang="ru-RU" sz="2600" dirty="0" smtClean="0"/>
              <a:t>- </a:t>
            </a:r>
            <a:r>
              <a:rPr lang="ru-RU" sz="2600" dirty="0" smtClean="0"/>
              <a:t>        </a:t>
            </a:r>
          </a:p>
          <a:p>
            <a:pPr marL="360000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600" dirty="0" smtClean="0"/>
              <a:t> </a:t>
            </a:r>
            <a:r>
              <a:rPr lang="ru-RU" sz="2600" dirty="0" smtClean="0"/>
              <a:t>    </a:t>
            </a:r>
            <a:r>
              <a:rPr lang="ru-RU" sz="2600" dirty="0" smtClean="0"/>
              <a:t>это </a:t>
            </a:r>
            <a:r>
              <a:rPr lang="ru-RU" sz="2600" dirty="0" smtClean="0"/>
              <a:t>специально организованная, познавательная творческая деятельность учащихся, по своей структуре соответствующая научной деятельности, характеризующаяся целенаправленностью, активностью, предметностью, </a:t>
            </a:r>
            <a:r>
              <a:rPr lang="ru-RU" sz="2600" dirty="0" err="1" smtClean="0"/>
              <a:t>мотивированностью</a:t>
            </a:r>
            <a:r>
              <a:rPr lang="ru-RU" sz="2600" dirty="0" smtClean="0"/>
              <a:t> и сознательностью, результатом которой является формирование познавательных мотивов, исследовательских умений, субъективно новых для учащихся знаний или способов деятельности.</a:t>
            </a:r>
          </a:p>
          <a:p>
            <a:pPr eaLnBrk="1" hangingPunct="1"/>
            <a:endParaRPr lang="ru-RU" sz="24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857250" y="642938"/>
            <a:ext cx="7772400" cy="4114800"/>
          </a:xfrm>
        </p:spPr>
        <p:txBody>
          <a:bodyPr>
            <a:normAutofit fontScale="25000" lnSpcReduction="20000"/>
          </a:bodyPr>
          <a:lstStyle/>
          <a:p>
            <a:pPr marL="360000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1200" b="1" i="1" dirty="0" smtClean="0"/>
              <a:t>Цель исследовательской деятельности:</a:t>
            </a:r>
            <a:r>
              <a:rPr lang="ru-RU" sz="11200" dirty="0" smtClean="0"/>
              <a:t> </a:t>
            </a:r>
            <a:endParaRPr lang="ru-RU" sz="11200" dirty="0" smtClean="0"/>
          </a:p>
          <a:p>
            <a:pPr marL="360000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1200" dirty="0" smtClean="0"/>
              <a:t>     стимулировать </a:t>
            </a:r>
            <a:r>
              <a:rPr lang="ru-RU" sz="11200" dirty="0" smtClean="0"/>
              <a:t>развитие интеллектуально-творческого потенциала младших школьников через развитие и совершенствование исследовательских способностей и навыков исследовательского поведения, создание условий для формирования и развития исследовательских умений младших школьников.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ru-RU" sz="11200" b="1" i="1" dirty="0" smtClean="0"/>
              <a:t> </a:t>
            </a:r>
            <a:endParaRPr lang="ru-RU" sz="11200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642938" y="285750"/>
            <a:ext cx="7772400" cy="4114800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ru-RU" sz="2400" b="1" i="1" dirty="0" smtClean="0"/>
              <a:t>Задачи исследовательской деятельности:</a:t>
            </a:r>
            <a:endParaRPr lang="ru-RU" sz="2400" dirty="0" smtClean="0"/>
          </a:p>
          <a:p>
            <a:pPr eaLnBrk="1" hangingPunct="1"/>
            <a:r>
              <a:rPr lang="ru-RU" sz="2400" dirty="0" smtClean="0"/>
              <a:t>Развивать у учащихся способность аналитически мыслить: классифицировать, сравнивать, обобщать собранный материал.</a:t>
            </a:r>
          </a:p>
          <a:p>
            <a:pPr marL="360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/>
              <a:t>Познакомить обучающихся с методами исследования, их применением в собственном исследовании.</a:t>
            </a:r>
          </a:p>
          <a:p>
            <a:pPr eaLnBrk="1" hangingPunct="1"/>
            <a:r>
              <a:rPr lang="ru-RU" sz="2400" dirty="0" smtClean="0"/>
              <a:t>Обучить основам оформления работ.</a:t>
            </a:r>
          </a:p>
          <a:p>
            <a:pPr eaLnBrk="1" hangingPunct="1"/>
            <a:r>
              <a:rPr lang="ru-RU" sz="2400" dirty="0" smtClean="0"/>
              <a:t>Познакомить с основами применения информационных технологий в исследовательской деятельности.</a:t>
            </a:r>
            <a:endParaRPr lang="en-US" sz="2400" dirty="0" smtClean="0"/>
          </a:p>
          <a:p>
            <a:pPr eaLnBrk="1" hangingPunct="1"/>
            <a:r>
              <a:rPr lang="ru-RU" sz="2400" dirty="0" smtClean="0"/>
              <a:t>Развивать коммуникативные способности, умение работать в группе.</a:t>
            </a:r>
          </a:p>
          <a:p>
            <a:pPr eaLnBrk="1" hangingPunct="1"/>
            <a:r>
              <a:rPr lang="ru-RU" sz="2400" dirty="0" smtClean="0"/>
              <a:t>Формировать опыт публичного выступления, способствовать формированию культуры речи.</a:t>
            </a:r>
          </a:p>
          <a:p>
            <a:pPr eaLnBrk="1" hangingPunct="1">
              <a:buFontTx/>
              <a:buNone/>
            </a:pPr>
            <a:r>
              <a:rPr lang="ru-RU" sz="2400" b="1" i="1" dirty="0" smtClean="0"/>
              <a:t> </a:t>
            </a:r>
            <a:endParaRPr lang="ru-RU" sz="2400" dirty="0" smtClean="0"/>
          </a:p>
          <a:p>
            <a:pPr eaLnBrk="1" hangingPunct="1"/>
            <a:endParaRPr lang="ru-RU" sz="24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1071563" y="1000125"/>
            <a:ext cx="7772400" cy="4114800"/>
          </a:xfrm>
        </p:spPr>
        <p:txBody>
          <a:bodyPr>
            <a:normAutofit fontScale="92500" lnSpcReduction="20000"/>
          </a:bodyPr>
          <a:lstStyle/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3000" b="1" i="1" dirty="0" smtClean="0">
                <a:ea typeface="Times New Roman" pitchFamily="18" charset="0"/>
                <a:cs typeface="Arial" pitchFamily="34" charset="0"/>
              </a:rPr>
              <a:t>Этапы исследовательской деятельности:</a:t>
            </a:r>
            <a:endParaRPr lang="ru-RU" sz="3000" dirty="0" smtClean="0">
              <a:ea typeface="Times New Roman" pitchFamily="18" charset="0"/>
              <a:cs typeface="Arial" pitchFamily="34" charset="0"/>
            </a:endParaRPr>
          </a:p>
          <a:p>
            <a:pPr marL="360000" indent="-4320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000" dirty="0" smtClean="0">
                <a:ea typeface="Times New Roman" pitchFamily="18" charset="0"/>
                <a:cs typeface="Arial" pitchFamily="34" charset="0"/>
              </a:rPr>
              <a:t>Сформулировать проблему исследования;</a:t>
            </a:r>
          </a:p>
          <a:p>
            <a:pPr marL="360000" indent="-4320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000" dirty="0" smtClean="0">
                <a:ea typeface="Times New Roman" pitchFamily="18" charset="0"/>
                <a:cs typeface="Arial" pitchFamily="34" charset="0"/>
              </a:rPr>
              <a:t>Выбор темы;</a:t>
            </a:r>
          </a:p>
          <a:p>
            <a:pPr marL="360000" indent="-4320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000" dirty="0" smtClean="0">
                <a:ea typeface="Times New Roman" pitchFamily="18" charset="0"/>
                <a:cs typeface="Arial" pitchFamily="34" charset="0"/>
              </a:rPr>
              <a:t>Актуальность;</a:t>
            </a:r>
          </a:p>
          <a:p>
            <a:pPr marL="360000" indent="-4320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000" dirty="0" smtClean="0">
                <a:ea typeface="Times New Roman" pitchFamily="18" charset="0"/>
                <a:cs typeface="Arial" pitchFamily="34" charset="0"/>
              </a:rPr>
              <a:t>Постановка цели и задач;</a:t>
            </a:r>
          </a:p>
          <a:p>
            <a:pPr marL="360000" indent="-4320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000" dirty="0" smtClean="0">
                <a:ea typeface="Times New Roman" pitchFamily="18" charset="0"/>
                <a:cs typeface="Arial" pitchFamily="34" charset="0"/>
              </a:rPr>
              <a:t>Гипотеза исследования;</a:t>
            </a:r>
          </a:p>
          <a:p>
            <a:pPr marL="360000" indent="-4320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000" dirty="0" smtClean="0">
                <a:ea typeface="Times New Roman" pitchFamily="18" charset="0"/>
                <a:cs typeface="Arial" pitchFamily="34" charset="0"/>
              </a:rPr>
              <a:t>Организация исследования;</a:t>
            </a:r>
          </a:p>
          <a:p>
            <a:pPr marL="360000" indent="-4320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000" dirty="0" smtClean="0">
                <a:ea typeface="Times New Roman" pitchFamily="18" charset="0"/>
                <a:cs typeface="Arial" pitchFamily="34" charset="0"/>
              </a:rPr>
              <a:t>Подготовка к защите и защита работы.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4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 eaLnBrk="1" hangingPunct="1"/>
            <a:endParaRPr lang="ru-RU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714375" y="785813"/>
            <a:ext cx="7772400" cy="4114800"/>
          </a:xfrm>
        </p:spPr>
        <p:txBody>
          <a:bodyPr>
            <a:normAutofit fontScale="25000" lnSpcReduction="20000"/>
          </a:bodyPr>
          <a:lstStyle/>
          <a:p>
            <a:pPr marL="360000" indent="-432000" algn="ctr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11200" b="1" i="1" dirty="0" smtClean="0"/>
              <a:t>Технология </a:t>
            </a:r>
            <a:endParaRPr lang="ru-RU" sz="11200" b="1" i="1" dirty="0" smtClean="0"/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11200" b="1" i="1" dirty="0" smtClean="0"/>
              <a:t>формирования исследовательских  </a:t>
            </a:r>
            <a:r>
              <a:rPr lang="ru-RU" sz="11200" b="1" i="1" dirty="0" smtClean="0"/>
              <a:t>умений:</a:t>
            </a:r>
            <a:endParaRPr lang="ru-RU" sz="11200" dirty="0" smtClean="0"/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200" dirty="0" smtClean="0"/>
              <a:t>Развитие учебно-логических умений детей;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200" dirty="0" smtClean="0"/>
              <a:t>Включение заданий проблемного характера;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200" dirty="0" smtClean="0"/>
              <a:t>Проведение уроков-исследований.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11200" b="1" dirty="0" smtClean="0"/>
              <a:t>                 У</a:t>
            </a:r>
            <a:r>
              <a:rPr lang="ru-RU" sz="11200" dirty="0" smtClean="0"/>
              <a:t> – удивление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11200" b="1" dirty="0" smtClean="0"/>
              <a:t>                 У</a:t>
            </a:r>
            <a:r>
              <a:rPr lang="ru-RU" sz="11200" dirty="0" smtClean="0"/>
              <a:t> – удовольствие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11200" b="1" dirty="0" smtClean="0"/>
              <a:t>                 У</a:t>
            </a:r>
            <a:r>
              <a:rPr lang="ru-RU" sz="11200" dirty="0" smtClean="0"/>
              <a:t> – удовлетворение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11200" b="1" dirty="0" smtClean="0"/>
              <a:t>                 У</a:t>
            </a:r>
            <a:r>
              <a:rPr lang="ru-RU" sz="11200" dirty="0" smtClean="0"/>
              <a:t> - успешность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endParaRPr lang="ru-RU" sz="24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714375" y="785813"/>
            <a:ext cx="7772400" cy="4114800"/>
          </a:xfrm>
        </p:spPr>
        <p:txBody>
          <a:bodyPr>
            <a:noAutofit/>
          </a:bodyPr>
          <a:lstStyle/>
          <a:p>
            <a:pPr marL="360000" indent="-432000" algn="ctr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800" b="1" i="1" dirty="0" smtClean="0"/>
              <a:t>Условия формирования </a:t>
            </a:r>
            <a:r>
              <a:rPr lang="ru-RU" sz="2800" b="1" i="1" dirty="0" smtClean="0"/>
              <a:t>исследовательских</a:t>
            </a:r>
          </a:p>
          <a:p>
            <a:pPr marL="360000" indent="-432000" algn="ctr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800" b="1" i="1" dirty="0" smtClean="0"/>
              <a:t>умений </a:t>
            </a:r>
            <a:r>
              <a:rPr lang="ru-RU" sz="2800" b="1" i="1" dirty="0" smtClean="0"/>
              <a:t>младших школьников</a:t>
            </a:r>
            <a:r>
              <a:rPr lang="ru-RU" sz="2800" b="1" i="1" dirty="0" smtClean="0"/>
              <a:t>:</a:t>
            </a:r>
            <a:endParaRPr lang="ru-RU" sz="2800" dirty="0" smtClean="0"/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Целенаправленность и систематичность;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err="1" smtClean="0"/>
              <a:t>Мотивированность</a:t>
            </a:r>
            <a:r>
              <a:rPr lang="ru-RU" sz="2800" dirty="0" smtClean="0"/>
              <a:t>;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Творческая среда;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Психологический комфорт;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Личность педагога;</a:t>
            </a:r>
          </a:p>
          <a:p>
            <a:pPr marL="360000" indent="-43200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Учет возрастных особенностей.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714375" y="500063"/>
            <a:ext cx="7772400" cy="4114800"/>
          </a:xfrm>
        </p:spPr>
        <p:txBody>
          <a:bodyPr>
            <a:normAutofit fontScale="25000" lnSpcReduction="20000"/>
          </a:bodyPr>
          <a:lstStyle/>
          <a:p>
            <a:pPr marL="360000" indent="-432000" algn="ctr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ru-RU" sz="11200" b="1" i="1" dirty="0" smtClean="0"/>
          </a:p>
          <a:p>
            <a:pPr marL="360000" indent="-432000" algn="ctr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11200" b="1" i="1" dirty="0" smtClean="0"/>
              <a:t>Виды </a:t>
            </a:r>
            <a:r>
              <a:rPr lang="ru-RU" sz="11200" b="1" i="1" dirty="0" smtClean="0"/>
              <a:t>исследований в начальной школе</a:t>
            </a:r>
            <a:r>
              <a:rPr lang="ru-RU" sz="11200" b="1" i="1" dirty="0" smtClean="0"/>
              <a:t>:</a:t>
            </a:r>
            <a:endParaRPr lang="ru-RU" sz="11200" dirty="0" smtClean="0"/>
          </a:p>
          <a:p>
            <a:pPr marL="360000" indent="-432000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200" i="1" dirty="0" smtClean="0"/>
              <a:t>По количеству участников</a:t>
            </a:r>
            <a:r>
              <a:rPr lang="ru-RU" sz="11200" dirty="0" smtClean="0"/>
              <a:t>: индивидуальные, групповые, коллективные</a:t>
            </a:r>
            <a:r>
              <a:rPr lang="ru-RU" sz="11200" dirty="0" smtClean="0"/>
              <a:t>;</a:t>
            </a:r>
            <a:endParaRPr lang="ru-RU" sz="11200" dirty="0" smtClean="0"/>
          </a:p>
          <a:p>
            <a:pPr marL="360000" indent="-432000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200" i="1" dirty="0" smtClean="0"/>
              <a:t>По месту проведения:</a:t>
            </a:r>
            <a:r>
              <a:rPr lang="ru-RU" sz="11200" dirty="0" smtClean="0"/>
              <a:t> урочные и внеурочные</a:t>
            </a:r>
            <a:r>
              <a:rPr lang="ru-RU" sz="11200" dirty="0" smtClean="0"/>
              <a:t>;</a:t>
            </a:r>
            <a:endParaRPr lang="ru-RU" sz="11200" dirty="0" smtClean="0"/>
          </a:p>
          <a:p>
            <a:pPr marL="360000" indent="-432000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200" i="1" dirty="0" smtClean="0"/>
              <a:t>По времени</a:t>
            </a:r>
            <a:r>
              <a:rPr lang="ru-RU" sz="11200" dirty="0" smtClean="0"/>
              <a:t>: кратковременные и долговременные</a:t>
            </a:r>
            <a:r>
              <a:rPr lang="ru-RU" sz="11200" dirty="0" smtClean="0"/>
              <a:t>;</a:t>
            </a:r>
            <a:endParaRPr lang="ru-RU" sz="11200" dirty="0" smtClean="0"/>
          </a:p>
          <a:p>
            <a:pPr marL="360000" indent="-432000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200" i="1" dirty="0" smtClean="0"/>
              <a:t>По теме</a:t>
            </a:r>
            <a:r>
              <a:rPr lang="ru-RU" sz="11200" dirty="0" smtClean="0"/>
              <a:t>:  образовательные и социальные.</a:t>
            </a:r>
          </a:p>
          <a:p>
            <a:pPr marL="360000" indent="-432000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11200" dirty="0" smtClean="0"/>
              <a:t> 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282</TotalTime>
  <Words>466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Brooklet</vt:lpstr>
      <vt:lpstr>Формирование  навыков  исследовательской деятельности  учащихся начальных  классов.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Дорогу осилит идущий</vt:lpstr>
      <vt:lpstr>Источники информации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исследовательской деятельности учащихся начальных классов</dc:title>
  <dc:creator>Елена</dc:creator>
  <cp:lastModifiedBy>Admin</cp:lastModifiedBy>
  <cp:revision>34</cp:revision>
  <dcterms:created xsi:type="dcterms:W3CDTF">2011-11-24T21:33:50Z</dcterms:created>
  <dcterms:modified xsi:type="dcterms:W3CDTF">2014-01-19T10:43:36Z</dcterms:modified>
</cp:coreProperties>
</file>