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69" r:id="rId4"/>
    <p:sldId id="271" r:id="rId5"/>
    <p:sldId id="272" r:id="rId6"/>
    <p:sldId id="275" r:id="rId7"/>
    <p:sldId id="279" r:id="rId8"/>
    <p:sldId id="280" r:id="rId9"/>
    <p:sldId id="283" r:id="rId10"/>
    <p:sldId id="282" r:id="rId11"/>
    <p:sldId id="276" r:id="rId12"/>
    <p:sldId id="278" r:id="rId13"/>
    <p:sldId id="274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947" autoAdjust="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6A25D-A36A-4B40-8D2A-205F34639B3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30F52-0D73-4843-98EC-6396FB979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4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gif"/><Relationship Id="rId5" Type="http://schemas.openxmlformats.org/officeDocument/2006/relationships/hyperlink" Target="https://www.google.ru/search" TargetMode="External"/><Relationship Id="rId4" Type="http://schemas.openxmlformats.org/officeDocument/2006/relationships/hyperlink" Target="https://www.aspu.ru/?id=20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327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86314" y="3071810"/>
            <a:ext cx="4071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Презентацию подготовила</a:t>
            </a:r>
          </a:p>
          <a:p>
            <a:pPr algn="r"/>
            <a:r>
              <a:rPr lang="ru-RU" b="1" i="1" dirty="0" smtClean="0"/>
              <a:t>  ученица 9 класса</a:t>
            </a:r>
          </a:p>
          <a:p>
            <a:pPr algn="r"/>
            <a:r>
              <a:rPr lang="ru-RU" b="1" i="1" dirty="0" smtClean="0"/>
              <a:t>МБОУ  «СОШ с. Озёрки Калининского района Саратовской области»</a:t>
            </a:r>
            <a:endParaRPr lang="en-US" b="1" i="1" dirty="0" smtClean="0"/>
          </a:p>
          <a:p>
            <a:pPr algn="r"/>
            <a:r>
              <a:rPr lang="ru-RU" b="1" i="1" dirty="0" smtClean="0"/>
              <a:t>Марченкова Марина.</a:t>
            </a:r>
          </a:p>
          <a:p>
            <a:pPr algn="r"/>
            <a:r>
              <a:rPr lang="ru-RU" b="1" i="1" dirty="0" smtClean="0"/>
              <a:t>Учитель:  Мартынова Е.П</a:t>
            </a:r>
            <a:r>
              <a:rPr lang="ru-RU" sz="1600" b="1" i="1" dirty="0" smtClean="0"/>
              <a:t>.</a:t>
            </a:r>
            <a:endParaRPr lang="ru-RU" sz="1600" b="1" i="1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0"/>
            <a:ext cx="86439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ежрегиональн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метапредметн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конференци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Удивительный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мир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научных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книг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Д.Э.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Розенталь.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Справочник по русскому языку.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1600" b="1" i="1" dirty="0" smtClean="0"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Номинация </a:t>
            </a:r>
            <a:r>
              <a:rPr lang="ru-RU" sz="1600" b="1" i="1" dirty="0" smtClean="0"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«Русский язык»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</a:t>
            </a:r>
            <a:endParaRPr kumimoji="0" lang="en-US" sz="16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9" y="428604"/>
            <a:ext cx="6240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Помощь в подготовке к ГИА. Часть В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857232"/>
            <a:ext cx="7358114" cy="4841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2. Пунктуация.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В7. Пунктуационный анализ.  Знаки препинания в сложносочинённом и в сложноподчинённом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предложениях.</a:t>
            </a:r>
            <a:r>
              <a:rPr lang="ru-RU" dirty="0" smtClean="0"/>
              <a:t> 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sz="1600" dirty="0" smtClean="0"/>
              <a:t>В7. В приведённых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 </a:t>
            </a:r>
            <a:r>
              <a:rPr lang="ru-RU" sz="1600" b="1" dirty="0" smtClean="0">
                <a:solidFill>
                  <a:srgbClr val="00B050"/>
                </a:solidFill>
              </a:rPr>
              <a:t>подчинительной </a:t>
            </a:r>
            <a:r>
              <a:rPr lang="ru-RU" sz="1600" dirty="0" smtClean="0"/>
              <a:t>связью.</a:t>
            </a:r>
          </a:p>
          <a:p>
            <a:r>
              <a:rPr lang="ru-RU" sz="1600" b="1" i="1" dirty="0" smtClean="0"/>
              <a:t>Но улыбка погасла на её лице,</a:t>
            </a:r>
            <a:r>
              <a:rPr lang="ru-RU" sz="1600" b="1" i="1" baseline="30000" dirty="0" smtClean="0"/>
              <a:t>1</a:t>
            </a:r>
            <a:r>
              <a:rPr lang="ru-RU" sz="1600" b="1" i="1" dirty="0" smtClean="0"/>
              <a:t> едва она открыла дверь в класс. Ребята,</a:t>
            </a:r>
            <a:r>
              <a:rPr lang="ru-RU" sz="1600" b="1" i="1" baseline="30000" dirty="0" smtClean="0"/>
              <a:t>2</a:t>
            </a:r>
            <a:r>
              <a:rPr lang="ru-RU" sz="1600" b="1" i="1" dirty="0" smtClean="0"/>
              <a:t> словно не заметив её прихода,</a:t>
            </a:r>
            <a:r>
              <a:rPr lang="ru-RU" sz="1600" b="1" i="1" baseline="30000" dirty="0" smtClean="0"/>
              <a:t>3</a:t>
            </a:r>
            <a:r>
              <a:rPr lang="ru-RU" sz="1600" b="1" i="1" dirty="0" smtClean="0"/>
              <a:t> поднимались вяло и неохотно,</a:t>
            </a:r>
            <a:r>
              <a:rPr lang="ru-RU" sz="1600" b="1" i="1" baseline="30000" dirty="0" smtClean="0"/>
              <a:t>4</a:t>
            </a:r>
            <a:r>
              <a:rPr lang="ru-RU" sz="1600" b="1" i="1" dirty="0" smtClean="0"/>
              <a:t> а Вовка Нефёдов был единственным,</a:t>
            </a:r>
            <a:r>
              <a:rPr lang="ru-RU" sz="1600" b="1" i="1" baseline="30000" dirty="0" smtClean="0"/>
              <a:t>5</a:t>
            </a:r>
            <a:r>
              <a:rPr lang="ru-RU" sz="1600" b="1" i="1" dirty="0" smtClean="0"/>
              <a:t> кто не встал совсем.</a:t>
            </a:r>
          </a:p>
          <a:p>
            <a:endParaRPr lang="ru-RU" sz="16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В9. Сложные предложения с разными видами связи между частями.</a:t>
            </a:r>
            <a:r>
              <a:rPr lang="ru-RU" dirty="0" smtClean="0"/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Среди предложений 3-8 найдите сложное предложение с </a:t>
            </a:r>
            <a:r>
              <a:rPr lang="ru-RU" sz="1600" b="1" dirty="0" smtClean="0">
                <a:solidFill>
                  <a:srgbClr val="00B050"/>
                </a:solidFill>
              </a:rPr>
              <a:t>союзной сочинительной и подчинительной </a:t>
            </a:r>
            <a:r>
              <a:rPr lang="ru-RU" sz="1600" dirty="0" smtClean="0"/>
              <a:t>связью между частями. Напишите номер этого предложения</a:t>
            </a:r>
            <a:endParaRPr lang="ru-RU" sz="1600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13" descr="Рисунок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3783"/>
              </a:clrFrom>
              <a:clrTo>
                <a:srgbClr val="E6378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214290"/>
            <a:ext cx="1797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nna\Desktop\фразеология\ВвВ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1" y="5500703"/>
            <a:ext cx="1285885" cy="1143008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071547"/>
            <a:ext cx="63579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Школьники, сверстники, одноклассники!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Этот справочник предназначен вам, если вы решили избавиться от ошибок в письменной речи.  Он поможет научиться писать грамотно, обобщить и систематизировать знания и умения за курс основной школы. Что греха таить: в век компьютеризации наша грамотность снижается. Однако каждый из нас может самостоятельно поправить положение: работая с книгой, можно вспомнить забытое, закрепить навыки письма примерами. Уделив, занятиям час-другой в неделю, вы убедитесь сами, как заметно «поумнели»: ошибок  у вас будет все меньше, да и запятые станут на свои места.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Девятиклассники!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Работая с этим пособием, вы постепенно преодолеете трудности и выработаете автоматизм в выполнении заданий 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А4-А7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;   </a:t>
            </a:r>
            <a:r>
              <a:rPr lang="ru-RU" b="1" i="1" smtClean="0">
                <a:solidFill>
                  <a:schemeClr val="tx2">
                    <a:lumMod val="50000"/>
                  </a:schemeClr>
                </a:solidFill>
              </a:rPr>
              <a:t>В4,В5,В7,В9</a:t>
            </a:r>
            <a:r>
              <a:rPr lang="ru-RU" i="1" smtClean="0">
                <a:solidFill>
                  <a:schemeClr val="tx2">
                    <a:lumMod val="50000"/>
                  </a:schemeClr>
                </a:solidFill>
              </a:rPr>
              <a:t>   в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КИМах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 ГИА.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Желаю успеха!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00042"/>
            <a:ext cx="57169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Чем интересен  справочник?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Picture 14" descr="C:\Documents and Settings\admin\Рабочий стол\858875_Orfografiya_i_punktuaciya_Spravochnik_po_russkomu_yazyk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2713">
            <a:off x="6906803" y="324079"/>
            <a:ext cx="1738908" cy="2808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1319456168_3a4b2965-16d9-4c05-bbb7-ce5f868a51a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85728"/>
            <a:ext cx="1785950" cy="280026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14290"/>
            <a:ext cx="1785950" cy="294481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show2.php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21606">
            <a:off x="405662" y="472503"/>
            <a:ext cx="1864358" cy="2889351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3003671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98500">
            <a:off x="6848440" y="409809"/>
            <a:ext cx="1807014" cy="3021572"/>
          </a:xfrm>
          <a:prstGeom prst="rect">
            <a:avLst/>
          </a:prstGeom>
          <a:noFill/>
        </p:spPr>
      </p:pic>
      <p:pic>
        <p:nvPicPr>
          <p:cNvPr id="1035" name="Picture 11" descr="C:\Documents and Settings\admin\Рабочий стол\10032571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46957">
            <a:off x="239590" y="3346019"/>
            <a:ext cx="1893243" cy="3144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C:\Documents and Settings\admin\Рабочий стол\197389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3571876"/>
            <a:ext cx="192882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C:\Documents and Settings\admin\Рабочий стол\65644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3314"/>
            <a:ext cx="2000264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C:\Documents and Settings\admin\Рабочий стол\858875_Orfografiya_i_punktuaciya_Spravochnik_po_russkomu_yazyku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92713">
            <a:off x="6850249" y="3322881"/>
            <a:ext cx="1879259" cy="3168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357422" y="3143248"/>
            <a:ext cx="4714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 </a:t>
            </a:r>
            <a:r>
              <a:rPr lang="ru-RU" sz="2000" b="1" i="1" dirty="0" smtClean="0">
                <a:solidFill>
                  <a:srgbClr val="C00000"/>
                </a:solidFill>
              </a:rPr>
              <a:t>Виды справочников по русскому языку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0166" y="1785926"/>
            <a:ext cx="5715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https://www.aspu.ru/?id=202</a:t>
            </a:r>
            <a:endParaRPr lang="ru-RU" dirty="0" smtClean="0"/>
          </a:p>
          <a:p>
            <a:pPr marL="342900" indent="-342900">
              <a:buAutoNum type="arabicPeriod" startAt="2"/>
            </a:pPr>
            <a:r>
              <a:rPr lang="en-US" dirty="0" smtClean="0">
                <a:hlinkClick r:id="rId5"/>
              </a:rPr>
              <a:t>https://www.google.ru/search</a:t>
            </a:r>
            <a:r>
              <a:rPr lang="en-US" dirty="0" smtClean="0"/>
              <a:t>?</a:t>
            </a:r>
            <a:endParaRPr lang="ru-RU" dirty="0" smtClean="0"/>
          </a:p>
          <a:p>
            <a:pPr marL="342900" indent="-342900">
              <a:buAutoNum type="arabicPeriod" startAt="3"/>
            </a:pPr>
            <a:r>
              <a:rPr lang="ru-RU" dirty="0" smtClean="0"/>
              <a:t>Д.Э. Розенталь. Справочник по русскому языку. Орфография и пунктуация. М., «ОНИКС 21 век». Мир и образование.</a:t>
            </a:r>
          </a:p>
          <a:p>
            <a:pPr marL="342900" indent="-342900">
              <a:buAutoNum type="arabicPeriod" startAt="4"/>
            </a:pPr>
            <a:r>
              <a:rPr lang="ru-RU" dirty="0" smtClean="0"/>
              <a:t>Демоверсия по русскому языку ГИА -2014.</a:t>
            </a:r>
          </a:p>
          <a:p>
            <a:pPr marL="342900" indent="-342900"/>
            <a:r>
              <a:rPr lang="ru-RU" dirty="0" smtClean="0"/>
              <a:t>5.   Шаблон презентации из Интернета.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785794"/>
            <a:ext cx="4240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Использованные ресурсы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knigi-16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28600" y="304800"/>
          <a:ext cx="1108075" cy="1136650"/>
        </p:xfrm>
        <a:graphic>
          <a:graphicData uri="http://schemas.openxmlformats.org/presentationml/2006/ole">
            <p:oleObj spid="_x0000_s1025" name="Clip" r:id="rId7" imgW="2068560" imgH="21232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0166" y="1785926"/>
            <a:ext cx="5715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Picture 6" descr="j03701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285728"/>
            <a:ext cx="1739900" cy="1836737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500034" y="2143116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/>
              </a:rPr>
              <a:t>Желаю удачи на ГИА !!!</a:t>
            </a:r>
            <a:endParaRPr lang="ru-RU" sz="72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357166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Содержание моей работы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000108"/>
            <a:ext cx="60722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1. Здравствуйте!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2. Цель и задача работы.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3. Об авторе 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4. Структура справочника.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5. Помощь в подготовке к ГИА.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6. Чем интересен  справочник?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7.Виды справочников по русскому языку.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8. Использованные ресурсы.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14" descr="C:\Documents and Settings\admin\Рабочий стол\858875_Orfografiya_i_punktuaciya_Spravochnik_po_russkomu_yazyk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2713">
            <a:off x="6510896" y="626727"/>
            <a:ext cx="2009776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pic>
        <p:nvPicPr>
          <p:cNvPr id="6" name="Рисунок 5" descr="C:\Documents and Settings\admin\Рабочий стол\Словарь по русскому языку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00042"/>
            <a:ext cx="385765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596" y="714356"/>
            <a:ext cx="4143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Здравствуйте!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Меня зовут Марченкова Марина.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Я ученица 9 класса МБОУ «СОШ с. Озёрки Калининского района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Саратовской области». Вы не поверите, но я люблю учиться, с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тараюсь активно участвовать во всех мероприятиях, 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предпочитаю смотреть фильмы, интересные телепередачи, читать, общаться с друзьями. Имею много друзей.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 о справочником Д.Э.Розенталя я «дружу » давно. Это моя настольная книга, а в данный период-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друг,который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здорово помогает мне в подготовке к ГИА по русскому языку.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7" y="785794"/>
            <a:ext cx="4573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Цель работы: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357297"/>
            <a:ext cx="78581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Познакомить моих сверстников, всех тех, кто стремится  писать грамотно   с замечательным справочником Д.Э.Розенталя.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 Задача: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показать, как, работая со справочником, можно хорошо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 подготовиться к ГИА по русскому языку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3" name="Picture 5" descr="%D0%93%D0%98%D0%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429132"/>
            <a:ext cx="1849437" cy="2087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C:\Users\Андрей\Pictures\image0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357562"/>
            <a:ext cx="1929072" cy="2500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40" y="357166"/>
            <a:ext cx="57150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err="1" smtClean="0">
                <a:solidFill>
                  <a:schemeClr val="tx2">
                    <a:lumMod val="50000"/>
                  </a:schemeClr>
                </a:solidFill>
              </a:rPr>
              <a:t>Дитмар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 Эльяшевич Розенталь родился 24 февраля 1900 г. в г. Лодзи. 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В 1923 г. окончил историко-филологический факультет Московского государственного университета, а в 1924 г. – экономический факультет Московского коммерческого института (ныне – Российская экономическая академия им. Г.В. Плеханова). 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После окончания университетов поступил в аспирантуру Российской ассоциации научно-исследовательских институтов общественных наук Института языка и литературы, 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В 1961 г. он получил учёное звание профессора.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С 1962 по 1987 г. заведовал кафедрой стилистики русского языка факультета журналистики Московского государственного университета им. М.В. Ломоносова, затем стал профессором этой кафедры. В качестве профессора-консультанта оставался на этой кафедре до конца жизни.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Д.Э. Розенталь был членом многих Советов, в том числе Учебно-методического совета Министерства просвещения РСФСР, Научно-технического совета Министерства высшего и среднего специального образования СССР.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Основные работы: «Трудные вопросы грамматики и правописания», «Практическая стилистика русского языка», «Пособие по русскому языку для поступающих в вузы», «Трудные случаи пунктуации», «Вопросы русского правописания. Практическое руководство», «Справочник по правописанию и литературному редактированию», «Орфография и пунктуация. Правила и упражнения. Учебное пособие», «Словарь-справочник лингвистических терминов» (в соавторстве с М.А. Теленковой), «Управление в русском языке. Словарь-справочник», «Современный русский язык» (в соавторстве с М.А. Теленковой и И.Б. </a:t>
            </a:r>
            <a:r>
              <a:rPr lang="ru-RU" sz="1400" i="1" dirty="0" err="1" smtClean="0">
                <a:solidFill>
                  <a:schemeClr val="tx2">
                    <a:lumMod val="50000"/>
                  </a:schemeClr>
                </a:solidFill>
              </a:rPr>
              <a:t>Голуб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).</a:t>
            </a:r>
            <a:endParaRPr lang="ru-RU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2" descr="C:\Documents and Settings\admin\Рабочий стол\Ditmar_Rozen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2643206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428604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Об авторе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500042"/>
            <a:ext cx="5404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Структура справочника.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000108"/>
            <a:ext cx="84296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Настоящий справочник имеет два раздела: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Орфография 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Пунктуация.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   Материалы обоих разделов справочника охватывают всю систему орфографии и пунктуации, но преимущественное внимание уделяется трудным случаям.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    В области орфографии это- правописание сложных слов, наречий, частицы 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не,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одного или двух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в суффиксах прилагательных и причастий, употребление прописных букв.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   В области пунктуации более детально излагаются правила постановки знаков препинания при однородных и обособленных членах предложения, при вводных словах и словосочетаниях, в конструкциях с союзом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как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, в бессоюзных сложных предложениях, при прямой речи.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   Иллюстративных материал  - из произведений художественной литературы, научных, публицистических и деловых текстов. В основном представлены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микротемы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– отдельные предложения.</a:t>
            </a: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34" y="500042"/>
            <a:ext cx="5459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Помощь в подготовке к ГИА. Часть 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 descr="Рисунок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3783"/>
              </a:clrFrom>
              <a:clrTo>
                <a:srgbClr val="E6378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214290"/>
            <a:ext cx="1797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28596" y="1000108"/>
            <a:ext cx="67151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Орфография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А4. Фонетика. Звуки и буквы. Фонетический анализ слова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sz="2000" b="1" dirty="0" smtClean="0"/>
              <a:t> А4 </a:t>
            </a:r>
            <a:r>
              <a:rPr lang="ru-RU" sz="2000" dirty="0" smtClean="0"/>
              <a:t>Укажите </a:t>
            </a:r>
            <a:r>
              <a:rPr lang="ru-RU" sz="2000" b="1" dirty="0" smtClean="0">
                <a:solidFill>
                  <a:srgbClr val="00B050"/>
                </a:solidFill>
              </a:rPr>
              <a:t>ошибочное</a:t>
            </a:r>
            <a:r>
              <a:rPr lang="ru-RU" sz="2000" dirty="0" smtClean="0">
                <a:solidFill>
                  <a:srgbClr val="00B050"/>
                </a:solidFill>
              </a:rPr>
              <a:t> </a:t>
            </a:r>
            <a:r>
              <a:rPr lang="ru-RU" sz="2000" dirty="0" smtClean="0"/>
              <a:t>суждение.</a:t>
            </a:r>
          </a:p>
          <a:p>
            <a:pPr lvl="0"/>
            <a:r>
              <a:rPr lang="ru-RU" sz="2000" dirty="0" smtClean="0"/>
              <a:t>   </a:t>
            </a:r>
            <a:r>
              <a:rPr lang="ru-RU" sz="1600" dirty="0" smtClean="0"/>
              <a:t>В слове ГОРЬКАЯ количество букв и звуков совпадает.</a:t>
            </a:r>
          </a:p>
          <a:p>
            <a:pPr lvl="0"/>
            <a:r>
              <a:rPr lang="ru-RU" sz="1600" dirty="0" smtClean="0"/>
              <a:t>    В слове ИЗРЕДКА согласный звук [т] на письме  </a:t>
            </a:r>
          </a:p>
          <a:p>
            <a:pPr lvl="0"/>
            <a:r>
              <a:rPr lang="ru-RU" sz="1600" dirty="0" smtClean="0"/>
              <a:t>    обозначается буквой Д.</a:t>
            </a:r>
          </a:p>
          <a:p>
            <a:pPr lvl="0"/>
            <a:r>
              <a:rPr lang="ru-RU" sz="1600" dirty="0" smtClean="0"/>
              <a:t>    В слове МОЖЕТ все согласные звуки твёрдые.</a:t>
            </a:r>
          </a:p>
          <a:p>
            <a:pPr lvl="0"/>
            <a:r>
              <a:rPr lang="ru-RU" sz="1600" dirty="0" smtClean="0"/>
              <a:t>    В слове ГРУСТНОЙ количество букв и звуков совпадает.</a:t>
            </a:r>
          </a:p>
          <a:p>
            <a:pPr lvl="0"/>
            <a:r>
              <a:rPr lang="ru-RU" sz="2000" dirty="0" smtClean="0"/>
              <a:t> 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А5. Правописание корней. Правописание словарных слов.</a:t>
            </a:r>
            <a:r>
              <a:rPr lang="ru-RU" sz="2000" b="1" dirty="0" smtClean="0"/>
              <a:t> </a:t>
            </a:r>
          </a:p>
          <a:p>
            <a:pPr lvl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sz="2000" b="1" dirty="0" smtClean="0"/>
              <a:t> А5. </a:t>
            </a:r>
            <a:r>
              <a:rPr lang="ru-RU" sz="2000" dirty="0" smtClean="0"/>
              <a:t>Укажите слово с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чередующейся</a:t>
            </a:r>
            <a:r>
              <a:rPr lang="ru-RU" sz="2000" dirty="0" smtClean="0">
                <a:solidFill>
                  <a:srgbClr val="00B050"/>
                </a:solidFill>
              </a:rPr>
              <a:t> </a:t>
            </a:r>
            <a:r>
              <a:rPr lang="ru-RU" sz="2000" dirty="0" smtClean="0"/>
              <a:t>гласной в корне.</a:t>
            </a:r>
          </a:p>
          <a:p>
            <a:r>
              <a:rPr lang="ru-RU" sz="2000" dirty="0" smtClean="0"/>
              <a:t>1</a:t>
            </a:r>
            <a:r>
              <a:rPr lang="ru-RU" sz="1600" dirty="0" smtClean="0"/>
              <a:t>)   выбирая      2)  решил         3)   избежал        4) обнаглев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" descr="C:\Users\Anna\Desktop\фразеология\ВвВ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1" y="5429264"/>
            <a:ext cx="1071570" cy="121444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6147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Помощь в подготовке к ГИА. Часть 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874455"/>
            <a:ext cx="657228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Орфография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А6. Правописание приставок. Слитное, дефисное, раздельное написание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А6.</a:t>
            </a:r>
            <a:r>
              <a:rPr lang="ru-RU" dirty="0" smtClean="0"/>
              <a:t>  </a:t>
            </a:r>
            <a:r>
              <a:rPr lang="ru-RU" sz="1600" dirty="0" smtClean="0"/>
              <a:t>В каком слове </a:t>
            </a:r>
            <a:r>
              <a:rPr lang="ru-RU" sz="1600" b="1" dirty="0" smtClean="0">
                <a:solidFill>
                  <a:srgbClr val="00B050"/>
                </a:solidFill>
              </a:rPr>
              <a:t>приставка</a:t>
            </a:r>
            <a:r>
              <a:rPr lang="ru-RU" sz="1600" dirty="0" smtClean="0">
                <a:solidFill>
                  <a:srgbClr val="00B050"/>
                </a:solidFill>
              </a:rPr>
              <a:t> </a:t>
            </a:r>
            <a:r>
              <a:rPr lang="ru-RU" sz="1600" dirty="0" smtClean="0"/>
              <a:t>всегда пишется одинаково, независимо от произношения?</a:t>
            </a:r>
            <a:br>
              <a:rPr lang="ru-RU" sz="1600" dirty="0" smtClean="0"/>
            </a:br>
            <a:r>
              <a:rPr lang="ru-RU" sz="1600" dirty="0" smtClean="0"/>
              <a:t> 1) сгоряча         2) исполнителен        3) встревожилась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 4) распекала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А7. Правописание суффиксов различных частей речи (кроме -Н-/-НН-).      Правописание -Н- и -НН- в различных частях речи.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b="1" dirty="0" smtClean="0"/>
              <a:t>А7.  </a:t>
            </a:r>
            <a:r>
              <a:rPr lang="ru-RU" sz="1600" dirty="0" smtClean="0"/>
              <a:t>В каком слове правописание </a:t>
            </a:r>
            <a:r>
              <a:rPr lang="ru-RU" sz="1600" b="1" dirty="0" smtClean="0">
                <a:solidFill>
                  <a:srgbClr val="00B050"/>
                </a:solidFill>
              </a:rPr>
              <a:t>суффикса</a:t>
            </a:r>
            <a:r>
              <a:rPr lang="ru-RU" sz="1600" dirty="0" smtClean="0">
                <a:solidFill>
                  <a:srgbClr val="00B050"/>
                </a:solidFill>
              </a:rPr>
              <a:t> </a:t>
            </a:r>
            <a:r>
              <a:rPr lang="ru-RU" sz="1600" dirty="0" smtClean="0"/>
              <a:t>определяется правилом: «В полных страдательных причастиях прошедшего времени пишется НН»?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возбуждённых      2)  откровенной       3) организованно         4) единственный</a:t>
            </a:r>
          </a:p>
          <a:p>
            <a:r>
              <a:rPr lang="ru-RU" dirty="0" smtClean="0"/>
              <a:t> 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13" descr="Рисунок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3783"/>
              </a:clrFrom>
              <a:clrTo>
                <a:srgbClr val="E6378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214290"/>
            <a:ext cx="1797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Anna\Desktop\фразеология\ВвВ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5357826"/>
            <a:ext cx="1071570" cy="121444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knigi-16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857760"/>
            <a:ext cx="1381125" cy="16668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34" y="500042"/>
            <a:ext cx="5459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Помощь в подготовке к ГИА. Часть В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 descr="Рисунок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3783"/>
              </a:clrFrom>
              <a:clrTo>
                <a:srgbClr val="E6378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214290"/>
            <a:ext cx="17970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28596" y="1000108"/>
            <a:ext cx="6715172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. Пунктуация.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В4. Осложнённое простое предложение.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sz="1600" b="1" dirty="0" smtClean="0"/>
              <a:t>В4.  </a:t>
            </a:r>
            <a:r>
              <a:rPr lang="ru-RU" sz="1600" dirty="0" smtClean="0"/>
              <a:t>Среди предложений 37 – 41 найдите предложение с </a:t>
            </a:r>
            <a:r>
              <a:rPr lang="ru-RU" sz="1600" b="1" dirty="0" smtClean="0">
                <a:solidFill>
                  <a:srgbClr val="00B050"/>
                </a:solidFill>
              </a:rPr>
              <a:t>обособленными согласованными определениями</a:t>
            </a:r>
            <a:r>
              <a:rPr lang="ru-RU" sz="1600" dirty="0" smtClean="0"/>
              <a:t>. Напишите номер этого предложения.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В5. Пунктуационный анализ. Знаки препинания в предложениях со словами и конструкциями, грамматически  не  связанными с членами предложения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Например:</a:t>
            </a:r>
          </a:p>
          <a:p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В5.</a:t>
            </a:r>
            <a:r>
              <a:rPr lang="ru-RU" sz="1600" dirty="0" smtClean="0"/>
              <a:t>В приведённых ниже предложениях из прочитанного текста пронумерованы все запятые. Выпишите цифры, обозначающие запятые при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вводном слове</a:t>
            </a:r>
            <a:r>
              <a:rPr lang="ru-RU" sz="16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1600" b="1" i="1" dirty="0" smtClean="0"/>
              <a:t>Верно,</a:t>
            </a:r>
            <a:r>
              <a:rPr lang="ru-RU" sz="1600" b="1" i="1" baseline="30000" dirty="0" smtClean="0"/>
              <a:t>1</a:t>
            </a:r>
            <a:r>
              <a:rPr lang="ru-RU" sz="1600" b="1" i="1" dirty="0" smtClean="0"/>
              <a:t> она строга и требовательна,</a:t>
            </a:r>
            <a:r>
              <a:rPr lang="ru-RU" sz="1600" b="1" i="1" baseline="30000" dirty="0" smtClean="0"/>
              <a:t>2</a:t>
            </a:r>
            <a:r>
              <a:rPr lang="ru-RU" sz="1600" b="1" i="1" dirty="0" smtClean="0"/>
              <a:t> и это хорошо: лучше будете знать английский.</a:t>
            </a:r>
            <a:endParaRPr lang="ru-RU" sz="1600" dirty="0" smtClean="0"/>
          </a:p>
          <a:p>
            <a:r>
              <a:rPr lang="ru-RU" sz="1600" b="1" i="1" dirty="0" smtClean="0"/>
              <a:t>Но унять возбуждённых ребят было,</a:t>
            </a:r>
            <a:r>
              <a:rPr lang="ru-RU" sz="1600" b="1" i="1" baseline="30000" dirty="0" smtClean="0"/>
              <a:t>3</a:t>
            </a:r>
            <a:r>
              <a:rPr lang="ru-RU" sz="1600" b="1" i="1" dirty="0" smtClean="0"/>
              <a:t> конечно,</a:t>
            </a:r>
            <a:r>
              <a:rPr lang="ru-RU" sz="1600" b="1" i="1" baseline="30000" dirty="0" smtClean="0"/>
              <a:t>4</a:t>
            </a:r>
            <a:r>
              <a:rPr lang="ru-RU" sz="1600" b="1" i="1" dirty="0" smtClean="0"/>
              <a:t> уже невозможно</a:t>
            </a:r>
            <a:endParaRPr lang="ru-RU" sz="1600" b="1" i="1" dirty="0" smtClean="0">
              <a:solidFill>
                <a:schemeClr val="tx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" descr="C:\Users\Anna\Desktop\фразеология\ВвВ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1" y="5643579"/>
            <a:ext cx="1143009" cy="1000131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981</Words>
  <Application>Microsoft Office PowerPoint</Application>
  <PresentationFormat>Экран (4:3)</PresentationFormat>
  <Paragraphs>127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Clip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51</cp:revision>
  <dcterms:created xsi:type="dcterms:W3CDTF">2014-01-13T16:41:44Z</dcterms:created>
  <dcterms:modified xsi:type="dcterms:W3CDTF">2014-01-19T09:55:57Z</dcterms:modified>
</cp:coreProperties>
</file>