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2" r:id="rId6"/>
    <p:sldId id="258" r:id="rId7"/>
    <p:sldId id="261" r:id="rId8"/>
    <p:sldId id="265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CB80B-D61B-41D3-8540-A75B29CC6CB6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DA06A-F4F9-419F-AA2E-E50EC377473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1C75A-0B73-4667-B271-495EF863BC5F}" type="datetime1">
              <a:rPr lang="ru-RU" smtClean="0"/>
              <a:t>12.01.2014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648B3-B9E2-4D5C-8270-3D9B8AD5C38F}" type="datetime1">
              <a:rPr lang="ru-RU" smtClean="0"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560A-15FA-4F4B-B97C-0221FFB7FB50}" type="datetime1">
              <a:rPr lang="ru-RU" smtClean="0"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C9CF9-AE47-4248-A2F1-C09010C1E5B9}" type="datetime1">
              <a:rPr lang="ru-RU" smtClean="0"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33C25-C3FF-4639-8BFE-67E596D0DD58}" type="datetime1">
              <a:rPr lang="ru-RU" smtClean="0"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BEB4-653C-43E2-BB18-EBD369D8AD35}" type="datetime1">
              <a:rPr lang="ru-RU" smtClean="0"/>
              <a:t>12.01.2014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B14D4-1B7D-464A-BFC1-8B559F4A9D36}" type="datetime1">
              <a:rPr lang="ru-RU" smtClean="0"/>
              <a:t>12.01.2014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5E71C-E364-4B2A-B20C-0AE65AD8539C}" type="datetime1">
              <a:rPr lang="ru-RU" smtClean="0"/>
              <a:t>12.01.2014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0897-4D4C-43D0-97EC-86AFDBBAD3DA}" type="datetime1">
              <a:rPr lang="ru-RU" smtClean="0"/>
              <a:t>12.01.2014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AFC2-1544-442D-85F0-133568924837}" type="datetime1">
              <a:rPr lang="ru-RU" smtClean="0"/>
              <a:t>12.01.2014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43432-52E8-4F2B-890A-CC3771F35593}" type="datetime1">
              <a:rPr lang="ru-RU" smtClean="0"/>
              <a:t>12.01.2014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E3BC2EA-857C-44D3-B697-376DAF623F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71884E-994E-478E-ACFC-B7623D1FAED8}" type="datetime1">
              <a:rPr lang="ru-RU" smtClean="0"/>
              <a:t>12.01.2014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3BC2EA-857C-44D3-B697-376DAF623FE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irja-vdv.az/pub/uploads/jzpuc3jj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irja-vdv.az/pub/uploads/jzpuc3jj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irja-vdv.az/pub/uploads/jzpuc3jj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irja-vdv.az/pub/uploads/jzpuc3jj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media.zenfs.com/en-US/blogs/partner/business-dinner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img1.liveinternet.ru/images/attach/c/2/65/41/65041846_00026674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fp=0&amp;img_url=http://psy.rin.ru/images/article/166.jpg&amp;iorient=&amp;ih=&amp;icolor=&amp;site=&amp;text=%D0%B0%D0%BD%D0%B3%D0%BB%D0%B8%D0%B9%D1%81%D0%BA%D0%B8%D0%B9%20%D1%8D%D1%82%D0%B8%D0%BA%D0%B5%D1%82%20%D0%B2%20%D0%BA%D0%B0%D1%80%D1%82%D0%B8%D0%BD%D0%BA%D0%B0%D1%85&amp;iw=&amp;wp=&amp;pos=7&amp;recent=&amp;type=&amp;isize=&amp;rpt=simage&amp;itype=&amp;noj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refcon.org/uploads/posts/2013-10/1381140013_prod2.jp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klvr.ru/upload/content/selfdevelopment/bb35c9d3b2de69ec0bea214451461630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42852"/>
            <a:ext cx="7851648" cy="1557350"/>
          </a:xfrm>
        </p:spPr>
        <p:txBody>
          <a:bodyPr>
            <a:normAutofit fontScale="90000"/>
          </a:bodyPr>
          <a:lstStyle/>
          <a:p>
            <a:r>
              <a:rPr lang="ru-RU" sz="8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  <a:br>
              <a:rPr lang="ru-RU" sz="8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143116"/>
            <a:ext cx="7854696" cy="1000132"/>
          </a:xfrm>
        </p:spPr>
        <p:txBody>
          <a:bodyPr/>
          <a:lstStyle/>
          <a:p>
            <a:pPr algn="ctr"/>
            <a:r>
              <a:rPr lang="ru-RU" b="1" dirty="0" smtClean="0"/>
              <a:t>Тема: «Правила речевого и общего этикета </a:t>
            </a:r>
            <a:r>
              <a:rPr lang="ru-RU" b="1" dirty="0" smtClean="0"/>
              <a:t> Великобритании</a:t>
            </a:r>
            <a:r>
              <a:rPr lang="ru-RU" b="1" dirty="0" smtClean="0"/>
              <a:t>»</a:t>
            </a:r>
            <a:endParaRPr lang="ru-RU" dirty="0" smtClean="0"/>
          </a:p>
          <a:p>
            <a:endParaRPr lang="ru-RU" dirty="0" smtClean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14414" y="785794"/>
            <a:ext cx="67642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Научное общество учащихся бюджетного образовательного учреждения г.Омска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Средняя общеобразовательная школа № 58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3929066"/>
            <a:ext cx="895367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			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Выполнила: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			Ученица 7А класса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			БОУ г.Омска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СОШ №58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			Кабанова Олеся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			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		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			Учитель английского языка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			БОУ г.Омска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СОШ №58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			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Пашко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Т.В.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Омск -2014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birja-vdv.az/pub/uploads/jzpuc3jj.jpg">
            <a:hlinkClick r:id="rId2" tgtFrame="_blank"/>
          </p:cNvPr>
          <p:cNvPicPr/>
          <p:nvPr/>
        </p:nvPicPr>
        <p:blipFill>
          <a:blip r:embed="rId3">
            <a:lum bright="51000" contrast="-30000"/>
          </a:blip>
          <a:srcRect/>
          <a:stretch>
            <a:fillRect/>
          </a:stretch>
        </p:blipFill>
        <p:spPr bwMode="auto">
          <a:xfrm>
            <a:off x="357158" y="857232"/>
            <a:ext cx="8572560" cy="578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Заключение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b="1" dirty="0" smtClean="0"/>
              <a:t>Этикет </a:t>
            </a:r>
            <a:r>
              <a:rPr lang="ru-RU" sz="2000" b="1" dirty="0" smtClean="0"/>
              <a:t>каждой страны может иметь свои, и довольно существенные особенности, что обусловлено историческими, национальными, религиозными и другими традициями и обычаями. </a:t>
            </a:r>
          </a:p>
          <a:p>
            <a:pPr>
              <a:buNone/>
            </a:pPr>
            <a:r>
              <a:rPr lang="ru-RU" sz="2000" dirty="0" smtClean="0"/>
              <a:t>			</a:t>
            </a:r>
          </a:p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dirty="0" smtClean="0"/>
              <a:t>		С </a:t>
            </a:r>
            <a:r>
              <a:rPr lang="ru-RU" sz="2000" dirty="0" smtClean="0"/>
              <a:t>одной стороны, знания этикета своей родной </a:t>
            </a:r>
            <a:r>
              <a:rPr lang="ru-RU" sz="2000" dirty="0" smtClean="0"/>
              <a:t>		страны </a:t>
            </a:r>
            <a:r>
              <a:rPr lang="ru-RU" sz="2000" dirty="0" smtClean="0"/>
              <a:t>может быть достаточно при общении с </a:t>
            </a:r>
            <a:r>
              <a:rPr lang="ru-RU" sz="2000" dirty="0" smtClean="0"/>
              <a:t>			представителями </a:t>
            </a:r>
            <a:r>
              <a:rPr lang="ru-RU" sz="2000" dirty="0" smtClean="0"/>
              <a:t>других культур, но с другой </a:t>
            </a:r>
            <a:r>
              <a:rPr lang="ru-RU" sz="2000" dirty="0" smtClean="0"/>
              <a:t>			стороны</a:t>
            </a:r>
            <a:r>
              <a:rPr lang="ru-RU" sz="2000" dirty="0" smtClean="0"/>
              <a:t>, существует ряд особенностей, которые тоже </a:t>
            </a:r>
            <a:r>
              <a:rPr lang="ru-RU" sz="2000" dirty="0" smtClean="0"/>
              <a:t>		полезно </a:t>
            </a:r>
            <a:r>
              <a:rPr lang="ru-RU" sz="2000" dirty="0" smtClean="0"/>
              <a:t>знать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	В </a:t>
            </a:r>
            <a:r>
              <a:rPr lang="ru-RU" sz="2000" dirty="0" smtClean="0"/>
              <a:t>данной работе были рассмотрены правила и особенности речевого и общего этикета в Великобритании, а именно: особенности столового этикета, Этикета приветствия и обращения, гостевого этикета и этикета общения. Знания данных правил помогут правильно вести себя в английском обществе, в его повседневной жизни.</a:t>
            </a:r>
          </a:p>
          <a:p>
            <a:endParaRPr lang="ru-RU" sz="20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1" y="785794"/>
            <a:ext cx="8929718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Цель: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	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расширить социо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культурные знания о стране 		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	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изучаемого языка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познакомиться с правилами и 		особенностями речевого и общего этикета 			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Великобритании.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Задачи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развивать умение работать со справочной 			литературой.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-умение выбирать, анализировать и 				систематизировать  информацию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Методы исследования: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Поиск информации, анализ литературы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Область исследования: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Великобритания</a:t>
            </a: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birja-vdv.az/pub/uploads/jzpuc3jj.jpg">
            <a:hlinkClick r:id="rId2" tgtFrame="_blank"/>
          </p:cNvPr>
          <p:cNvPicPr/>
          <p:nvPr/>
        </p:nvPicPr>
        <p:blipFill>
          <a:blip r:embed="rId3">
            <a:lum bright="51000" contrast="-30000"/>
          </a:blip>
          <a:srcRect/>
          <a:stretch>
            <a:fillRect/>
          </a:stretch>
        </p:blipFill>
        <p:spPr bwMode="auto">
          <a:xfrm>
            <a:off x="357158" y="857232"/>
            <a:ext cx="8572560" cy="578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	Правила вежливости каждого народа</a:t>
            </a:r>
            <a:r>
              <a:rPr lang="ru-RU" dirty="0" smtClean="0"/>
              <a:t> — это очень сложное сочетание национальных традиций, обычаев и международного этикета.</a:t>
            </a:r>
          </a:p>
          <a:p>
            <a:pPr>
              <a:buNone/>
            </a:pPr>
            <a:r>
              <a:rPr lang="ru-RU" b="1" dirty="0" smtClean="0"/>
              <a:t>	</a:t>
            </a:r>
          </a:p>
          <a:p>
            <a:pPr>
              <a:buNone/>
            </a:pPr>
            <a:r>
              <a:rPr lang="ru-RU" b="1" dirty="0" smtClean="0"/>
              <a:t>	Английский этикет</a:t>
            </a:r>
            <a:r>
              <a:rPr lang="ru-RU" dirty="0" smtClean="0"/>
              <a:t> – это воплощение строгости и официальности. Именно в этой стране зародилось понятие об «истинном джентльмене». Только джентльмен в третьем поколении может носить почётное звание «истинного».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birja-vdv.az/pub/uploads/jzpuc3jj.jpg">
            <a:hlinkClick r:id="rId2" tgtFrame="_blank"/>
          </p:cNvPr>
          <p:cNvPicPr/>
          <p:nvPr/>
        </p:nvPicPr>
        <p:blipFill>
          <a:blip r:embed="rId3">
            <a:lum bright="51000" contrast="-30000"/>
          </a:blip>
          <a:srcRect/>
          <a:stretch>
            <a:fillRect/>
          </a:stretch>
        </p:blipFill>
        <p:spPr bwMode="auto">
          <a:xfrm>
            <a:off x="357158" y="857232"/>
            <a:ext cx="8572560" cy="578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57864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	</a:t>
            </a:r>
            <a:r>
              <a:rPr lang="ru-RU" dirty="0" smtClean="0"/>
              <a:t>Английский </a:t>
            </a:r>
            <a:r>
              <a:rPr lang="ru-RU" dirty="0" smtClean="0"/>
              <a:t>этикет заключается в постоянном проявлении таких качеств, как </a:t>
            </a:r>
            <a:r>
              <a:rPr lang="ru-RU" b="1" i="1" dirty="0" smtClean="0"/>
              <a:t>вежливость, корректность, невозмутимость, предупредительность и </a:t>
            </a:r>
            <a:r>
              <a:rPr lang="ru-RU" b="1" i="1" dirty="0" smtClean="0"/>
              <a:t>терпимость</a:t>
            </a:r>
            <a:endParaRPr lang="en-US" b="1" i="1" dirty="0" smtClean="0"/>
          </a:p>
          <a:p>
            <a:pPr>
              <a:buNone/>
            </a:pPr>
            <a:r>
              <a:rPr lang="en-US" b="1" dirty="0" smtClean="0"/>
              <a:t>		</a:t>
            </a:r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b="1" dirty="0" smtClean="0"/>
              <a:t>	</a:t>
            </a:r>
            <a:r>
              <a:rPr lang="ru-RU" b="1" dirty="0" smtClean="0"/>
              <a:t>Поведение </a:t>
            </a:r>
            <a:r>
              <a:rPr lang="ru-RU" b="1" dirty="0" smtClean="0"/>
              <a:t>человека в обществе</a:t>
            </a:r>
            <a:r>
              <a:rPr lang="ru-RU" dirty="0" smtClean="0"/>
              <a:t> — своеобразная визитная карточка, по которой можно узнать не только, как он воспитан и где вырос, но и как он относится к людям и насколько удобна его жизнь.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Английская </a:t>
            </a:r>
            <a:r>
              <a:rPr lang="ru-RU" dirty="0" smtClean="0"/>
              <a:t>поговорка гласит: </a:t>
            </a:r>
            <a:r>
              <a:rPr lang="ru-RU" b="1" dirty="0" smtClean="0"/>
              <a:t>хорошие привычки лучше хороших принципов, а хорошие манеры лучше хороших привычек. </a:t>
            </a:r>
            <a:endParaRPr lang="ru-RU" dirty="0" smtClean="0"/>
          </a:p>
          <a:p>
            <a:pPr algn="ctr">
              <a:buNone/>
            </a:pPr>
            <a:endParaRPr lang="en-US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Умение </a:t>
            </a:r>
            <a:r>
              <a:rPr lang="ru-RU" b="1" i="1" dirty="0" smtClean="0">
                <a:solidFill>
                  <a:srgbClr val="C00000"/>
                </a:solidFill>
              </a:rPr>
              <a:t>правильно держать себя в обществе — одно из слагаемых успеха!</a:t>
            </a:r>
            <a:endParaRPr lang="ru-RU" i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ru-RU" i="1" dirty="0" smtClean="0"/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://www.birja-vdv.az/pub/uploads/jzpuc3jj.jpg">
            <a:hlinkClick r:id="rId2" tgtFrame="_blank"/>
          </p:cNvPr>
          <p:cNvPicPr/>
          <p:nvPr/>
        </p:nvPicPr>
        <p:blipFill>
          <a:blip r:embed="rId3">
            <a:lum bright="51000" contrast="-30000"/>
          </a:blip>
          <a:srcRect/>
          <a:stretch>
            <a:fillRect/>
          </a:stretch>
        </p:blipFill>
        <p:spPr bwMode="auto">
          <a:xfrm>
            <a:off x="357158" y="857232"/>
            <a:ext cx="8572560" cy="578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643074"/>
          </a:xfrm>
        </p:spPr>
        <p:txBody>
          <a:bodyPr>
            <a:noAutofit/>
          </a:bodyPr>
          <a:lstStyle/>
          <a:p>
            <a:r>
              <a:rPr lang="en-US" sz="2800" dirty="0" smtClean="0"/>
              <a:t>	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	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</a:t>
            </a:r>
            <a:r>
              <a:rPr lang="ru-RU" sz="2800" b="1" dirty="0" smtClean="0"/>
              <a:t>Основные  </a:t>
            </a:r>
            <a:r>
              <a:rPr lang="ru-RU" sz="2800" b="1" dirty="0" smtClean="0"/>
              <a:t>правила и нормы английского </a:t>
            </a:r>
            <a:r>
              <a:rPr lang="ru-RU" sz="2800" b="1" dirty="0" smtClean="0"/>
              <a:t>этикета</a:t>
            </a:r>
            <a:r>
              <a:rPr lang="ru-RU" sz="2800" b="1" dirty="0" smtClean="0"/>
              <a:t>, необходимые в повседневной жизни: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609980"/>
          </a:xfrm>
        </p:spPr>
        <p:txBody>
          <a:bodyPr/>
          <a:lstStyle/>
          <a:p>
            <a:pPr lvl="6"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800" dirty="0" smtClean="0"/>
              <a:t>Столовый этикет;</a:t>
            </a:r>
          </a:p>
          <a:p>
            <a:pPr lvl="6"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800" dirty="0" smtClean="0"/>
              <a:t>Этикет приветствия и обращения;</a:t>
            </a:r>
          </a:p>
          <a:p>
            <a:pPr lvl="6"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800" dirty="0" smtClean="0"/>
              <a:t>Гостевой этикет;</a:t>
            </a:r>
          </a:p>
          <a:p>
            <a:pPr lvl="6"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800" dirty="0" smtClean="0"/>
              <a:t>Этикет общения</a:t>
            </a:r>
            <a:r>
              <a:rPr lang="ru-RU" dirty="0" smtClean="0"/>
              <a:t>;    </a:t>
            </a:r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Как вести себя за столом в Англии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одержимое 7" descr="http://media.zenfs.com/en-US/blogs/partner/business-dinner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14422"/>
            <a:ext cx="3386147" cy="2734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643306" y="1071546"/>
            <a:ext cx="521497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Никогда не кладите руки на стол, держите их на коленях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перекладывайте приборы из одной руки в другую. Нож должен все время находиться в правой руке, вилка - в левой, концами, обращенными к тарелке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Груши и яблоки едят с помощью фруктового ножа. Их разрезают на четыре или восемь частей, иногда очищают от кожуры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4429132"/>
            <a:ext cx="6000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кофе подают чашечки с ложкой, однако пить с помощью ложки не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следует, ложку используют только для размешивания сахара</a:t>
            </a:r>
            <a:endParaRPr lang="ru-RU" sz="16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Совершенно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используют нож, когда едят макароны, лапшу, омлет, желе,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рыбу</a:t>
            </a:r>
            <a:endParaRPr lang="ru-RU" sz="1600" dirty="0" smtClean="0">
              <a:latin typeface="Arial" pitchFamily="34" charset="0"/>
            </a:endParaRPr>
          </a:p>
        </p:txBody>
      </p:sp>
      <p:pic>
        <p:nvPicPr>
          <p:cNvPr id="11" name="Рисунок 10" descr="http://img1.liveinternet.ru/images/attach/c/2/65/41/65041846_00026674.jpg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3929066"/>
            <a:ext cx="2754632" cy="2467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Этикет приветствия и обращения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642918"/>
            <a:ext cx="6286544" cy="4389120"/>
          </a:xfrm>
        </p:spPr>
        <p:txBody>
          <a:bodyPr>
            <a:normAutofit/>
          </a:bodyPr>
          <a:lstStyle/>
          <a:p>
            <a:pPr lvl="0"/>
            <a:r>
              <a:rPr lang="ru-RU" sz="1600" dirty="0" smtClean="0"/>
              <a:t>Стандартным </a:t>
            </a:r>
            <a:r>
              <a:rPr lang="ru-RU" sz="1600" dirty="0" smtClean="0"/>
              <a:t>является простое рукопожатие, как для мужчин, так и для женщин. При этом постоянные рукопожатия </a:t>
            </a:r>
            <a:r>
              <a:rPr lang="ru-RU" sz="1600" dirty="0" smtClean="0"/>
              <a:t>неуместны</a:t>
            </a:r>
            <a:r>
              <a:rPr lang="ru-RU" sz="1600" dirty="0" smtClean="0"/>
              <a:t>, делать это стоит только при знакомстве</a:t>
            </a:r>
          </a:p>
          <a:p>
            <a:pPr lvl="0"/>
            <a:r>
              <a:rPr lang="ru-RU" sz="1600" dirty="0" smtClean="0"/>
              <a:t>Не следует целовать рук женщине и делать комплименты на публике. Это примут за большую неделикатность</a:t>
            </a:r>
          </a:p>
          <a:p>
            <a:pPr lvl="0"/>
            <a:r>
              <a:rPr lang="ru-RU" sz="1600" dirty="0" smtClean="0"/>
              <a:t>Женщина на улице, как правило, первая приветствует мужчину, т.к. ей предоставляется право решать, желает ли она публично подтвердить своё знакомство с данным мужчиной или нет </a:t>
            </a:r>
          </a:p>
          <a:p>
            <a:pPr lvl="0"/>
            <a:r>
              <a:rPr lang="ru-RU" sz="1600" dirty="0" smtClean="0"/>
              <a:t>Обниматься в Англии вообще не принято</a:t>
            </a:r>
          </a:p>
          <a:p>
            <a:pPr lvl="0"/>
            <a:r>
              <a:rPr lang="ru-RU" sz="1600" dirty="0" smtClean="0"/>
              <a:t>При общении с англичанами старайтесь избегать излишней жестикуляции. Это считается признаком театральности, а значит, неискренности. Исключительно невоспитанным считается разговаривать, сунув руки в карманы. Руки всегда должны быть на виду</a:t>
            </a:r>
          </a:p>
          <a:p>
            <a:endParaRPr lang="ru-RU" sz="1600" dirty="0"/>
          </a:p>
        </p:txBody>
      </p:sp>
      <p:pic>
        <p:nvPicPr>
          <p:cNvPr id="6" name="Рисунок 5" descr="http://im5-tub-ru.yandex.net/i?id=171926184-25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714356"/>
            <a:ext cx="25717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refcon.org/uploads/posts/2013-10/1381140013_prod2.jpg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500570"/>
            <a:ext cx="3286116" cy="222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643306" y="5000636"/>
            <a:ext cx="53578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Неприличным считается обращаться к незнакомым людям, пока вы им не представлены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071934" y="928670"/>
            <a:ext cx="4829180" cy="5395930"/>
          </a:xfrm>
        </p:spPr>
        <p:txBody>
          <a:bodyPr>
            <a:normAutofit/>
          </a:bodyPr>
          <a:lstStyle/>
          <a:p>
            <a:pPr lvl="0"/>
            <a:r>
              <a:rPr lang="ru-RU" sz="1600" dirty="0" smtClean="0"/>
              <a:t>Неприличным </a:t>
            </a:r>
            <a:r>
              <a:rPr lang="ru-RU" sz="1600" dirty="0" smtClean="0"/>
              <a:t>считается приходить раньше назначенного времени, но и опоздание считается плохим тоном. Нужно являться в точно назначенное </a:t>
            </a:r>
            <a:r>
              <a:rPr lang="ru-RU" sz="1600" dirty="0" smtClean="0"/>
              <a:t>время</a:t>
            </a:r>
          </a:p>
          <a:p>
            <a:pPr lvl="0"/>
            <a:endParaRPr lang="ru-RU" sz="1600" dirty="0" smtClean="0"/>
          </a:p>
          <a:p>
            <a:pPr lvl="0"/>
            <a:r>
              <a:rPr lang="ru-RU" sz="1600" dirty="0" smtClean="0"/>
              <a:t>Находиться в гостях больше двух с половиной часов – непринято, на следующее время могут быть приглашены </a:t>
            </a:r>
            <a:r>
              <a:rPr lang="ru-RU" sz="1600" dirty="0" smtClean="0"/>
              <a:t>другие</a:t>
            </a:r>
          </a:p>
          <a:p>
            <a:pPr lvl="0"/>
            <a:endParaRPr lang="ru-RU" sz="1600" dirty="0" smtClean="0"/>
          </a:p>
          <a:p>
            <a:pPr lvl="0"/>
            <a:r>
              <a:rPr lang="ru-RU" sz="1600" dirty="0" smtClean="0"/>
              <a:t>Если ожидают в гости 3-х человек, то и готовить будут именно на трех, если же придет еще один человек, то на него не будет </a:t>
            </a:r>
            <a:r>
              <a:rPr lang="ru-RU" sz="1600" dirty="0" smtClean="0"/>
              <a:t>угощения</a:t>
            </a:r>
          </a:p>
          <a:p>
            <a:pPr lvl="0"/>
            <a:endParaRPr lang="ru-RU" sz="1600" dirty="0" smtClean="0"/>
          </a:p>
          <a:p>
            <a:pPr lvl="0"/>
            <a:r>
              <a:rPr lang="ru-RU" sz="1600" dirty="0" smtClean="0"/>
              <a:t>Если вы приглашены на обед, то мужчина должен надеть смокинг, а если на официальный вечер — фрак. На женщине должно быть соответствующее случаю платье. </a:t>
            </a:r>
          </a:p>
          <a:p>
            <a:pPr>
              <a:buNone/>
            </a:pPr>
            <a:endParaRPr lang="ru-RU" sz="16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786" y="642918"/>
            <a:ext cx="8229600" cy="9389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Гостевой этикет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5122" name="Picture 2" descr="http://alltradition.ru/wp-content/uploads/2010/09/Angliiskii-etik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3828155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1071546"/>
            <a:ext cx="4857784" cy="3643338"/>
          </a:xfrm>
        </p:spPr>
        <p:txBody>
          <a:bodyPr>
            <a:noAutofit/>
          </a:bodyPr>
          <a:lstStyle/>
          <a:p>
            <a:pPr lvl="0"/>
            <a:r>
              <a:rPr lang="ru-RU" sz="1600" dirty="0" smtClean="0"/>
              <a:t>Помимо активного проявления своих эмоций английский этикет призывает также отказаться и от резкого тона  во время </a:t>
            </a:r>
            <a:r>
              <a:rPr lang="ru-RU" sz="1600" dirty="0" smtClean="0"/>
              <a:t>разговора</a:t>
            </a:r>
            <a:endParaRPr lang="ru-RU" sz="1600" dirty="0" smtClean="0"/>
          </a:p>
          <a:p>
            <a:pPr lvl="0"/>
            <a:endParaRPr lang="ru-RU" sz="1600" dirty="0" smtClean="0"/>
          </a:p>
          <a:p>
            <a:pPr lvl="0"/>
            <a:r>
              <a:rPr lang="ru-RU" sz="1600" dirty="0" smtClean="0"/>
              <a:t>Англичане </a:t>
            </a:r>
            <a:r>
              <a:rPr lang="ru-RU" sz="1600" dirty="0" smtClean="0"/>
              <a:t>часто избегают открытого взгляда глаза в </a:t>
            </a:r>
            <a:r>
              <a:rPr lang="ru-RU" sz="1600" dirty="0" smtClean="0"/>
              <a:t>глаза</a:t>
            </a:r>
          </a:p>
          <a:p>
            <a:pPr lvl="0"/>
            <a:endParaRPr lang="ru-RU" sz="1600" dirty="0" smtClean="0"/>
          </a:p>
          <a:p>
            <a:pPr lvl="0"/>
            <a:r>
              <a:rPr lang="ru-RU" sz="1600" dirty="0" smtClean="0"/>
              <a:t>Главными </a:t>
            </a:r>
            <a:r>
              <a:rPr lang="ru-RU" sz="1600" dirty="0" smtClean="0"/>
              <a:t>в общении англичан друг с другом являются слова, выражающие просьбу, благодарность и, самое главное, </a:t>
            </a:r>
            <a:r>
              <a:rPr lang="ru-RU" sz="1600" dirty="0" smtClean="0"/>
              <a:t>извинения</a:t>
            </a:r>
            <a:endParaRPr lang="ru-RU" sz="1600" dirty="0" smtClean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928794" y="642918"/>
            <a:ext cx="52149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Этикет общения</a:t>
            </a:r>
          </a:p>
        </p:txBody>
      </p:sp>
      <p:pic>
        <p:nvPicPr>
          <p:cNvPr id="6" name="Рисунок 5" descr="http://klvr.ru/upload/content/selfdevelopment/bb35c9d3b2de69ec0bea214451461630.jpg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500174"/>
            <a:ext cx="361188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643306" y="4286256"/>
            <a:ext cx="53578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1600" dirty="0" smtClean="0"/>
              <a:t>  Погода </a:t>
            </a:r>
            <a:r>
              <a:rPr lang="ru-RU" sz="1600" dirty="0" smtClean="0"/>
              <a:t>у англичан — не только самая предпочтительная тема для разговора, она служит еще и для того, чтобы заполнять паузы в беседе. Лишившись погодной темы, англичанин во время беседы чувствует себя практически </a:t>
            </a:r>
            <a:r>
              <a:rPr lang="ru-RU" sz="1600" dirty="0" smtClean="0"/>
              <a:t>безоружным</a:t>
            </a:r>
          </a:p>
          <a:p>
            <a:pPr lvl="0">
              <a:buFont typeface="Arial" pitchFamily="34" charset="0"/>
              <a:buChar char="•"/>
            </a:pPr>
            <a:endParaRPr lang="ru-RU" sz="1600" dirty="0" smtClean="0"/>
          </a:p>
          <a:p>
            <a:pPr lvl="0">
              <a:buFont typeface="Arial" pitchFamily="34" charset="0"/>
              <a:buChar char="•"/>
            </a:pPr>
            <a:r>
              <a:rPr lang="ru-RU" sz="1600" dirty="0" smtClean="0"/>
              <a:t> Шутки </a:t>
            </a:r>
            <a:r>
              <a:rPr lang="ru-RU" sz="1600" dirty="0" smtClean="0"/>
              <a:t>у англичан чаще всего чрезвычайно мудреные. Порой смысл такой шутки уловить практически </a:t>
            </a:r>
            <a:r>
              <a:rPr lang="ru-RU" sz="1600" dirty="0" smtClean="0"/>
              <a:t>невозможно</a:t>
            </a:r>
            <a:r>
              <a:rPr lang="ru-RU" sz="1600" dirty="0" smtClean="0"/>
              <a:t> </a:t>
            </a:r>
            <a:endParaRPr lang="ru-RU" sz="16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BC2EA-857C-44D3-B697-376DAF623FE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141</TotalTime>
  <Words>414</Words>
  <Application>Microsoft Office PowerPoint</Application>
  <PresentationFormat>Экран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               </vt:lpstr>
      <vt:lpstr>Слайд 2</vt:lpstr>
      <vt:lpstr>Слайд 3</vt:lpstr>
      <vt:lpstr>Слайд 4</vt:lpstr>
      <vt:lpstr>         Основные  правила и нормы английского этикета, необходимые в повседневной жизни: </vt:lpstr>
      <vt:lpstr>Как вести себя за столом в Англии </vt:lpstr>
      <vt:lpstr>Этикет приветствия и обращения </vt:lpstr>
      <vt:lpstr>Гостевой этикет </vt:lpstr>
      <vt:lpstr>Слайд 9</vt:lpstr>
      <vt:lpstr>Заключение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.   Класс  Птицы. </dc:title>
  <dc:creator>Admin</dc:creator>
  <cp:lastModifiedBy>Admin</cp:lastModifiedBy>
  <cp:revision>16</cp:revision>
  <dcterms:created xsi:type="dcterms:W3CDTF">2013-12-27T13:48:53Z</dcterms:created>
  <dcterms:modified xsi:type="dcterms:W3CDTF">2014-01-12T15:19:39Z</dcterms:modified>
</cp:coreProperties>
</file>