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1" autoAdjust="0"/>
  </p:normalViewPr>
  <p:slideViewPr>
    <p:cSldViewPr>
      <p:cViewPr>
        <p:scale>
          <a:sx n="66" d="100"/>
          <a:sy n="66" d="100"/>
        </p:scale>
        <p:origin x="-1284" y="-3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6568461F-BED8-44E9-A3F1-91C2FA888440}" type="datetimeFigureOut">
              <a:rPr lang="ru-RU"/>
              <a:pPr>
                <a:defRPr/>
              </a:pPr>
              <a:t>25.01.2014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1CCD447-E2E0-40D6-8AEB-0A60D35D54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682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ru-RU"/>
              <a:t>Преподаватель Лютикова Наталья Анатольевна</a:t>
            </a:r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08CF668-0F9A-469B-97DB-1A924A1191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Преподаватель Лютикова Наталья Анатольевна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255778-96DA-45EE-8EE6-781E69760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Преподаватель Лютикова Наталья Анатольевна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B9B850-C19B-4763-9240-8E14F283A6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Преподаватель Лютикова Наталья Анатольевна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67CD0-FB44-4641-A3E7-ABDACF5477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Преподаватель Лютикова Наталья Анатольевна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019FD2-B531-46AE-BD4D-D3C150E157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Преподаватель Лютикова Наталья Анатольевна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FF677-3808-438F-9B79-74CA97881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Преподаватель Лютикова Наталья Анатольевна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5C91D7-CB23-43A5-924E-4BD3A50851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Преподаватель Лютикова Наталья Анатольевна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89C4C-01CD-41E0-9638-B83B7570FA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Преподаватель Лютикова Наталья Анатольевна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87EF9-49F9-4AA8-87B8-FE590010E6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Преподаватель Лютикова Наталья Анатольевна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C305B6-AB88-4819-9746-9E3304E0FF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Преподаватель Лютикова Наталья Анатольевна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E260D-7BE6-480B-8460-2CC6E73E9F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ru-RU"/>
              <a:t>Преподаватель Лютикова Наталья Анатольевна</a:t>
            </a:r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8405EA0A-50DE-438F-9616-DE5DA9AD28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29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29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229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0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0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0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0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0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0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0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0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231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31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31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1231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31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31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231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31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31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32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32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32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32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32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232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2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233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233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33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9" y="331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33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9" y="181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33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33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8" y="896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33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5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33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33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9" y="141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1234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12292" grpId="0" build="p">
        <p:tmplLst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29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29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29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29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29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WordArt 6"/>
          <p:cNvSpPr>
            <a:spLocks noChangeArrowheads="1" noChangeShapeType="1" noTextEdit="1"/>
          </p:cNvSpPr>
          <p:nvPr/>
        </p:nvSpPr>
        <p:spPr bwMode="auto">
          <a:xfrm>
            <a:off x="900113" y="1556940"/>
            <a:ext cx="7416800" cy="3024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Файлы   и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файловая  система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561452" y="5085184"/>
            <a:ext cx="275546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Работа ученика:</a:t>
            </a:r>
          </a:p>
          <a:p>
            <a:r>
              <a:rPr lang="ru-RU" dirty="0" err="1" smtClean="0"/>
              <a:t>Дубского</a:t>
            </a:r>
            <a:r>
              <a:rPr lang="ru-RU" dirty="0" smtClean="0"/>
              <a:t> </a:t>
            </a:r>
            <a:r>
              <a:rPr lang="ru-RU" dirty="0" smtClean="0"/>
              <a:t>Владимира</a:t>
            </a:r>
          </a:p>
          <a:p>
            <a:r>
              <a:rPr lang="ru-RU" dirty="0" smtClean="0"/>
              <a:t>Учитель:</a:t>
            </a:r>
          </a:p>
          <a:p>
            <a:r>
              <a:rPr lang="ru-RU" dirty="0" err="1" smtClean="0"/>
              <a:t>Пакульских</a:t>
            </a:r>
            <a:r>
              <a:rPr lang="ru-RU" dirty="0" smtClean="0"/>
              <a:t> Елена Валентиновна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3508" y="116632"/>
            <a:ext cx="7596844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ГБОУ  СРЕДНЯЯ   ОБЩЕОБРАЗОВАТЕЛЬНАЯ   ШКОЛА   № 1909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Имени Героя Советского Союза </a:t>
            </a:r>
            <a:r>
              <a:rPr kumimoji="0" lang="ru-RU" sz="18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charset="0"/>
              </a:rPr>
              <a:t>А.К.Новикова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8"/>
          <p:cNvGrpSpPr>
            <a:grpSpLocks/>
          </p:cNvGrpSpPr>
          <p:nvPr/>
        </p:nvGrpSpPr>
        <p:grpSpPr bwMode="auto">
          <a:xfrm>
            <a:off x="539750" y="692150"/>
            <a:ext cx="7777163" cy="5184775"/>
            <a:chOff x="340" y="436"/>
            <a:chExt cx="4899" cy="3266"/>
          </a:xfrm>
        </p:grpSpPr>
        <p:sp>
          <p:nvSpPr>
            <p:cNvPr id="4100" name="WordArt 4"/>
            <p:cNvSpPr>
              <a:spLocks noChangeArrowheads="1" noChangeShapeType="1" noTextEdit="1"/>
            </p:cNvSpPr>
            <p:nvPr/>
          </p:nvSpPr>
          <p:spPr bwMode="auto">
            <a:xfrm>
              <a:off x="340" y="436"/>
              <a:ext cx="4354" cy="545"/>
            </a:xfrm>
            <a:prstGeom prst="rect">
              <a:avLst/>
            </a:prstGeom>
          </p:spPr>
          <p:txBody>
            <a:bodyPr wrap="none" fromWordArt="1">
              <a:prstTxWarp prst="textDoubleWave1">
                <a:avLst>
                  <a:gd name="adj1" fmla="val 6500"/>
                  <a:gd name="adj2" fmla="val 0"/>
                </a:avLst>
              </a:prstTxWarp>
            </a:bodyPr>
            <a:lstStyle/>
            <a:p>
              <a:pPr algn="ctr"/>
              <a:r>
                <a:rPr lang="ru-RU" sz="3600" kern="10" spc="-360">
                  <a:ln w="12700">
                    <a:solidFill>
                      <a:srgbClr val="000099"/>
                    </a:solidFill>
                    <a:round/>
                    <a:headEnd/>
                    <a:tailEnd/>
                  </a:ln>
                  <a:solidFill>
                    <a:srgbClr val="33CCFF"/>
                  </a:solidFill>
                  <a:effectLst>
                    <a:outerShdw dist="125724" dir="18900000" algn="ctr" rotWithShape="0">
                      <a:srgbClr val="000099"/>
                    </a:outerShdw>
                  </a:effectLst>
                  <a:latin typeface="Impact"/>
                </a:rPr>
                <a:t>Понятийный   аппарат:</a:t>
              </a:r>
            </a:p>
          </p:txBody>
        </p:sp>
        <p:sp>
          <p:nvSpPr>
            <p:cNvPr id="4101" name="WordArt 5"/>
            <p:cNvSpPr>
              <a:spLocks noChangeArrowheads="1" noChangeShapeType="1" noTextEdit="1"/>
            </p:cNvSpPr>
            <p:nvPr/>
          </p:nvSpPr>
          <p:spPr bwMode="auto">
            <a:xfrm>
              <a:off x="340" y="1162"/>
              <a:ext cx="4853" cy="46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12700">
                    <a:solidFill>
                      <a:schemeClr val="bg2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603AB"/>
                      </a:gs>
                      <a:gs pos="12000">
                        <a:srgbClr val="E81766"/>
                      </a:gs>
                      <a:gs pos="27000">
                        <a:srgbClr val="EE3F17"/>
                      </a:gs>
                      <a:gs pos="48000">
                        <a:srgbClr val="FFFF00"/>
                      </a:gs>
                      <a:gs pos="64999">
                        <a:srgbClr val="1A8D48"/>
                      </a:gs>
                      <a:gs pos="78999">
                        <a:srgbClr val="0819FB"/>
                      </a:gs>
                      <a:gs pos="100000">
                        <a:srgbClr val="A603AB"/>
                      </a:gs>
                    </a:gsLst>
                    <a:lin ang="0" scaled="1"/>
                  </a:gradFill>
                  <a:effectLst>
                    <a:outerShdw dist="35921" dir="2700000" sy="50000" kx="2115830" algn="bl" rotWithShape="0">
                      <a:srgbClr val="C0C0C0">
                        <a:alpha val="79999"/>
                      </a:srgbClr>
                    </a:outerShdw>
                  </a:effectLst>
                  <a:latin typeface="Arial"/>
                  <a:cs typeface="Arial"/>
                </a:rPr>
                <a:t>Файл,  имя и расширение файла,</a:t>
              </a:r>
            </a:p>
          </p:txBody>
        </p:sp>
        <p:sp>
          <p:nvSpPr>
            <p:cNvPr id="4102" name="WordArt 6"/>
            <p:cNvSpPr>
              <a:spLocks noChangeArrowheads="1" noChangeShapeType="1" noTextEdit="1"/>
            </p:cNvSpPr>
            <p:nvPr/>
          </p:nvSpPr>
          <p:spPr bwMode="auto">
            <a:xfrm>
              <a:off x="340" y="1842"/>
              <a:ext cx="4899" cy="39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12700">
                    <a:solidFill>
                      <a:schemeClr val="bg2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603AB"/>
                      </a:gs>
                      <a:gs pos="12000">
                        <a:srgbClr val="E81766"/>
                      </a:gs>
                      <a:gs pos="27000">
                        <a:srgbClr val="EE3F17"/>
                      </a:gs>
                      <a:gs pos="48000">
                        <a:srgbClr val="FFFF00"/>
                      </a:gs>
                      <a:gs pos="64999">
                        <a:srgbClr val="1A8D48"/>
                      </a:gs>
                      <a:gs pos="78999">
                        <a:srgbClr val="0819FB"/>
                      </a:gs>
                      <a:gs pos="100000">
                        <a:srgbClr val="A603AB"/>
                      </a:gs>
                    </a:gsLst>
                    <a:lin ang="0" scaled="1"/>
                  </a:gradFill>
                  <a:effectLst>
                    <a:outerShdw dist="35921" dir="2700000" sy="50000" kx="2115830" algn="bl" rotWithShape="0">
                      <a:srgbClr val="C0C0C0">
                        <a:alpha val="79999"/>
                      </a:srgbClr>
                    </a:outerShdw>
                  </a:effectLst>
                  <a:latin typeface="Arial"/>
                  <a:cs typeface="Arial"/>
                </a:rPr>
                <a:t>типы файлов, каталог (папка),</a:t>
              </a:r>
            </a:p>
          </p:txBody>
        </p:sp>
        <p:sp>
          <p:nvSpPr>
            <p:cNvPr id="4103" name="WordArt 7"/>
            <p:cNvSpPr>
              <a:spLocks noChangeArrowheads="1" noChangeShapeType="1" noTextEdit="1"/>
            </p:cNvSpPr>
            <p:nvPr/>
          </p:nvSpPr>
          <p:spPr bwMode="auto">
            <a:xfrm>
              <a:off x="1066" y="2478"/>
              <a:ext cx="4173" cy="122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12700">
                    <a:solidFill>
                      <a:schemeClr val="bg2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603AB"/>
                      </a:gs>
                      <a:gs pos="12000">
                        <a:srgbClr val="E81766"/>
                      </a:gs>
                      <a:gs pos="27000">
                        <a:srgbClr val="EE3F17"/>
                      </a:gs>
                      <a:gs pos="48000">
                        <a:srgbClr val="FFFF00"/>
                      </a:gs>
                      <a:gs pos="64999">
                        <a:srgbClr val="1A8D48"/>
                      </a:gs>
                      <a:gs pos="78999">
                        <a:srgbClr val="0819FB"/>
                      </a:gs>
                      <a:gs pos="100000">
                        <a:srgbClr val="A603AB"/>
                      </a:gs>
                    </a:gsLst>
                    <a:lin ang="0" scaled="1"/>
                  </a:gradFill>
                  <a:effectLst>
                    <a:outerShdw dist="35921" dir="2700000" sy="50000" kx="2115830" algn="bl" rotWithShape="0">
                      <a:srgbClr val="C0C0C0">
                        <a:alpha val="79999"/>
                      </a:srgbClr>
                    </a:outerShdw>
                  </a:effectLst>
                  <a:latin typeface="Arial"/>
                  <a:cs typeface="Arial"/>
                </a:rPr>
                <a:t>файловая система, </a:t>
              </a:r>
            </a:p>
            <a:p>
              <a:pPr algn="ctr"/>
              <a:r>
                <a:rPr lang="ru-RU" sz="3600" kern="10" dirty="0">
                  <a:ln w="12700">
                    <a:solidFill>
                      <a:schemeClr val="bg2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603AB"/>
                      </a:gs>
                      <a:gs pos="12000">
                        <a:srgbClr val="E81766"/>
                      </a:gs>
                      <a:gs pos="27000">
                        <a:srgbClr val="EE3F17"/>
                      </a:gs>
                      <a:gs pos="48000">
                        <a:srgbClr val="FFFF00"/>
                      </a:gs>
                      <a:gs pos="64999">
                        <a:srgbClr val="1A8D48"/>
                      </a:gs>
                      <a:gs pos="78999">
                        <a:srgbClr val="0819FB"/>
                      </a:gs>
                      <a:gs pos="100000">
                        <a:srgbClr val="A603AB"/>
                      </a:gs>
                    </a:gsLst>
                    <a:lin ang="0" scaled="1"/>
                  </a:gradFill>
                  <a:effectLst>
                    <a:outerShdw dist="35921" dir="2700000" sy="50000" kx="2115830" algn="bl" rotWithShape="0">
                      <a:srgbClr val="C0C0C0">
                        <a:alpha val="79999"/>
                      </a:srgbClr>
                    </a:outerShdw>
                  </a:effectLst>
                  <a:latin typeface="Arial"/>
                  <a:cs typeface="Arial"/>
                </a:rPr>
                <a:t>дерево каталогов, </a:t>
              </a:r>
            </a:p>
            <a:p>
              <a:pPr algn="ctr"/>
              <a:r>
                <a:rPr lang="ru-RU" sz="3600" kern="10" dirty="0">
                  <a:ln w="12700">
                    <a:solidFill>
                      <a:schemeClr val="bg2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603AB"/>
                      </a:gs>
                      <a:gs pos="12000">
                        <a:srgbClr val="E81766"/>
                      </a:gs>
                      <a:gs pos="27000">
                        <a:srgbClr val="EE3F17"/>
                      </a:gs>
                      <a:gs pos="48000">
                        <a:srgbClr val="FFFF00"/>
                      </a:gs>
                      <a:gs pos="64999">
                        <a:srgbClr val="1A8D48"/>
                      </a:gs>
                      <a:gs pos="78999">
                        <a:srgbClr val="0819FB"/>
                      </a:gs>
                      <a:gs pos="100000">
                        <a:srgbClr val="A603AB"/>
                      </a:gs>
                    </a:gsLst>
                    <a:lin ang="0" scaled="1"/>
                  </a:gradFill>
                  <a:effectLst>
                    <a:outerShdw dist="35921" dir="2700000" sy="50000" kx="2115830" algn="bl" rotWithShape="0">
                      <a:srgbClr val="C0C0C0">
                        <a:alpha val="79999"/>
                      </a:srgbClr>
                    </a:outerShdw>
                  </a:effectLst>
                  <a:latin typeface="Arial"/>
                  <a:cs typeface="Arial"/>
                </a:rPr>
                <a:t>путь к файлу.</a:t>
              </a:r>
            </a:p>
          </p:txBody>
        </p:sp>
      </p:grp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179388" y="333375"/>
            <a:ext cx="74898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 b="1" i="1">
                <a:solidFill>
                  <a:schemeClr val="tx2"/>
                </a:solidFill>
                <a:latin typeface="Times New Roman" pitchFamily="18" charset="0"/>
              </a:rPr>
              <a:t>Файл</a:t>
            </a:r>
            <a:r>
              <a:rPr lang="ru-RU" sz="2400" b="1">
                <a:latin typeface="Times New Roman" pitchFamily="18" charset="0"/>
              </a:rPr>
              <a:t> – </a:t>
            </a:r>
            <a:r>
              <a:rPr lang="ru-RU" sz="2400" i="1">
                <a:latin typeface="Times New Roman" pitchFamily="18" charset="0"/>
              </a:rPr>
              <a:t>поименованное место на внешнем носителе, в котором хранится информация (текст, графика, изображение, звук и т.д.).</a:t>
            </a:r>
          </a:p>
        </p:txBody>
      </p:sp>
      <p:sp>
        <p:nvSpPr>
          <p:cNvPr id="5123" name="Text Box 6"/>
          <p:cNvSpPr txBox="1">
            <a:spLocks noChangeArrowheads="1"/>
          </p:cNvSpPr>
          <p:nvPr/>
        </p:nvSpPr>
        <p:spPr bwMode="auto">
          <a:xfrm>
            <a:off x="250825" y="1916113"/>
            <a:ext cx="8208963" cy="173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 b="1" i="1">
                <a:solidFill>
                  <a:schemeClr val="tx2"/>
                </a:solidFill>
                <a:latin typeface="Times New Roman" pitchFamily="18" charset="0"/>
              </a:rPr>
              <a:t>Имя файла</a:t>
            </a:r>
            <a:r>
              <a:rPr lang="ru-RU" sz="2400" b="1">
                <a:latin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</a:rPr>
              <a:t>состоит из двух частей, разделенных точкой:</a:t>
            </a:r>
            <a:r>
              <a:rPr lang="ru-RU" sz="2400" b="1">
                <a:latin typeface="Times New Roman" pitchFamily="18" charset="0"/>
              </a:rPr>
              <a:t> </a:t>
            </a:r>
            <a:r>
              <a:rPr lang="ru-RU" sz="2400" b="1" i="1">
                <a:solidFill>
                  <a:schemeClr val="folHlink"/>
                </a:solidFill>
                <a:latin typeface="Times New Roman" pitchFamily="18" charset="0"/>
              </a:rPr>
              <a:t>собственно имя файла и расширение</a:t>
            </a:r>
            <a:r>
              <a:rPr lang="ru-RU" sz="2400" b="1">
                <a:latin typeface="Times New Roman" pitchFamily="18" charset="0"/>
              </a:rPr>
              <a:t>, </a:t>
            </a:r>
            <a:r>
              <a:rPr lang="ru-RU" sz="2400">
                <a:latin typeface="Times New Roman" pitchFamily="18" charset="0"/>
              </a:rPr>
              <a:t>определяющее его тип.</a:t>
            </a:r>
          </a:p>
          <a:p>
            <a:pPr algn="just"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Например</a:t>
            </a:r>
            <a:r>
              <a:rPr lang="en-US" sz="2400">
                <a:latin typeface="Times New Roman" pitchFamily="18" charset="0"/>
              </a:rPr>
              <a:t>:</a:t>
            </a:r>
            <a:r>
              <a:rPr lang="ru-RU" sz="2400" b="1">
                <a:latin typeface="Times New Roman" pitchFamily="18" charset="0"/>
              </a:rPr>
              <a:t> Инфо.</a:t>
            </a:r>
            <a:r>
              <a:rPr lang="en-US" sz="2400" b="1">
                <a:latin typeface="Times New Roman" pitchFamily="18" charset="0"/>
              </a:rPr>
              <a:t>doc.</a:t>
            </a:r>
            <a:endParaRPr lang="ru-RU" sz="2400" b="1">
              <a:latin typeface="Times New Roman" pitchFamily="18" charset="0"/>
            </a:endParaRPr>
          </a:p>
        </p:txBody>
      </p:sp>
      <p:sp>
        <p:nvSpPr>
          <p:cNvPr id="5124" name="Text Box 7"/>
          <p:cNvSpPr txBox="1">
            <a:spLocks noChangeArrowheads="1"/>
          </p:cNvSpPr>
          <p:nvPr/>
        </p:nvSpPr>
        <p:spPr bwMode="auto">
          <a:xfrm>
            <a:off x="395288" y="3860800"/>
            <a:ext cx="7848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Имя файла указывает на содержание файла, а расширение (тип) указывает какого рода информация хранится в данном файле.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/>
          <p:cNvSpPr>
            <a:spLocks noChangeArrowheads="1"/>
          </p:cNvSpPr>
          <p:nvPr/>
        </p:nvSpPr>
        <p:spPr bwMode="auto">
          <a:xfrm>
            <a:off x="2627313" y="2060575"/>
            <a:ext cx="3240087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468313" y="476250"/>
            <a:ext cx="7272337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В ОС </a:t>
            </a:r>
            <a:r>
              <a:rPr lang="en-US" sz="2400">
                <a:latin typeface="Times New Roman" pitchFamily="18" charset="0"/>
              </a:rPr>
              <a:t>Windows </a:t>
            </a:r>
            <a:r>
              <a:rPr lang="ru-RU" sz="2400">
                <a:latin typeface="Times New Roman" pitchFamily="18" charset="0"/>
              </a:rPr>
              <a:t>имя файла может иметь длину до 256 символов, можно использовать русский алфавит.</a:t>
            </a:r>
          </a:p>
          <a:p>
            <a:pPr algn="just"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Например</a:t>
            </a:r>
            <a:r>
              <a:rPr lang="en-US" sz="2400">
                <a:latin typeface="Times New Roman" pitchFamily="18" charset="0"/>
              </a:rPr>
              <a:t>:</a:t>
            </a:r>
            <a:r>
              <a:rPr lang="ru-RU" sz="2400" b="1">
                <a:latin typeface="Times New Roman" pitchFamily="18" charset="0"/>
              </a:rPr>
              <a:t> </a:t>
            </a:r>
            <a:r>
              <a:rPr lang="ru-RU" sz="2400" b="1" i="1">
                <a:latin typeface="Times New Roman" pitchFamily="18" charset="0"/>
              </a:rPr>
              <a:t>Единицы измерения информации.</a:t>
            </a:r>
            <a:r>
              <a:rPr lang="en-US" sz="2400" b="1" i="1">
                <a:latin typeface="Times New Roman" pitchFamily="18" charset="0"/>
              </a:rPr>
              <a:t>doc</a:t>
            </a:r>
            <a:endParaRPr lang="ru-RU" sz="2400" b="1" i="1">
              <a:latin typeface="Times New Roman" pitchFamily="18" charset="0"/>
            </a:endParaRPr>
          </a:p>
        </p:txBody>
      </p:sp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611188" y="1989138"/>
            <a:ext cx="8208962" cy="319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 b="1" i="1">
                <a:latin typeface="Times New Roman" pitchFamily="18" charset="0"/>
              </a:rPr>
              <a:t>Ограничения: *  </a:t>
            </a:r>
            <a:r>
              <a:rPr lang="ru-RU" sz="2400" b="1">
                <a:latin typeface="Times New Roman" pitchFamily="18" charset="0"/>
              </a:rPr>
              <a:t>:  ;  ?  </a:t>
            </a:r>
            <a:r>
              <a:rPr lang="en-US" sz="2400" b="1">
                <a:latin typeface="Times New Roman" pitchFamily="18" charset="0"/>
              </a:rPr>
              <a:t>/</a:t>
            </a:r>
            <a:r>
              <a:rPr lang="ru-RU" sz="2400" b="1">
                <a:latin typeface="Times New Roman" pitchFamily="18" charset="0"/>
              </a:rPr>
              <a:t>  </a:t>
            </a:r>
            <a:r>
              <a:rPr lang="ru-RU" sz="2400">
                <a:sym typeface="Wingdings" pitchFamily="2" charset="2"/>
              </a:rPr>
              <a:t>\</a:t>
            </a:r>
            <a:r>
              <a:rPr lang="en-US" sz="2400">
                <a:sym typeface="Wingdings" pitchFamily="2" charset="2"/>
              </a:rPr>
              <a:t> </a:t>
            </a:r>
            <a:r>
              <a:rPr lang="en-US" sz="2400"/>
              <a:t>|  &lt; &gt;  </a:t>
            </a:r>
            <a:r>
              <a:rPr lang="ru-RU" sz="2400"/>
              <a:t>«»   </a:t>
            </a:r>
            <a:r>
              <a:rPr lang="ru-RU" sz="2400" b="1"/>
              <a:t>.</a:t>
            </a:r>
            <a:endParaRPr lang="ru-RU" sz="2400" b="1">
              <a:latin typeface="Times New Roman" pitchFamily="18" charset="0"/>
            </a:endParaRP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ru-RU" sz="2400" b="1">
                <a:latin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</a:rPr>
              <a:t>звездочка (</a:t>
            </a:r>
            <a:r>
              <a:rPr lang="ru-RU" sz="2400" b="1">
                <a:latin typeface="Times New Roman" pitchFamily="18" charset="0"/>
              </a:rPr>
              <a:t>*</a:t>
            </a:r>
            <a:r>
              <a:rPr lang="ru-RU" sz="2400">
                <a:latin typeface="Times New Roman" pitchFamily="18" charset="0"/>
              </a:rPr>
              <a:t>),		</a:t>
            </a:r>
            <a:r>
              <a:rPr lang="en-US">
                <a:sym typeface="Wingdings 2" pitchFamily="18" charset="2"/>
              </a:rPr>
              <a:t></a:t>
            </a:r>
            <a:r>
              <a:rPr lang="ru-RU"/>
              <a:t> </a:t>
            </a:r>
            <a:r>
              <a:rPr lang="ru-RU" sz="2400">
                <a:latin typeface="Times New Roman" pitchFamily="18" charset="0"/>
              </a:rPr>
              <a:t>разделитель (</a:t>
            </a:r>
            <a:r>
              <a:rPr lang="en-US"/>
              <a:t>|</a:t>
            </a:r>
            <a:r>
              <a:rPr lang="ru-RU" sz="2400">
                <a:latin typeface="Times New Roman" pitchFamily="18" charset="0"/>
              </a:rPr>
              <a:t>),	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ru-RU" sz="2400">
                <a:latin typeface="Times New Roman" pitchFamily="18" charset="0"/>
              </a:rPr>
              <a:t> двоеточие (</a:t>
            </a:r>
            <a:r>
              <a:rPr lang="ru-RU" sz="2400" b="1">
                <a:latin typeface="Times New Roman" pitchFamily="18" charset="0"/>
                <a:sym typeface="Wingdings" pitchFamily="2" charset="2"/>
              </a:rPr>
              <a:t>:</a:t>
            </a:r>
            <a:r>
              <a:rPr lang="ru-RU" sz="2400">
                <a:latin typeface="Times New Roman" pitchFamily="18" charset="0"/>
                <a:sym typeface="Wingdings" pitchFamily="2" charset="2"/>
              </a:rPr>
              <a:t>),		</a:t>
            </a:r>
            <a:r>
              <a:rPr lang="en-US">
                <a:sym typeface="Wingdings 2" pitchFamily="18" charset="2"/>
              </a:rPr>
              <a:t></a:t>
            </a:r>
            <a:r>
              <a:rPr lang="ru-RU">
                <a:sym typeface="Wingdings" pitchFamily="2" charset="2"/>
              </a:rPr>
              <a:t> </a:t>
            </a:r>
            <a:r>
              <a:rPr lang="ru-RU" sz="2400">
                <a:latin typeface="Times New Roman" pitchFamily="18" charset="0"/>
                <a:sym typeface="Wingdings" pitchFamily="2" charset="2"/>
              </a:rPr>
              <a:t>знаки больше и меньше (</a:t>
            </a:r>
            <a:r>
              <a:rPr lang="en-US" sz="2400" b="1">
                <a:latin typeface="Times New Roman" pitchFamily="18" charset="0"/>
                <a:sym typeface="Wingdings" pitchFamily="2" charset="2"/>
              </a:rPr>
              <a:t>&gt;</a:t>
            </a:r>
            <a:r>
              <a:rPr lang="en-US" sz="2400">
                <a:latin typeface="Times New Roman" pitchFamily="18" charset="0"/>
                <a:sym typeface="Wingdings" pitchFamily="2" charset="2"/>
              </a:rPr>
              <a:t>,</a:t>
            </a:r>
            <a:r>
              <a:rPr lang="en-US" sz="2400" b="1">
                <a:latin typeface="Times New Roman" pitchFamily="18" charset="0"/>
                <a:sym typeface="Wingdings" pitchFamily="2" charset="2"/>
              </a:rPr>
              <a:t>&lt;</a:t>
            </a:r>
            <a:r>
              <a:rPr lang="en-US" sz="2400">
                <a:latin typeface="Times New Roman" pitchFamily="18" charset="0"/>
                <a:sym typeface="Wingdings" pitchFamily="2" charset="2"/>
              </a:rPr>
              <a:t>),</a:t>
            </a:r>
            <a:endParaRPr lang="ru-RU" sz="2400">
              <a:latin typeface="Times New Roman" pitchFamily="18" charset="0"/>
              <a:sym typeface="Wingdings" pitchFamily="2" charset="2"/>
            </a:endParaRP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ru-RU" sz="2400">
                <a:latin typeface="Times New Roman" pitchFamily="18" charset="0"/>
                <a:sym typeface="Wingdings" pitchFamily="2" charset="2"/>
              </a:rPr>
              <a:t> точка с запятой (</a:t>
            </a:r>
            <a:r>
              <a:rPr lang="ru-RU" sz="2400" b="1">
                <a:latin typeface="Times New Roman" pitchFamily="18" charset="0"/>
                <a:sym typeface="Wingdings" pitchFamily="2" charset="2"/>
              </a:rPr>
              <a:t>;</a:t>
            </a:r>
            <a:r>
              <a:rPr lang="ru-RU" sz="2400">
                <a:latin typeface="Times New Roman" pitchFamily="18" charset="0"/>
                <a:sym typeface="Wingdings" pitchFamily="2" charset="2"/>
              </a:rPr>
              <a:t>),		</a:t>
            </a:r>
            <a:r>
              <a:rPr lang="en-US">
                <a:sym typeface="Wingdings 2" pitchFamily="18" charset="2"/>
              </a:rPr>
              <a:t></a:t>
            </a:r>
            <a:r>
              <a:rPr lang="ru-RU">
                <a:sym typeface="Wingdings" pitchFamily="2" charset="2"/>
              </a:rPr>
              <a:t> </a:t>
            </a:r>
            <a:r>
              <a:rPr lang="ru-RU" sz="2400">
                <a:latin typeface="Times New Roman" pitchFamily="18" charset="0"/>
                <a:sym typeface="Wingdings" pitchFamily="2" charset="2"/>
              </a:rPr>
              <a:t>кавычки (</a:t>
            </a:r>
            <a:r>
              <a:rPr lang="ru-RU" sz="2400" b="1">
                <a:latin typeface="Times New Roman" pitchFamily="18" charset="0"/>
                <a:sym typeface="Wingdings" pitchFamily="2" charset="2"/>
              </a:rPr>
              <a:t>«»</a:t>
            </a:r>
            <a:r>
              <a:rPr lang="ru-RU" sz="2400">
                <a:latin typeface="Times New Roman" pitchFamily="18" charset="0"/>
                <a:sym typeface="Wingdings" pitchFamily="2" charset="2"/>
              </a:rPr>
              <a:t>),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ru-RU" sz="2400">
                <a:latin typeface="Times New Roman" pitchFamily="18" charset="0"/>
                <a:sym typeface="Wingdings" pitchFamily="2" charset="2"/>
              </a:rPr>
              <a:t> знак вопроса (</a:t>
            </a:r>
            <a:r>
              <a:rPr lang="ru-RU" sz="2400" b="1">
                <a:latin typeface="Times New Roman" pitchFamily="18" charset="0"/>
                <a:sym typeface="Wingdings" pitchFamily="2" charset="2"/>
              </a:rPr>
              <a:t>?</a:t>
            </a:r>
            <a:r>
              <a:rPr lang="ru-RU" sz="2400">
                <a:latin typeface="Times New Roman" pitchFamily="18" charset="0"/>
                <a:sym typeface="Wingdings" pitchFamily="2" charset="2"/>
              </a:rPr>
              <a:t>),		</a:t>
            </a:r>
            <a:r>
              <a:rPr lang="en-US">
                <a:sym typeface="Wingdings 2" pitchFamily="18" charset="2"/>
              </a:rPr>
              <a:t></a:t>
            </a:r>
            <a:r>
              <a:rPr lang="ru-RU">
                <a:sym typeface="Wingdings" pitchFamily="2" charset="2"/>
              </a:rPr>
              <a:t> </a:t>
            </a:r>
            <a:r>
              <a:rPr lang="ru-RU" sz="2400">
                <a:latin typeface="Times New Roman" pitchFamily="18" charset="0"/>
                <a:sym typeface="Wingdings" pitchFamily="2" charset="2"/>
              </a:rPr>
              <a:t>точки (</a:t>
            </a:r>
            <a:r>
              <a:rPr lang="ru-RU" sz="2400" b="1">
                <a:latin typeface="Times New Roman" pitchFamily="18" charset="0"/>
                <a:sym typeface="Wingdings" pitchFamily="2" charset="2"/>
              </a:rPr>
              <a:t>.</a:t>
            </a:r>
            <a:r>
              <a:rPr lang="ru-RU" sz="2400">
                <a:latin typeface="Times New Roman" pitchFamily="18" charset="0"/>
                <a:sym typeface="Wingdings" pitchFamily="2" charset="2"/>
              </a:rPr>
              <a:t>).</a:t>
            </a:r>
            <a:endParaRPr lang="ru-RU" sz="2400" b="1">
              <a:latin typeface="Times New Roman" pitchFamily="18" charset="0"/>
              <a:sym typeface="Wingdings" pitchFamily="2" charset="2"/>
            </a:endParaRP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ru-RU" sz="2400">
                <a:latin typeface="Times New Roman" pitchFamily="18" charset="0"/>
                <a:sym typeface="Wingdings" pitchFamily="2" charset="2"/>
              </a:rPr>
              <a:t> наклонные (/ или </a:t>
            </a:r>
            <a:r>
              <a:rPr lang="ru-RU">
                <a:sym typeface="Wingdings" pitchFamily="2" charset="2"/>
              </a:rPr>
              <a:t>\) 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413" name="Group 117"/>
          <p:cNvGraphicFramePr>
            <a:graphicFrameLocks noGrp="1"/>
          </p:cNvGraphicFramePr>
          <p:nvPr/>
        </p:nvGraphicFramePr>
        <p:xfrm>
          <a:off x="900113" y="908050"/>
          <a:ext cx="6911975" cy="4846320"/>
        </p:xfrm>
        <a:graphic>
          <a:graphicData uri="http://schemas.openxmlformats.org/drawingml/2006/table">
            <a:tbl>
              <a:tblPr/>
              <a:tblGrid>
                <a:gridCol w="3770312"/>
                <a:gridCol w="3141663"/>
              </a:tblGrid>
              <a:tr h="441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Тип файла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Расширения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04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Программы, готовые к исполнению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exe, com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Текстовые файлы 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xt, doc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Графические файлы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bmp, pcx, gif, tif, jpg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Звуковые файлы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wav, mid, mod, mp3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Видеофайлы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avi, mov, mpg (mpeg)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Электронные таблицы EXCEL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xls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Системный файл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sys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Архивные файлы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arj, rar, zip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02" name="Text Box 115"/>
          <p:cNvSpPr txBox="1">
            <a:spLocks noChangeArrowheads="1"/>
          </p:cNvSpPr>
          <p:nvPr/>
        </p:nvSpPr>
        <p:spPr bwMode="auto">
          <a:xfrm>
            <a:off x="323850" y="188913"/>
            <a:ext cx="7343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>
                <a:solidFill>
                  <a:schemeClr val="tx2"/>
                </a:solidFill>
                <a:latin typeface="Times New Roman" pitchFamily="18" charset="0"/>
              </a:rPr>
              <a:t>Типы файлов и расширения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250825" y="0"/>
            <a:ext cx="793908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i="1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Упражнение 1</a:t>
            </a:r>
            <a:endParaRPr lang="ru-RU" sz="2400">
              <a:latin typeface="Times New Roman" pitchFamily="18" charset="0"/>
            </a:endParaRPr>
          </a:p>
          <a:p>
            <a:pPr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Предложите вариант имён и типов для перечисленных ниже файлов</a:t>
            </a:r>
            <a:r>
              <a:rPr lang="ru-RU" sz="1200">
                <a:latin typeface="Arial" charset="0"/>
                <a:cs typeface="Times New Roman" pitchFamily="18" charset="0"/>
              </a:rPr>
              <a:t>.</a:t>
            </a:r>
            <a:endParaRPr lang="ru-RU">
              <a:latin typeface="Arial" charset="0"/>
            </a:endParaRPr>
          </a:p>
        </p:txBody>
      </p:sp>
      <p:graphicFrame>
        <p:nvGraphicFramePr>
          <p:cNvPr id="56414" name="Group 94"/>
          <p:cNvGraphicFramePr>
            <a:graphicFrameLocks noGrp="1"/>
          </p:cNvGraphicFramePr>
          <p:nvPr/>
        </p:nvGraphicFramePr>
        <p:xfrm>
          <a:off x="1258888" y="1125538"/>
          <a:ext cx="7632700" cy="5270500"/>
        </p:xfrm>
        <a:graphic>
          <a:graphicData uri="http://schemas.openxmlformats.org/drawingml/2006/table">
            <a:tbl>
              <a:tblPr/>
              <a:tblGrid>
                <a:gridCol w="3516312"/>
                <a:gridCol w="4116388"/>
              </a:tblGrid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Содержание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Полное имя файла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69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Открытое письмо Биллу Гейтсу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Письмо Гейтсу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.doc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Фото моей семьи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Рецепт яблочного пирога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63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Репродукция картины Малевича «Чёрный квадрат»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Реферат по истории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69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Видеоклип группы «</a:t>
                      </a: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Песняры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21" name="Rectangle 92"/>
          <p:cNvSpPr>
            <a:spLocks noChangeArrowheads="1"/>
          </p:cNvSpPr>
          <p:nvPr/>
        </p:nvSpPr>
        <p:spPr bwMode="auto">
          <a:xfrm>
            <a:off x="0" y="5299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341</TotalTime>
  <Words>280</Words>
  <Application>Microsoft Office PowerPoint</Application>
  <PresentationFormat>Экран (4:3)</PresentationFormat>
  <Paragraphs>56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Пастель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Пакульских</cp:lastModifiedBy>
  <cp:revision>32</cp:revision>
  <dcterms:created xsi:type="dcterms:W3CDTF">2008-03-26T22:24:27Z</dcterms:created>
  <dcterms:modified xsi:type="dcterms:W3CDTF">2014-01-25T08:04:48Z</dcterms:modified>
</cp:coreProperties>
</file>