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81" r:id="rId3"/>
    <p:sldId id="282" r:id="rId4"/>
    <p:sldId id="283" r:id="rId5"/>
    <p:sldId id="270" r:id="rId6"/>
    <p:sldId id="258" r:id="rId7"/>
    <p:sldId id="284" r:id="rId8"/>
    <p:sldId id="265" r:id="rId9"/>
    <p:sldId id="266" r:id="rId10"/>
    <p:sldId id="259" r:id="rId11"/>
    <p:sldId id="286" r:id="rId12"/>
    <p:sldId id="271" r:id="rId13"/>
    <p:sldId id="273" r:id="rId14"/>
    <p:sldId id="272" r:id="rId15"/>
    <p:sldId id="274" r:id="rId16"/>
    <p:sldId id="275" r:id="rId17"/>
    <p:sldId id="276" r:id="rId18"/>
    <p:sldId id="285" r:id="rId19"/>
    <p:sldId id="277" r:id="rId20"/>
    <p:sldId id="278" r:id="rId21"/>
    <p:sldId id="287" r:id="rId22"/>
    <p:sldId id="279" r:id="rId23"/>
    <p:sldId id="260" r:id="rId24"/>
    <p:sldId id="269" r:id="rId25"/>
    <p:sldId id="261" r:id="rId26"/>
    <p:sldId id="262" r:id="rId27"/>
    <p:sldId id="26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8856984" cy="28083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Работа над сочинением на лингвистическую тему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98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977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879767"/>
              </p:ext>
            </p:extLst>
          </p:nvPr>
        </p:nvGraphicFramePr>
        <p:xfrm>
          <a:off x="179512" y="476672"/>
          <a:ext cx="8856984" cy="6264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4687"/>
                <a:gridCol w="6913598"/>
                <a:gridCol w="978699"/>
              </a:tblGrid>
              <a:tr h="803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С2К2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Наличие примеров-аргументов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5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Экзаменуемый 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привёл 2 примера-аргумента </a:t>
                      </a:r>
                      <a:r>
                        <a:rPr kumimoji="0" lang="ru-RU" sz="16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текста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верно указав </a:t>
                      </a:r>
                      <a:r>
                        <a:rPr kumimoji="0" lang="ru-RU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их роль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тексте.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22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Экзаменуемый привёл 2 примера-аргумента </a:t>
                      </a:r>
                      <a:r>
                        <a:rPr kumimoji="0" lang="ru-RU" sz="1600" b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текста,</a:t>
                      </a:r>
                      <a:endParaRPr kumimoji="0" lang="ru-RU" sz="1600" b="1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указал </a:t>
                      </a:r>
                      <a:r>
                        <a:rPr kumimoji="0" lang="ru-RU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их роль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тексте,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привёл 2 примера-аргумента </a:t>
                      </a:r>
                      <a:r>
                        <a:rPr kumimoji="0" lang="ru-RU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текста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указав роль в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тексте одного из них,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привёл 1 пример-аргумент </a:t>
                      </a:r>
                      <a:r>
                        <a:rPr kumimoji="0" lang="ru-RU" sz="16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текста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указав его роль в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тексте</a:t>
                      </a:r>
                    </a:p>
                    <a:p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5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Экзаменуемый привёл 1 пример-аргумент из текста, не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указав его роль в тексте.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5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Экзаменуемый не привёл ни одного примера-аргумента,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иллюстрирующего тезис,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экзаменуемый привёл примеры-аргументы не из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прочитанного текста</a:t>
                      </a:r>
                    </a:p>
                    <a:p>
                      <a:endParaRPr kumimoji="0" lang="ru-RU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243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856984" cy="5976664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b="1" dirty="0"/>
              <a:t>Аргумент 1.</a:t>
            </a:r>
            <a:r>
              <a:rPr lang="ru-RU" b="1" i="1" dirty="0"/>
              <a:t> Важным источником обогащения речи служит синонимия. Наш язык очень богат </a:t>
            </a:r>
            <a:r>
              <a:rPr lang="ru-RU" b="1" i="1" u="sng" dirty="0"/>
              <a:t>синонимами</a:t>
            </a:r>
            <a:r>
              <a:rPr lang="ru-RU" dirty="0"/>
              <a:t> (</a:t>
            </a:r>
            <a:r>
              <a:rPr lang="ru-RU" dirty="0">
                <a:solidFill>
                  <a:srgbClr val="FF0000"/>
                </a:solidFill>
              </a:rPr>
              <a:t>названо языковое явление</a:t>
            </a:r>
            <a:r>
              <a:rPr lang="ru-RU" dirty="0"/>
              <a:t>) </a:t>
            </a:r>
            <a:r>
              <a:rPr lang="ru-RU" b="1" i="1" dirty="0"/>
              <a:t>- </a:t>
            </a:r>
            <a:r>
              <a:rPr lang="ru-RU" b="1" i="1" u="sng" dirty="0"/>
              <a:t>словами, имеющими общее значение и различающимися дополнительными </a:t>
            </a:r>
            <a:r>
              <a:rPr lang="ru-RU" b="1" i="1" u="sng" dirty="0" smtClean="0"/>
              <a:t>оттенками  </a:t>
            </a:r>
            <a:r>
              <a:rPr lang="ru-RU" b="1" i="1" u="sng" dirty="0"/>
              <a:t>или стилистической окраской</a:t>
            </a:r>
            <a:r>
              <a:rPr lang="ru-RU" dirty="0"/>
              <a:t> (</a:t>
            </a:r>
            <a:r>
              <a:rPr lang="ru-RU" dirty="0">
                <a:solidFill>
                  <a:srgbClr val="FF0000"/>
                </a:solidFill>
              </a:rPr>
              <a:t>объяснено его значение</a:t>
            </a:r>
            <a:r>
              <a:rPr lang="ru-RU" dirty="0"/>
              <a:t>).</a:t>
            </a:r>
            <a:r>
              <a:rPr lang="ru-RU" b="1" i="1" dirty="0"/>
              <a:t> Синонимы привлекают пишущего или говорящего тем, что они позволяют с предельной точностью выразить мысль. Так, описывая чувства Анны Федотовны, автор использует синонимы "горечь и обида" (предложение 44), "разговор обеспокоил, удивил, обидел" (предложение 33), которые </a:t>
            </a:r>
            <a:r>
              <a:rPr lang="ru-RU" b="1" i="1" u="sng" dirty="0"/>
              <a:t>помогают писателю более полно </a:t>
            </a:r>
            <a:r>
              <a:rPr lang="ru-RU" b="1" i="1" u="sng" dirty="0" smtClean="0"/>
              <a:t> и  многогранно </a:t>
            </a:r>
            <a:r>
              <a:rPr lang="ru-RU" b="1" i="1" u="sng" dirty="0"/>
              <a:t>раскрыть душевное состояние своей героини</a:t>
            </a:r>
            <a:r>
              <a:rPr lang="ru-RU" dirty="0">
                <a:solidFill>
                  <a:srgbClr val="FF0000"/>
                </a:solidFill>
              </a:rPr>
              <a:t>(указана роль в тексте).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Аргумент </a:t>
            </a:r>
            <a:r>
              <a:rPr lang="ru-RU" b="1" dirty="0"/>
              <a:t>2.</a:t>
            </a:r>
            <a:r>
              <a:rPr lang="ru-RU" b="1" i="1" dirty="0"/>
              <a:t> Русский язык обладает и богатейшими словообразовательными возможностями. Способы образования слов в русском языке очень разнообразны. Один из наиболее продуктивных способов – это  </a:t>
            </a:r>
            <a:r>
              <a:rPr lang="ru-RU" b="1" i="1" u="sng" dirty="0"/>
              <a:t>суффиксальный</a:t>
            </a:r>
            <a:r>
              <a:rPr lang="ru-RU" b="1" i="1" dirty="0"/>
              <a:t>. Возьмём, к примеру, слово "Танечка" из предложения 1.  Оно  </a:t>
            </a:r>
            <a:r>
              <a:rPr lang="ru-RU" b="1" i="1" u="sng" dirty="0"/>
              <a:t>образовано с помощью уменьшительно-ласкательного </a:t>
            </a:r>
            <a:r>
              <a:rPr lang="ru-RU" b="1" i="1" u="sng" dirty="0" smtClean="0"/>
              <a:t> суффикса </a:t>
            </a:r>
            <a:r>
              <a:rPr lang="ru-RU" b="1" i="1" u="sng" dirty="0"/>
              <a:t>-</a:t>
            </a:r>
            <a:r>
              <a:rPr lang="ru-RU" b="1" i="1" u="sng" dirty="0" err="1"/>
              <a:t>ечк</a:t>
            </a:r>
            <a:r>
              <a:rPr lang="ru-RU" b="1" i="1" u="sng" dirty="0"/>
              <a:t>-</a:t>
            </a:r>
            <a:r>
              <a:rPr lang="ru-RU" b="1" i="1" dirty="0"/>
              <a:t>,  который </a:t>
            </a:r>
            <a:r>
              <a:rPr lang="ru-RU" b="1" i="1" u="sng" dirty="0"/>
              <a:t>помогает автору выразить симпатию к героине своего произведения.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88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959617"/>
              </p:ext>
            </p:extLst>
          </p:nvPr>
        </p:nvGraphicFramePr>
        <p:xfrm>
          <a:off x="35495" y="332656"/>
          <a:ext cx="9001000" cy="6264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9260"/>
                <a:gridCol w="3564371"/>
                <a:gridCol w="2877369"/>
              </a:tblGrid>
              <a:tr h="1272732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Тематическая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Какое языковое явление</a:t>
                      </a:r>
                      <a:r>
                        <a:rPr lang="ru-RU" baseline="0" dirty="0" smtClean="0"/>
                        <a:t> можно взять в качестве аргумента?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4991964">
                <a:tc>
                  <a:txBody>
                    <a:bodyPr/>
                    <a:lstStyle/>
                    <a:p>
                      <a:r>
                        <a:rPr lang="ru-RU" dirty="0" smtClean="0"/>
                        <a:t>1. Лексика и фразеология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   Многозначность слова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Слова одной тематической группы </a:t>
                      </a:r>
                    </a:p>
                    <a:p>
                      <a:pPr marL="285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Лексика с точки зрения сферы ее употребления (общеупотребительная, жаргонизмы, профессионализмы)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Синонимы, антонимы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Фразеологизмы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85750" lvl="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Тропы (эпитет, метафора, сравнение и пр.)</a:t>
                      </a:r>
                      <a:endParaRPr lang="ru-RU" sz="1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С точки зрения сферы употребления в лексике выделяются слова, которые употребляются определенной возрастной или социальной группой. Это жаргон. В предложении 15 автор использует слово из молодежного жаргона «круто», чтобы охарактеризовать своего героя – подростка</a:t>
                      </a: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574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0840605"/>
              </p:ext>
            </p:extLst>
          </p:nvPr>
        </p:nvGraphicFramePr>
        <p:xfrm>
          <a:off x="107504" y="188640"/>
          <a:ext cx="8784976" cy="6408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835"/>
                <a:gridCol w="3620878"/>
                <a:gridCol w="3160263"/>
              </a:tblGrid>
              <a:tr h="1065631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Тематическая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Какое языковое явление</a:t>
                      </a:r>
                      <a:r>
                        <a:rPr lang="ru-RU" baseline="0" dirty="0" smtClean="0"/>
                        <a:t> можно взять в качестве аргумента?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5343081">
                <a:tc>
                  <a:txBody>
                    <a:bodyPr/>
                    <a:lstStyle/>
                    <a:p>
                      <a:r>
                        <a:rPr lang="ru-RU" dirty="0" smtClean="0"/>
                        <a:t>2. Синтаксис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Виды предложений по цели высказывания 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Виды предложений по эмоциональной окраске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Однородные члены предложения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Вводные слова,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бращения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Простые и сложные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предложения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Прямая речь, косвенная речь, диалог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Синтаксические конструкции позволяют ясно и четко формулировать мысли. Использованный автором ряд однородных сказуемых (вскочил, побежал, выкрикнул) помогает передать последовательные действия главного героя.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40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137514"/>
              </p:ext>
            </p:extLst>
          </p:nvPr>
        </p:nvGraphicFramePr>
        <p:xfrm>
          <a:off x="179512" y="548680"/>
          <a:ext cx="8784976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3332"/>
                <a:gridCol w="2997830"/>
                <a:gridCol w="3623814"/>
              </a:tblGrid>
              <a:tr h="717639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Тематическая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Аргумент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5331033">
                <a:tc>
                  <a:txBody>
                    <a:bodyPr/>
                    <a:lstStyle/>
                    <a:p>
                      <a:r>
                        <a:rPr lang="ru-RU" dirty="0" smtClean="0"/>
                        <a:t>3. Лексика и грамматика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Аргумент для лексических явлений – см.п.1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Аргумент для грамматических явлений –</a:t>
                      </a:r>
                      <a:r>
                        <a:rPr lang="ru-RU" baseline="0" dirty="0" smtClean="0"/>
                        <a:t> см.п.2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лексике существует такое явление как антонимия. Автор использует  в предложении 9-10 антонимы «взрослые» и «дети», чтобы показать, что данная проблема актуальна для людей разных возрастов.</a:t>
                      </a:r>
                    </a:p>
                    <a:p>
                      <a:endParaRPr lang="ru-RU" sz="18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Грамматика позволяет ясно и четко формулировать мысли. Используя вопросительное предложение «Что такое милосердие?», автор формулирует проблему, над которой будет размышлять в тексте. 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198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980728"/>
            <a:ext cx="8229600" cy="1622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4610752"/>
              </p:ext>
            </p:extLst>
          </p:nvPr>
        </p:nvGraphicFramePr>
        <p:xfrm>
          <a:off x="395536" y="360001"/>
          <a:ext cx="8568953" cy="6179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4387"/>
                <a:gridCol w="2774160"/>
                <a:gridCol w="3770406"/>
              </a:tblGrid>
              <a:tr h="610859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Тематическая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Аргумент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2705234">
                <a:tc>
                  <a:txBody>
                    <a:bodyPr/>
                    <a:lstStyle/>
                    <a:p>
                      <a:r>
                        <a:rPr lang="ru-RU" dirty="0" smtClean="0"/>
                        <a:t>4. Пунктуация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разделительные знаки препинания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выделительные знаки препинания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знаки конца предложения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Знаки препинания необходимы в письменной речи, так как они помогают структурировать предложение, разделяя и выделяя его смысловые части. Например, в предложении «Крыша, охваченная огнем, была видна издали» с помощью запятых выделен причастный оборот. 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05234">
                <a:tc>
                  <a:txBody>
                    <a:bodyPr/>
                    <a:lstStyle/>
                    <a:p>
                      <a:r>
                        <a:rPr lang="ru-RU" dirty="0" smtClean="0"/>
                        <a:t>5. </a:t>
                      </a:r>
                      <a:r>
                        <a:rPr lang="ru-RU" dirty="0" err="1" smtClean="0"/>
                        <a:t>Морфемика</a:t>
                      </a:r>
                      <a:r>
                        <a:rPr lang="ru-RU" dirty="0" smtClean="0"/>
                        <a:t> и морфология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языковое явление, о котором идет речь в высказывании. (часть речи, часть слова)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Глагол передает действие предмета, придает предложению особую динамику. Используя ряд глаголов «трещать,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щелкать, переливаться»,  автор показывает все разнообразие звуков, которые издавали певчие птицы.</a:t>
                      </a:r>
                    </a:p>
                    <a:p>
                      <a:endParaRPr kumimoji="0"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93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029098"/>
              </p:ext>
            </p:extLst>
          </p:nvPr>
        </p:nvGraphicFramePr>
        <p:xfrm>
          <a:off x="179511" y="404664"/>
          <a:ext cx="8856985" cy="59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1064"/>
                <a:gridCol w="3022404"/>
                <a:gridCol w="3653517"/>
              </a:tblGrid>
              <a:tr h="779860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Тематическая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Аргумент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5124796">
                <a:tc>
                  <a:txBody>
                    <a:bodyPr/>
                    <a:lstStyle/>
                    <a:p>
                      <a:r>
                        <a:rPr lang="ru-RU" dirty="0" smtClean="0"/>
                        <a:t>6. Язык и речь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none" dirty="0" smtClean="0"/>
                        <a:t> </a:t>
                      </a: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Слово в словаре (язык) и его конкретное значение в высказывании (речь)</a:t>
                      </a:r>
                    </a:p>
                    <a:p>
                      <a:endParaRPr lang="ru-RU" u="none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Речь героя как средство его характеристики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Слово в языке многозначно, оно может обладать тем или иным значением. Слово в речи однозначно, оно привязано к контексту своего предложения, к ситуации, в которой произнесено. В предложении 21 автор употребляет слово "твёрдая", у которого много значений ("жёсткая", "беспощадная", "обоснованная"), в значении "непоколебимая" . Ведь речь идёт об уверенности собаки.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386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510834"/>
              </p:ext>
            </p:extLst>
          </p:nvPr>
        </p:nvGraphicFramePr>
        <p:xfrm>
          <a:off x="251520" y="260648"/>
          <a:ext cx="8517632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319"/>
                <a:gridCol w="2842779"/>
                <a:gridCol w="3513534"/>
              </a:tblGrid>
              <a:tr h="792088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Тематическая 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Аргумент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</a:t>
                      </a:r>
                      <a:endParaRPr lang="ru-RU" dirty="0"/>
                    </a:p>
                  </a:txBody>
                  <a:tcPr/>
                </a:tc>
              </a:tr>
              <a:tr h="5544616">
                <a:tc>
                  <a:txBody>
                    <a:bodyPr/>
                    <a:lstStyle/>
                    <a:p>
                      <a:r>
                        <a:rPr lang="ru-RU" dirty="0" smtClean="0"/>
                        <a:t>7. Язык художественной литературы,</a:t>
                      </a:r>
                      <a:r>
                        <a:rPr lang="ru-RU" baseline="0" dirty="0" smtClean="0"/>
                        <a:t> средства речевой выразительности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u="none" dirty="0" smtClean="0"/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тропы (метафора, эпитет, олицетворение, сравнение)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синонимы, антонимы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фразеологизмы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риторические фигуры (риторический вопрос, риторическое обращение)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Автор пишет очень эмоционально и выразительно. Он использует фразеологизм «сломя голову», чтобы показать стремительность движения своего героя.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Важную роль в тексте играют эпитеты «хрустальный», «певучий», «нежный». С помощью этого тропа автор передает то незабываемое впечатление, которое производит голос девочки.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49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Задания-помощники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508975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b="1" u="sng" dirty="0" smtClean="0"/>
              <a:t>Лексические явления:</a:t>
            </a:r>
          </a:p>
          <a:p>
            <a:r>
              <a:rPr lang="ru-RU" dirty="0" smtClean="0"/>
              <a:t>А2- Лексика и фразеология</a:t>
            </a:r>
          </a:p>
          <a:p>
            <a:r>
              <a:rPr lang="ru-RU" dirty="0" smtClean="0"/>
              <a:t>В1-Группы слов  по  употреблению. Лексический анализ слов.</a:t>
            </a:r>
          </a:p>
          <a:p>
            <a:pPr marL="109728" indent="0">
              <a:buNone/>
            </a:pPr>
            <a:r>
              <a:rPr lang="ru-RU" b="1" u="sng" dirty="0" smtClean="0"/>
              <a:t>Грамматические явления:</a:t>
            </a:r>
          </a:p>
          <a:p>
            <a:r>
              <a:rPr lang="ru-RU" dirty="0" smtClean="0"/>
              <a:t>В2-Словосочетания</a:t>
            </a:r>
          </a:p>
          <a:p>
            <a:r>
              <a:rPr lang="ru-RU" dirty="0" smtClean="0"/>
              <a:t>В3-Предложение. Грамматическая основа предложения</a:t>
            </a:r>
          </a:p>
          <a:p>
            <a:r>
              <a:rPr lang="ru-RU" dirty="0" smtClean="0"/>
              <a:t>В4,В5-Простое осложненное предложение</a:t>
            </a:r>
          </a:p>
          <a:p>
            <a:r>
              <a:rPr lang="ru-RU" dirty="0" smtClean="0"/>
              <a:t>В7,В8-Синтаксический анализ СП</a:t>
            </a:r>
          </a:p>
          <a:p>
            <a:r>
              <a:rPr lang="ru-RU" dirty="0" smtClean="0"/>
              <a:t>В9-СП с разными видами связи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31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Клише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 fontScale="77500" lnSpcReduction="20000"/>
          </a:bodyPr>
          <a:lstStyle/>
          <a:p>
            <a:pPr marL="109728" lvl="0" indent="0">
              <a:buNone/>
            </a:pPr>
            <a:r>
              <a:rPr lang="ru-RU" b="1" dirty="0"/>
              <a:t>Аргумент 1</a:t>
            </a:r>
            <a:endParaRPr lang="ru-RU" dirty="0"/>
          </a:p>
          <a:p>
            <a:r>
              <a:rPr lang="ru-RU" dirty="0" smtClean="0"/>
              <a:t>Мое </a:t>
            </a:r>
            <a:r>
              <a:rPr lang="ru-RU" dirty="0"/>
              <a:t>рассуждение легко можно подтвердить примерами из текста…</a:t>
            </a:r>
          </a:p>
          <a:p>
            <a:r>
              <a:rPr lang="ru-RU" dirty="0" smtClean="0"/>
              <a:t>Чтобы </a:t>
            </a:r>
            <a:r>
              <a:rPr lang="ru-RU" dirty="0"/>
              <a:t>подтвердить сказанное, обратимся к тексту.</a:t>
            </a:r>
          </a:p>
          <a:p>
            <a:r>
              <a:rPr lang="ru-RU" dirty="0" smtClean="0"/>
              <a:t>Проиллюстрировать </a:t>
            </a:r>
            <a:r>
              <a:rPr lang="ru-RU" dirty="0"/>
              <a:t>это языковое явление можно на примере предложения… текста.</a:t>
            </a:r>
          </a:p>
          <a:p>
            <a:r>
              <a:rPr lang="ru-RU" dirty="0" smtClean="0"/>
              <a:t>Пример </a:t>
            </a:r>
            <a:r>
              <a:rPr lang="ru-RU" dirty="0"/>
              <a:t>этого языкового явления можно найти в предложении ….</a:t>
            </a:r>
          </a:p>
          <a:p>
            <a:r>
              <a:rPr lang="ru-RU" dirty="0" smtClean="0"/>
              <a:t>Справедливость </a:t>
            </a:r>
            <a:r>
              <a:rPr lang="ru-RU" dirty="0"/>
              <a:t>этого вывода можно доказать на примере предложения…</a:t>
            </a:r>
          </a:p>
          <a:p>
            <a:r>
              <a:rPr lang="ru-RU" dirty="0" smtClean="0"/>
              <a:t>Рассмотрим </a:t>
            </a:r>
            <a:r>
              <a:rPr lang="ru-RU" dirty="0"/>
              <a:t>предложение…</a:t>
            </a:r>
          </a:p>
          <a:p>
            <a:r>
              <a:rPr lang="ru-RU" dirty="0" smtClean="0"/>
              <a:t>Предложение </a:t>
            </a:r>
            <a:r>
              <a:rPr lang="ru-RU" dirty="0"/>
              <a:t>… подтверждает мысль о том, что ….</a:t>
            </a:r>
          </a:p>
          <a:p>
            <a:pPr marL="109728" lvl="0" indent="0">
              <a:buNone/>
            </a:pPr>
            <a:r>
              <a:rPr lang="ru-RU" b="1" dirty="0" smtClean="0"/>
              <a:t>Аргумент </a:t>
            </a:r>
            <a:r>
              <a:rPr lang="ru-RU" b="1" dirty="0"/>
              <a:t>2</a:t>
            </a:r>
            <a:endParaRPr lang="ru-RU" dirty="0"/>
          </a:p>
          <a:p>
            <a:r>
              <a:rPr lang="ru-RU" dirty="0" smtClean="0"/>
              <a:t>Также </a:t>
            </a:r>
            <a:r>
              <a:rPr lang="ru-RU" dirty="0"/>
              <a:t>убедительным аргументом может стать…</a:t>
            </a:r>
          </a:p>
          <a:p>
            <a:r>
              <a:rPr lang="ru-RU" dirty="0" smtClean="0"/>
              <a:t>В </a:t>
            </a:r>
            <a:r>
              <a:rPr lang="ru-RU" dirty="0"/>
              <a:t>качестве второго аргумента я хотел бы привести пример из предложения …</a:t>
            </a:r>
          </a:p>
          <a:p>
            <a:r>
              <a:rPr lang="ru-RU" dirty="0" smtClean="0"/>
              <a:t>Еще </a:t>
            </a:r>
            <a:r>
              <a:rPr lang="ru-RU" dirty="0"/>
              <a:t>одним примером этого языкового явления может стать предложение…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88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Изменения в </a:t>
            </a:r>
            <a:r>
              <a:rPr lang="ru-RU" b="1" dirty="0" err="1" smtClean="0"/>
              <a:t>КИМах</a:t>
            </a:r>
            <a:r>
              <a:rPr lang="ru-RU" b="1" dirty="0" smtClean="0"/>
              <a:t>  с 2013года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928992" cy="511256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4000" dirty="0" smtClean="0"/>
              <a:t>В третьей части экзаменационной работы </a:t>
            </a:r>
            <a:r>
              <a:rPr lang="ru-RU" sz="4000" dirty="0" smtClean="0"/>
              <a:t>с 2013 </a:t>
            </a:r>
            <a:r>
              <a:rPr lang="ru-RU" sz="4000" dirty="0" smtClean="0"/>
              <a:t>г. представлено только одно задание – </a:t>
            </a:r>
          </a:p>
          <a:p>
            <a:pPr marL="109728" indent="0">
              <a:buNone/>
            </a:pPr>
            <a:r>
              <a:rPr lang="ru-RU" sz="4000" dirty="0" smtClean="0"/>
              <a:t>сочинение-рассуждение на лингвистическую тему. </a:t>
            </a:r>
          </a:p>
          <a:p>
            <a:pPr marL="109728" indent="0">
              <a:buNone/>
            </a:pPr>
            <a:r>
              <a:rPr lang="ru-RU" sz="4000" dirty="0" smtClean="0"/>
              <a:t>Альтернативного задания С2.2 нет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119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 smtClean="0"/>
              <a:t>6) Пишем </a:t>
            </a:r>
            <a:r>
              <a:rPr lang="ru-RU" sz="2400" dirty="0" smtClean="0"/>
              <a:t> </a:t>
            </a:r>
            <a:r>
              <a:rPr lang="ru-RU" sz="2400" b="1" dirty="0" smtClean="0"/>
              <a:t>заключение</a:t>
            </a:r>
            <a:endParaRPr lang="ru-RU" sz="2400" b="1" dirty="0" smtClean="0"/>
          </a:p>
          <a:p>
            <a:pPr marL="109728" indent="0">
              <a:buNone/>
            </a:pPr>
            <a:endParaRPr lang="ru-RU" sz="2400" dirty="0"/>
          </a:p>
          <a:p>
            <a:pPr>
              <a:buFontTx/>
              <a:buChar char="-"/>
            </a:pPr>
            <a:r>
              <a:rPr lang="ru-RU" sz="2400" dirty="0" smtClean="0"/>
              <a:t>Подведите итог своему рассуждению</a:t>
            </a:r>
          </a:p>
          <a:p>
            <a:pPr>
              <a:buFontTx/>
              <a:buChar char="-"/>
            </a:pPr>
            <a:r>
              <a:rPr lang="ru-RU" sz="2400" dirty="0" smtClean="0"/>
              <a:t>Подчеркните, что вы доказали верность тезиса и правоту ученого </a:t>
            </a:r>
          </a:p>
          <a:p>
            <a:pPr>
              <a:buFontTx/>
              <a:buChar char="-"/>
            </a:pPr>
            <a:endParaRPr lang="ru-RU" sz="2400" dirty="0" smtClean="0"/>
          </a:p>
          <a:p>
            <a:pPr marL="109728" indent="0">
              <a:buNone/>
            </a:pPr>
            <a:r>
              <a:rPr lang="ru-RU" sz="2400" b="1" dirty="0" smtClean="0"/>
              <a:t>Например:</a:t>
            </a:r>
          </a:p>
          <a:p>
            <a:pPr marL="109728" indent="0">
              <a:buNone/>
            </a:pPr>
            <a:r>
              <a:rPr lang="ru-RU" sz="2400" i="1" dirty="0" smtClean="0"/>
              <a:t>Итак, мы доказали, что общий смысл слова составляется из смыслов каждой его части. Таким образом, предложенное для анализа высказывание лингвиста А. Н. Тихонова справедливо.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53000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856984" cy="5904656"/>
          </a:xfrm>
        </p:spPr>
        <p:txBody>
          <a:bodyPr>
            <a:normAutofit lnSpcReduction="10000"/>
          </a:bodyPr>
          <a:lstStyle/>
          <a:p>
            <a:pPr marL="109728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Например:</a:t>
            </a: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            Таким 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образом, приведённые примеры подтверждают мысль  К</a:t>
            </a: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. Г. Паустовского 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о том, что в русском языке можно найти нужные  слова для  выражения самых сложных мыслей и различных оттенков чувств.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или:</a:t>
            </a:r>
            <a:endParaRPr lang="ru-RU" sz="2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r>
              <a:rPr lang="ru-RU" b="1" i="1" dirty="0">
                <a:latin typeface="Times New Roman"/>
                <a:ea typeface="Times New Roman"/>
              </a:rPr>
              <a:t> </a:t>
            </a:r>
            <a:r>
              <a:rPr lang="ru-RU" b="1" i="1" dirty="0" smtClean="0">
                <a:latin typeface="Times New Roman"/>
                <a:ea typeface="Times New Roman"/>
              </a:rPr>
              <a:t>         </a:t>
            </a:r>
            <a:r>
              <a:rPr lang="ru-RU" b="1" i="1" dirty="0">
                <a:latin typeface="Times New Roman"/>
                <a:ea typeface="Times New Roman"/>
              </a:rPr>
              <a:t>Подводя итог сказанному, хочу отметить, что эпитеты играют важную роль в художественном тексте: они способствуют более полной, точной, яркой и образной передаче оттенков  мыслей, чувств и оценок автора текста.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22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20080"/>
          </a:xfrm>
        </p:spPr>
        <p:txBody>
          <a:bodyPr/>
          <a:lstStyle/>
          <a:p>
            <a:pPr algn="ctr"/>
            <a:r>
              <a:rPr lang="ru-RU" dirty="0" smtClean="0"/>
              <a:t>Клише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Таким </a:t>
            </a:r>
            <a:r>
              <a:rPr lang="ru-RU" dirty="0"/>
              <a:t>образом, предложенное для анализа высказывание известного лингвиста (писателя, филолога) (имя, фамилия, отчество) справедливо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Можно </a:t>
            </a:r>
            <a:r>
              <a:rPr lang="ru-RU" dirty="0"/>
              <a:t>сделать вывод о том, что прав был </a:t>
            </a:r>
            <a:r>
              <a:rPr lang="ru-RU" dirty="0" smtClean="0"/>
              <a:t>известный лингвист </a:t>
            </a:r>
            <a:r>
              <a:rPr lang="ru-RU" dirty="0"/>
              <a:t>(</a:t>
            </a:r>
            <a:r>
              <a:rPr lang="ru-RU" dirty="0" smtClean="0"/>
              <a:t>писатель, филолог) </a:t>
            </a:r>
            <a:r>
              <a:rPr lang="ru-RU" dirty="0"/>
              <a:t>(имя, фамилия, отчество), утверждавший, что </a:t>
            </a:r>
            <a:r>
              <a:rPr lang="ru-RU" dirty="0" smtClean="0"/>
              <a:t>…</a:t>
            </a:r>
          </a:p>
          <a:p>
            <a:endParaRPr lang="ru-RU" dirty="0"/>
          </a:p>
          <a:p>
            <a:r>
              <a:rPr lang="ru-RU" dirty="0" smtClean="0"/>
              <a:t>Следовательно</a:t>
            </a:r>
            <a:r>
              <a:rPr lang="ru-RU" dirty="0"/>
              <a:t>, можно сделать вывод: утверждение известного лингвиста (писателя, филолога) (имя, фамилия, отчество) верно (справедливо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58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838023"/>
              </p:ext>
            </p:extLst>
          </p:nvPr>
        </p:nvGraphicFramePr>
        <p:xfrm>
          <a:off x="107504" y="188640"/>
          <a:ext cx="8928992" cy="64087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9894"/>
                <a:gridCol w="6698058"/>
                <a:gridCol w="1291040"/>
              </a:tblGrid>
              <a:tr h="7570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С2К3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Смысловая цельность, речевая связность и последовательность изложения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86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Работа экзаменуемого характеризуется смысловой цельностью, речевой связностью и последовательностью изложения: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– логические ошибки отсутствуют, последовательность изложения не нарушена;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– в работе нет нарушений абзацного членения </a:t>
                      </a:r>
                      <a:r>
                        <a:rPr lang="ru-RU" sz="1600" dirty="0" smtClean="0">
                          <a:effectLst/>
                        </a:rPr>
                        <a:t>текста</a:t>
                      </a:r>
                      <a:endParaRPr lang="ru-RU" sz="16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76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Работа экзаменуемого характеризуется смысловой цельностью, связностью и последовательностью изложения,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допущена 1 логическая ошибка,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и/или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работе имеется 1 нарушение абзацного членения </a:t>
                      </a:r>
                      <a:r>
                        <a:rPr lang="ru-RU" sz="1600" dirty="0" smtClean="0">
                          <a:effectLst/>
                        </a:rPr>
                        <a:t>текста</a:t>
                      </a:r>
                      <a:endParaRPr lang="ru-RU" sz="16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17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работе экзаменуемого просматривается коммуникативный замысел,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допущено более 1 логической ошибки,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и/или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имеются 2 случая нарушения абзацного членения текста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5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908720"/>
            <a:ext cx="8229600" cy="234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859594"/>
              </p:ext>
            </p:extLst>
          </p:nvPr>
        </p:nvGraphicFramePr>
        <p:xfrm>
          <a:off x="107504" y="404664"/>
          <a:ext cx="8928992" cy="6007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9894"/>
                <a:gridCol w="6698058"/>
                <a:gridCol w="1291040"/>
              </a:tblGrid>
              <a:tr h="529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С2К4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Композиционная стройность работы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35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Работа характеризуется композиционной стройностью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завершённостью, ошибок в построении текста нет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94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Работа характеризуется композиционной стройностью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завершённостью,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допущена 1 ошибка в построении текста</a:t>
                      </a:r>
                      <a:endParaRPr lang="ru-RU" sz="16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48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работе допущено 2 и более ошибок в построении текста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909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Наш максимум!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288657"/>
              </p:ext>
            </p:extLst>
          </p:nvPr>
        </p:nvGraphicFramePr>
        <p:xfrm>
          <a:off x="611560" y="2708921"/>
          <a:ext cx="7848871" cy="1800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14717"/>
                <a:gridCol w="1134154"/>
              </a:tblGrid>
              <a:tr h="1800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effectLst/>
                          <a:latin typeface="Times New Roman"/>
                          <a:ea typeface="Times New Roman"/>
                        </a:rPr>
                        <a:t>Максимальное количество баллов за сочинение по критериям </a:t>
                      </a:r>
                      <a:r>
                        <a:rPr lang="ru-RU" sz="3200" b="1" dirty="0" smtClean="0">
                          <a:effectLst/>
                          <a:latin typeface="Times New Roman"/>
                          <a:ea typeface="Times New Roman"/>
                        </a:rPr>
                        <a:t>К1–К4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9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1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82824"/>
          </a:xfrm>
        </p:spPr>
        <p:txBody>
          <a:bodyPr/>
          <a:lstStyle/>
          <a:p>
            <a:r>
              <a:rPr lang="ru-RU" b="1" dirty="0" smtClean="0"/>
              <a:t>Что нужно для этого сделать?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84576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Правильно понять тезис и составить рассуждение </a:t>
            </a:r>
            <a:r>
              <a:rPr lang="ru-RU" b="1" u="sng" dirty="0" smtClean="0"/>
              <a:t>на его основе</a:t>
            </a:r>
            <a:endParaRPr lang="ru-RU" b="1" u="sng" dirty="0"/>
          </a:p>
          <a:p>
            <a:r>
              <a:rPr lang="ru-RU" b="1" dirty="0" smtClean="0"/>
              <a:t>Привести два примера-аргумента </a:t>
            </a:r>
            <a:r>
              <a:rPr lang="ru-RU" b="1" u="sng" dirty="0" smtClean="0"/>
              <a:t>из текста, </a:t>
            </a:r>
            <a:r>
              <a:rPr lang="ru-RU" b="1" dirty="0" smtClean="0"/>
              <a:t>верно указав их </a:t>
            </a:r>
            <a:r>
              <a:rPr lang="ru-RU" b="1" u="sng" dirty="0" smtClean="0"/>
              <a:t>роль в тексте</a:t>
            </a:r>
          </a:p>
          <a:p>
            <a:r>
              <a:rPr lang="ru-RU" b="1" dirty="0" smtClean="0"/>
              <a:t>Соблюдать деление текста на смысловые части (абзацы), написать его </a:t>
            </a:r>
            <a:r>
              <a:rPr lang="ru-RU" b="1" u="sng" dirty="0" smtClean="0"/>
              <a:t>связно и логично</a:t>
            </a:r>
          </a:p>
          <a:p>
            <a:r>
              <a:rPr lang="ru-RU" b="1" dirty="0" smtClean="0"/>
              <a:t>Верно выстроить </a:t>
            </a:r>
            <a:r>
              <a:rPr lang="ru-RU" b="1" u="sng" dirty="0" smtClean="0"/>
              <a:t>композицию</a:t>
            </a:r>
            <a:r>
              <a:rPr lang="ru-RU" b="1" dirty="0" smtClean="0"/>
              <a:t> текста (вступление, основная часть, заключение)</a:t>
            </a:r>
          </a:p>
          <a:p>
            <a:r>
              <a:rPr lang="ru-RU" b="1" dirty="0" smtClean="0"/>
              <a:t>Провести грамматический,   </a:t>
            </a:r>
            <a:r>
              <a:rPr lang="ru-RU" b="1" dirty="0"/>
              <a:t>орфографический и пунктуационный анализ </a:t>
            </a:r>
            <a:r>
              <a:rPr lang="ru-RU" b="1" dirty="0" smtClean="0"/>
              <a:t>текста</a:t>
            </a:r>
            <a:endParaRPr lang="ru-RU" dirty="0"/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37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Желаем успеха и максимального балла на экзамене!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784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45624" cy="10668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Цель введения нового вида задания С2.1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547260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/>
              <a:t>«На фоне происходящих изменений в образовании и в ситуации внедрения  новых образовательных стандартов, мы должны быть готовы к профильной школе в 10-11 классах. Данный вид работы поможет отобрать школьников в профильные классы.</a:t>
            </a:r>
          </a:p>
          <a:p>
            <a:pPr marL="109728" indent="0">
              <a:buNone/>
            </a:pPr>
            <a:r>
              <a:rPr lang="ru-RU" dirty="0" smtClean="0"/>
              <a:t>…Мы должны быть готовы к новому стандарту, который говорит о </a:t>
            </a:r>
            <a:r>
              <a:rPr lang="ru-RU" dirty="0" err="1" smtClean="0"/>
              <a:t>когнитивно</a:t>
            </a:r>
            <a:r>
              <a:rPr lang="ru-RU" dirty="0" smtClean="0"/>
              <a:t> - коммуникативной </a:t>
            </a:r>
            <a:r>
              <a:rPr lang="ru-RU" dirty="0" smtClean="0"/>
              <a:t>направленности курса  и </a:t>
            </a:r>
            <a:r>
              <a:rPr lang="ru-RU" dirty="0" err="1" smtClean="0"/>
              <a:t>деятельностном</a:t>
            </a:r>
            <a:r>
              <a:rPr lang="ru-RU" dirty="0" smtClean="0"/>
              <a:t> подходе».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 algn="r">
              <a:buNone/>
            </a:pPr>
            <a:r>
              <a:rPr lang="ru-RU" i="1" dirty="0" err="1" smtClean="0"/>
              <a:t>И.П.Цыбулько</a:t>
            </a:r>
            <a:r>
              <a:rPr lang="ru-RU" i="1" dirty="0" smtClean="0"/>
              <a:t>, председатель федеральной предметной комиссии ФИПИ по русскому языку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10468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/>
              <a:t>Часть С2.1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73325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 smtClean="0"/>
              <a:t>Написание сочинения  на лингвистическую тему по предложенному высказыванию является одним из наиболее сложных заданий экзамена:</a:t>
            </a:r>
          </a:p>
          <a:p>
            <a:r>
              <a:rPr lang="ru-RU" dirty="0" smtClean="0"/>
              <a:t>оно требует  раскрыть смысл высказывания с опорой на термины лингвистики, аргументировать примерами из текста;</a:t>
            </a:r>
          </a:p>
          <a:p>
            <a:r>
              <a:rPr lang="ru-RU" dirty="0" smtClean="0"/>
              <a:t>ученик должен оперировать лингвистическими понятиями;</a:t>
            </a:r>
          </a:p>
          <a:p>
            <a:r>
              <a:rPr lang="ru-RU" dirty="0" smtClean="0"/>
              <a:t>уровень приводимых суждений и аргументов должен  быть </a:t>
            </a:r>
            <a:r>
              <a:rPr lang="ru-RU" b="1" dirty="0" smtClean="0">
                <a:solidFill>
                  <a:srgbClr val="FF0000"/>
                </a:solidFill>
              </a:rPr>
              <a:t>теоретическим</a:t>
            </a:r>
            <a:r>
              <a:rPr lang="ru-RU" dirty="0" smtClean="0"/>
              <a:t>, т. е  с опорой на знания </a:t>
            </a:r>
            <a:r>
              <a:rPr lang="ru-RU" dirty="0" smtClean="0"/>
              <a:t>курса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22" y="476672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сформулировано задание?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83264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900" dirty="0" smtClean="0"/>
              <a:t>Напишите </a:t>
            </a:r>
            <a:r>
              <a:rPr lang="ru-RU" sz="1900" dirty="0"/>
              <a:t>сочинение-рассуждение, </a:t>
            </a:r>
            <a:r>
              <a:rPr lang="ru-RU" sz="1900" b="1" dirty="0">
                <a:solidFill>
                  <a:srgbClr val="FF0000"/>
                </a:solidFill>
              </a:rPr>
              <a:t>раскрывая смысл </a:t>
            </a:r>
            <a:r>
              <a:rPr lang="ru-RU" sz="1900" dirty="0" smtClean="0"/>
              <a:t>высказывания Константина </a:t>
            </a:r>
            <a:r>
              <a:rPr lang="ru-RU" sz="1900" dirty="0"/>
              <a:t>Георгиевича Паустовского: </a:t>
            </a:r>
            <a:r>
              <a:rPr lang="ru-RU" sz="1900" b="1" dirty="0"/>
              <a:t>«Нет ничего такого в </a:t>
            </a:r>
            <a:r>
              <a:rPr lang="ru-RU" sz="1900" b="1" dirty="0" smtClean="0"/>
              <a:t>жизни и </a:t>
            </a:r>
            <a:r>
              <a:rPr lang="ru-RU" sz="1900" b="1" dirty="0"/>
              <a:t>в нашем сознании, чего нельзя было бы передать русским словом».</a:t>
            </a:r>
          </a:p>
          <a:p>
            <a:pPr marL="109728" indent="0">
              <a:buNone/>
            </a:pPr>
            <a:r>
              <a:rPr lang="ru-RU" sz="1900" b="1" dirty="0">
                <a:solidFill>
                  <a:srgbClr val="FF0000"/>
                </a:solidFill>
              </a:rPr>
              <a:t>Аргументируя свой ответ</a:t>
            </a:r>
            <a:r>
              <a:rPr lang="ru-RU" sz="1900" dirty="0"/>
              <a:t>, приведите 2 (два) примера из прочитанного </a:t>
            </a:r>
            <a:r>
              <a:rPr lang="ru-RU" sz="1900" dirty="0" smtClean="0"/>
              <a:t>текста.  Приводя </a:t>
            </a:r>
            <a:r>
              <a:rPr lang="ru-RU" sz="1900" dirty="0"/>
              <a:t>примеры, указывайте номера нужных предложений или </a:t>
            </a:r>
            <a:r>
              <a:rPr lang="ru-RU" sz="1900" dirty="0" smtClean="0"/>
              <a:t>применяйте цитирование</a:t>
            </a:r>
            <a:r>
              <a:rPr lang="ru-RU" sz="1900" dirty="0"/>
              <a:t>.</a:t>
            </a:r>
          </a:p>
          <a:p>
            <a:pPr marL="109728" indent="0">
              <a:buNone/>
            </a:pPr>
            <a:r>
              <a:rPr lang="ru-RU" sz="1900" dirty="0"/>
              <a:t>Вы можете писать работу в научном или публицистическом стиле, </a:t>
            </a:r>
            <a:r>
              <a:rPr lang="ru-RU" sz="1900" dirty="0" smtClean="0"/>
              <a:t>раскрывая тему </a:t>
            </a:r>
            <a:r>
              <a:rPr lang="ru-RU" sz="1900" dirty="0"/>
              <a:t>на лингвистическом материале. Начать сочинение Вы можете </a:t>
            </a:r>
            <a:r>
              <a:rPr lang="ru-RU" sz="1900" dirty="0" smtClean="0"/>
              <a:t>словами   К.Г</a:t>
            </a:r>
            <a:r>
              <a:rPr lang="ru-RU" sz="1900" dirty="0"/>
              <a:t>. Паустовского.</a:t>
            </a:r>
          </a:p>
          <a:p>
            <a:pPr marL="109728" indent="0">
              <a:buNone/>
            </a:pPr>
            <a:endParaRPr lang="ru-RU" sz="1900" dirty="0" smtClean="0"/>
          </a:p>
          <a:p>
            <a:pPr marL="109728" indent="0">
              <a:buNone/>
            </a:pPr>
            <a:r>
              <a:rPr lang="ru-RU" sz="1900" dirty="0" smtClean="0"/>
              <a:t>Объём </a:t>
            </a:r>
            <a:r>
              <a:rPr lang="ru-RU" sz="1900" dirty="0"/>
              <a:t>сочинения должен составлять не менее </a:t>
            </a:r>
            <a:r>
              <a:rPr lang="ru-RU" sz="1900" b="1" dirty="0">
                <a:solidFill>
                  <a:srgbClr val="FF0000"/>
                </a:solidFill>
              </a:rPr>
              <a:t>70 слов.</a:t>
            </a:r>
          </a:p>
          <a:p>
            <a:pPr marL="109728" indent="0">
              <a:buNone/>
            </a:pPr>
            <a:r>
              <a:rPr lang="ru-RU" sz="1900" dirty="0" smtClean="0"/>
              <a:t> </a:t>
            </a:r>
          </a:p>
          <a:p>
            <a:pPr marL="109728" indent="0">
              <a:buNone/>
            </a:pPr>
            <a:r>
              <a:rPr lang="ru-RU" sz="1900" dirty="0" smtClean="0"/>
              <a:t>Работа</a:t>
            </a:r>
            <a:r>
              <a:rPr lang="ru-RU" sz="1900" dirty="0"/>
              <a:t>, написанная без опоры на прочитанный текст (не по данному тексту</a:t>
            </a:r>
            <a:r>
              <a:rPr lang="ru-RU" sz="1900" dirty="0" smtClean="0"/>
              <a:t>), не </a:t>
            </a:r>
            <a:r>
              <a:rPr lang="ru-RU" sz="1900" dirty="0"/>
              <a:t>оценивается. Если сочинение представляет собой пересказанный </a:t>
            </a:r>
            <a:r>
              <a:rPr lang="ru-RU" sz="1900" dirty="0" smtClean="0"/>
              <a:t>или  полностью </a:t>
            </a:r>
            <a:r>
              <a:rPr lang="ru-RU" sz="1900" dirty="0"/>
              <a:t>переписанный исходный текст без каких бы то ни </a:t>
            </a:r>
            <a:r>
              <a:rPr lang="ru-RU" sz="1900" dirty="0" smtClean="0"/>
              <a:t>было комментариев</a:t>
            </a:r>
            <a:r>
              <a:rPr lang="ru-RU" sz="1900" dirty="0"/>
              <a:t>, то такая работа оценивается нулём баллов.</a:t>
            </a:r>
          </a:p>
          <a:p>
            <a:pPr marL="109728" indent="0">
              <a:buNone/>
            </a:pPr>
            <a:r>
              <a:rPr lang="ru-RU" sz="1900" dirty="0" smtClean="0"/>
              <a:t>Сочинение </a:t>
            </a:r>
            <a:r>
              <a:rPr lang="ru-RU" sz="1900" dirty="0"/>
              <a:t>пишите аккуратно, разборчивым почерком.</a:t>
            </a:r>
          </a:p>
        </p:txBody>
      </p:sp>
    </p:spTree>
    <p:extLst>
      <p:ext uri="{BB962C8B-B14F-4D97-AF65-F5344CB8AC3E}">
        <p14:creationId xmlns:p14="http://schemas.microsoft.com/office/powerpoint/2010/main" val="179706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19256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 проверяет эксперт?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6285257"/>
              </p:ext>
            </p:extLst>
          </p:nvPr>
        </p:nvGraphicFramePr>
        <p:xfrm>
          <a:off x="179512" y="1052735"/>
          <a:ext cx="8784977" cy="56886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055"/>
                <a:gridCol w="6384934"/>
                <a:gridCol w="1573988"/>
              </a:tblGrid>
              <a:tr h="83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С2К1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Наличие</a:t>
                      </a:r>
                      <a:r>
                        <a:rPr lang="ru-RU" sz="2000" baseline="0" dirty="0" smtClean="0">
                          <a:effectLst/>
                        </a:rPr>
                        <a:t> обоснованного ответа на поставленный вопрос</a:t>
                      </a:r>
                      <a:endParaRPr lang="ru-RU" sz="2000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39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Экзаменуемый привёл рассуждение на</a:t>
                      </a:r>
                      <a:r>
                        <a:rPr kumimoji="0" lang="ru-RU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теоретическом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уровне. Фактических ошибок, связанных с пониманием тезиса, нет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7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Экзаменуемый привёл рассуждение на </a:t>
                      </a:r>
                      <a:r>
                        <a:rPr kumimoji="0" lang="ru-RU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теоретическом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уровне. Допущена 1 фактическая ошибка, связанная с пониманием тезиса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23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Экзаменуемый привёл рассуждение на</a:t>
                      </a:r>
                      <a:r>
                        <a:rPr kumimoji="0" lang="ru-RU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теоретическом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уровне. Допущено 2 и более фактических ошибок, связанных с пониманием тезиса,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тезис не доказан,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дано рассуждение вне контекста задания,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тезис доказан на бытовом уровне</a:t>
                      </a:r>
                    </a:p>
                    <a:p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0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80983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200" dirty="0"/>
              <a:t>Во вступлении необходимо:</a:t>
            </a:r>
          </a:p>
          <a:p>
            <a:pPr marL="109728" indent="0">
              <a:buNone/>
            </a:pPr>
            <a:r>
              <a:rPr lang="ru-RU" sz="3200" dirty="0" smtClean="0"/>
              <a:t>• сформулировать </a:t>
            </a:r>
            <a:r>
              <a:rPr lang="ru-RU" sz="3200" dirty="0"/>
              <a:t>позицию автора высказывания; </a:t>
            </a:r>
          </a:p>
          <a:p>
            <a:pPr marL="109728" indent="0">
              <a:buNone/>
            </a:pPr>
            <a:r>
              <a:rPr lang="ru-RU" sz="3200" dirty="0" smtClean="0"/>
              <a:t>• </a:t>
            </a:r>
            <a:r>
              <a:rPr lang="ru-RU" sz="3200" b="1" dirty="0" smtClean="0">
                <a:solidFill>
                  <a:srgbClr val="FF0000"/>
                </a:solidFill>
              </a:rPr>
              <a:t>выразить </a:t>
            </a:r>
            <a:r>
              <a:rPr lang="ru-RU" sz="3200" b="1" dirty="0">
                <a:solidFill>
                  <a:srgbClr val="FF0000"/>
                </a:solidFill>
              </a:rPr>
              <a:t>своё отношение к </a:t>
            </a:r>
            <a:r>
              <a:rPr lang="ru-RU" sz="3200" b="1" dirty="0" smtClean="0">
                <a:solidFill>
                  <a:srgbClr val="FF0000"/>
                </a:solidFill>
              </a:rPr>
              <a:t>ней</a:t>
            </a:r>
            <a:endParaRPr lang="ru-RU" sz="3200" b="1" dirty="0">
              <a:solidFill>
                <a:srgbClr val="FF0000"/>
              </a:solidFill>
            </a:endParaRPr>
          </a:p>
          <a:p>
            <a:pPr marL="109728" indent="0" algn="ctr">
              <a:buNone/>
            </a:pPr>
            <a:endParaRPr lang="ru-RU" sz="3200" b="1" u="sng" dirty="0" smtClean="0"/>
          </a:p>
          <a:p>
            <a:pPr marL="109728" indent="0" algn="ctr">
              <a:buNone/>
            </a:pPr>
            <a:r>
              <a:rPr lang="ru-RU" sz="3200" b="1" u="sng" dirty="0" smtClean="0"/>
              <a:t> Обратите внимание!</a:t>
            </a:r>
          </a:p>
          <a:p>
            <a:pPr marL="109728" indent="0" algn="ctr">
              <a:buNone/>
            </a:pPr>
            <a:r>
              <a:rPr lang="ru-RU" sz="3200" dirty="0" smtClean="0"/>
              <a:t>В сочинении сразу после тезиса нельзя приводить примеры из текста. Должен быть элемент рассуждения ученика о том, </a:t>
            </a:r>
            <a:r>
              <a:rPr lang="ru-RU" sz="3200" b="1" dirty="0" smtClean="0"/>
              <a:t>как </a:t>
            </a:r>
            <a:r>
              <a:rPr lang="ru-RU" sz="3200" dirty="0" smtClean="0"/>
              <a:t>он понимает эти слова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571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/>
          </a:bodyPr>
          <a:lstStyle/>
          <a:p>
            <a:pPr marL="109728" lvl="0" indent="0">
              <a:buNone/>
            </a:pPr>
            <a:r>
              <a:rPr lang="ru-RU" b="1" dirty="0" smtClean="0"/>
              <a:t> Например:</a:t>
            </a:r>
          </a:p>
          <a:p>
            <a:pPr marL="109728" indent="0">
              <a:buNone/>
            </a:pPr>
            <a:r>
              <a:rPr lang="ru-RU" sz="2400" i="1" u="sng" dirty="0"/>
              <a:t>Каждая</a:t>
            </a:r>
            <a:r>
              <a:rPr lang="ru-RU" sz="2400" i="1" dirty="0"/>
              <a:t> </a:t>
            </a:r>
            <a:r>
              <a:rPr lang="ru-RU" sz="2400" i="1" u="sng" dirty="0"/>
              <a:t>часть слова </a:t>
            </a:r>
            <a:r>
              <a:rPr lang="ru-RU" sz="2400" i="1" dirty="0"/>
              <a:t>что-то выражает, несёт </a:t>
            </a:r>
            <a:r>
              <a:rPr lang="ru-RU" sz="2400" i="1" u="sng" dirty="0"/>
              <a:t>какой-то смысл</a:t>
            </a:r>
            <a:r>
              <a:rPr lang="ru-RU" sz="2400" i="1" dirty="0"/>
              <a:t>, для чего-то служит. </a:t>
            </a:r>
            <a:r>
              <a:rPr lang="ru-RU" sz="2400" i="1" u="sng" dirty="0"/>
              <a:t>Общий смысл слова </a:t>
            </a:r>
            <a:r>
              <a:rPr lang="ru-RU" sz="2400" i="1" dirty="0"/>
              <a:t>всегда складывается из </a:t>
            </a:r>
            <a:r>
              <a:rPr lang="ru-RU" sz="2400" i="1" u="sng" dirty="0"/>
              <a:t>значений всех </a:t>
            </a:r>
            <a:r>
              <a:rPr lang="ru-RU" sz="2400" i="1" dirty="0"/>
              <a:t>его составных </a:t>
            </a:r>
            <a:r>
              <a:rPr lang="ru-RU" sz="2400" i="1" u="sng" dirty="0"/>
              <a:t>элементов</a:t>
            </a:r>
            <a:r>
              <a:rPr lang="ru-RU" sz="2400" i="1" dirty="0"/>
              <a:t>.</a:t>
            </a:r>
            <a:endParaRPr lang="ru-RU" sz="2400" dirty="0"/>
          </a:p>
          <a:p>
            <a:pPr marL="109728" indent="0" algn="r">
              <a:buNone/>
            </a:pPr>
            <a:r>
              <a:rPr lang="ru-RU" sz="2400" i="1" dirty="0"/>
              <a:t>А. И. Тихонов</a:t>
            </a:r>
            <a:endParaRPr lang="ru-RU" sz="2400" dirty="0"/>
          </a:p>
          <a:p>
            <a:pPr marL="109728" lvl="0" indent="0">
              <a:buNone/>
            </a:pPr>
            <a:endParaRPr lang="ru-RU" sz="2400" dirty="0" smtClean="0"/>
          </a:p>
          <a:p>
            <a:pPr marL="109728" indent="0">
              <a:buNone/>
            </a:pPr>
            <a:r>
              <a:rPr lang="ru-RU" sz="2400" dirty="0" smtClean="0"/>
              <a:t>Я понимаю высказывание лингвиста А. И. Тихонова следующим образом: </a:t>
            </a:r>
            <a:r>
              <a:rPr lang="ru-RU" sz="2400" i="1" dirty="0" smtClean="0"/>
              <a:t>в каждой </a:t>
            </a:r>
            <a:r>
              <a:rPr lang="ru-RU" sz="2400" i="1" u="sng" dirty="0" smtClean="0"/>
              <a:t>части слова </a:t>
            </a:r>
            <a:r>
              <a:rPr lang="ru-RU" sz="2400" i="1" dirty="0" smtClean="0"/>
              <a:t>содержится определенный </a:t>
            </a:r>
            <a:r>
              <a:rPr lang="ru-RU" sz="2400" i="1" u="sng" dirty="0" smtClean="0"/>
              <a:t>смысл</a:t>
            </a:r>
            <a:r>
              <a:rPr lang="ru-RU" sz="2400" i="1" dirty="0" smtClean="0"/>
              <a:t>, а если соединить </a:t>
            </a:r>
            <a:r>
              <a:rPr lang="ru-RU" sz="2400" i="1" u="sng" dirty="0" smtClean="0"/>
              <a:t>значения всех элементов </a:t>
            </a:r>
            <a:r>
              <a:rPr lang="ru-RU" sz="2400" i="1" dirty="0" smtClean="0"/>
              <a:t>слова, то мы получим </a:t>
            </a:r>
            <a:r>
              <a:rPr lang="ru-RU" sz="2400" i="1" u="sng" dirty="0" smtClean="0"/>
              <a:t>общий смысл слова</a:t>
            </a:r>
            <a:r>
              <a:rPr lang="ru-RU" sz="2400" i="1" dirty="0" smtClean="0"/>
              <a:t>. </a:t>
            </a:r>
            <a:r>
              <a:rPr lang="ru-RU" sz="2400" dirty="0"/>
              <a:t>Я полностью согласен с автором и попробую доказать справедливость высказывания на примерах, взятых из текста.</a:t>
            </a:r>
          </a:p>
          <a:p>
            <a:pPr marL="109728" lvl="0" indent="0">
              <a:buNone/>
            </a:pPr>
            <a:endParaRPr lang="ru-RU" sz="2400" dirty="0"/>
          </a:p>
          <a:p>
            <a:pPr marL="109728" lvl="0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47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Клише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4497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Известный </a:t>
            </a:r>
            <a:r>
              <a:rPr lang="ru-RU" dirty="0"/>
              <a:t>лингвист (или филолог, писатель и пр.) (имя, фамилия, отчество) утверждает (или пишет, замечает): </a:t>
            </a:r>
            <a:r>
              <a:rPr lang="ru-RU" dirty="0" smtClean="0"/>
              <a:t>«Цитата</a:t>
            </a:r>
            <a:r>
              <a:rPr lang="ru-RU" dirty="0"/>
              <a:t>». Я полностью согласен с автором и  понимаю эти строки так: </a:t>
            </a:r>
            <a:r>
              <a:rPr lang="ru-RU" dirty="0" smtClean="0"/>
              <a:t>…</a:t>
            </a:r>
          </a:p>
          <a:p>
            <a:endParaRPr lang="ru-RU" dirty="0"/>
          </a:p>
          <a:p>
            <a:r>
              <a:rPr lang="ru-RU" dirty="0" smtClean="0"/>
              <a:t>Я </a:t>
            </a:r>
            <a:r>
              <a:rPr lang="ru-RU" dirty="0"/>
              <a:t>понимаю высказывание известного лингвиста (филолога, писателя) (имя, фамилия, отчество) следующим образом:… Я полностью согласен с автором и попробую доказать справедливость высказывания на примерах, взятых из текста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Прочитав </a:t>
            </a:r>
            <a:r>
              <a:rPr lang="ru-RU" dirty="0"/>
              <a:t>предложенный текст, я убедился (-ась) в справедливости слов известного лингвиста (писателя, филолога) (имя, фамилия, отчество), который писал: «цитата». По-моему, в этом высказывании речь идет о…</a:t>
            </a:r>
          </a:p>
          <a:p>
            <a:pPr marL="109728" lvl="0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99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534</TotalTime>
  <Words>1733</Words>
  <Application>Microsoft Office PowerPoint</Application>
  <PresentationFormat>Экран (4:3)</PresentationFormat>
  <Paragraphs>255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Работа над сочинением на лингвистическую тему</vt:lpstr>
      <vt:lpstr>Изменения в КИМах  с 2013года</vt:lpstr>
      <vt:lpstr>Цель введения нового вида задания С2.1</vt:lpstr>
      <vt:lpstr>Часть С2.1</vt:lpstr>
      <vt:lpstr>Как сформулировано задание?</vt:lpstr>
      <vt:lpstr>Что проверяет эксперт?</vt:lpstr>
      <vt:lpstr>Презентация PowerPoint</vt:lpstr>
      <vt:lpstr>Презентация PowerPoint</vt:lpstr>
      <vt:lpstr>Клише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Задания-помощники</vt:lpstr>
      <vt:lpstr>Клише</vt:lpstr>
      <vt:lpstr>Презентация PowerPoint</vt:lpstr>
      <vt:lpstr>Презентация PowerPoint</vt:lpstr>
      <vt:lpstr>Клише</vt:lpstr>
      <vt:lpstr>Презентация PowerPoint</vt:lpstr>
      <vt:lpstr>Презентация PowerPoint</vt:lpstr>
      <vt:lpstr>Наш максимум!</vt:lpstr>
      <vt:lpstr>Что нужно для этого сделать?</vt:lpstr>
      <vt:lpstr>Желаем успеха и максимального балла на экзамене!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работы над сжатым изложением</dc:title>
  <dc:creator>ТюхоТимон</dc:creator>
  <cp:lastModifiedBy>tarakan</cp:lastModifiedBy>
  <cp:revision>109</cp:revision>
  <dcterms:created xsi:type="dcterms:W3CDTF">2013-01-14T07:12:31Z</dcterms:created>
  <dcterms:modified xsi:type="dcterms:W3CDTF">2013-12-10T16:42:35Z</dcterms:modified>
</cp:coreProperties>
</file>