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3" r:id="rId1"/>
    <p:sldMasterId id="2147483873" r:id="rId2"/>
    <p:sldMasterId id="2147483902" r:id="rId3"/>
    <p:sldMasterId id="2147484058" r:id="rId4"/>
  </p:sldMasterIdLst>
  <p:sldIdLst>
    <p:sldId id="258" r:id="rId5"/>
    <p:sldId id="256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6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8F00"/>
    <a:srgbClr val="EAB200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1" autoAdjust="0"/>
    <p:restoredTop sz="94707" autoAdjust="0"/>
  </p:normalViewPr>
  <p:slideViewPr>
    <p:cSldViewPr>
      <p:cViewPr varScale="1">
        <p:scale>
          <a:sx n="93" d="100"/>
          <a:sy n="93" d="100"/>
        </p:scale>
        <p:origin x="-912" y="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2" name="Rectangle 6"/>
          <p:cNvSpPr>
            <a:spLocks noChangeArrowheads="1"/>
          </p:cNvSpPr>
          <p:nvPr/>
        </p:nvSpPr>
        <p:spPr bwMode="ltGray">
          <a:xfrm>
            <a:off x="3048000" y="2209800"/>
            <a:ext cx="1524000" cy="14478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3" name="Rectangle 7"/>
          <p:cNvSpPr>
            <a:spLocks noChangeArrowheads="1"/>
          </p:cNvSpPr>
          <p:nvPr/>
        </p:nvSpPr>
        <p:spPr bwMode="ltGray">
          <a:xfrm>
            <a:off x="3048000" y="3657600"/>
            <a:ext cx="1524000" cy="14478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ltGray">
          <a:xfrm>
            <a:off x="4572000" y="3657600"/>
            <a:ext cx="1524000" cy="14478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34" name="Rectangle 18"/>
          <p:cNvSpPr>
            <a:spLocks noChangeArrowheads="1"/>
          </p:cNvSpPr>
          <p:nvPr/>
        </p:nvSpPr>
        <p:spPr bwMode="ltGray">
          <a:xfrm>
            <a:off x="4572000" y="2209800"/>
            <a:ext cx="1524000" cy="1447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35" name="Rectangle 19"/>
          <p:cNvSpPr>
            <a:spLocks noChangeArrowheads="1"/>
          </p:cNvSpPr>
          <p:nvPr/>
        </p:nvSpPr>
        <p:spPr bwMode="gray">
          <a:xfrm>
            <a:off x="3048000" y="2209800"/>
            <a:ext cx="3048000" cy="290036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ltGray">
          <a:xfrm>
            <a:off x="0" y="2209800"/>
            <a:ext cx="1524000" cy="1447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1" name="Rectangle 5"/>
          <p:cNvSpPr>
            <a:spLocks noChangeArrowheads="1"/>
          </p:cNvSpPr>
          <p:nvPr/>
        </p:nvSpPr>
        <p:spPr bwMode="ltGray">
          <a:xfrm>
            <a:off x="1524000" y="2209800"/>
            <a:ext cx="1524000" cy="1447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5" name="Rectangle 9"/>
          <p:cNvSpPr>
            <a:spLocks noChangeArrowheads="1"/>
          </p:cNvSpPr>
          <p:nvPr/>
        </p:nvSpPr>
        <p:spPr bwMode="ltGray">
          <a:xfrm>
            <a:off x="6096000" y="3657600"/>
            <a:ext cx="1524000" cy="14478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26" name="Rectangle 10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762000" y="1143000"/>
            <a:ext cx="7772400" cy="990600"/>
          </a:xfrm>
        </p:spPr>
        <p:txBody>
          <a:bodyPr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162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5410200"/>
            <a:ext cx="64008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1628" name="Rectangle 12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553200"/>
            <a:ext cx="2133600" cy="228600"/>
          </a:xfrm>
        </p:spPr>
        <p:txBody>
          <a:bodyPr/>
          <a:lstStyle>
            <a:lvl1pPr algn="l"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111629" name="Rectangle 13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553200"/>
            <a:ext cx="2895600" cy="2286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1630" name="Rectangle 1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53200"/>
            <a:ext cx="2133600" cy="228600"/>
          </a:xfrm>
        </p:spPr>
        <p:txBody>
          <a:bodyPr/>
          <a:lstStyle>
            <a:lvl1pPr algn="r"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1633" name="Rectangle 17"/>
          <p:cNvSpPr>
            <a:spLocks noChangeArrowheads="1"/>
          </p:cNvSpPr>
          <p:nvPr/>
        </p:nvSpPr>
        <p:spPr bwMode="ltGray">
          <a:xfrm>
            <a:off x="7620000" y="3657600"/>
            <a:ext cx="1524000" cy="14478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39" name="Rectangle 23" descr="7"/>
          <p:cNvSpPr>
            <a:spLocks noChangeArrowheads="1"/>
          </p:cNvSpPr>
          <p:nvPr/>
        </p:nvSpPr>
        <p:spPr bwMode="gray">
          <a:xfrm>
            <a:off x="0" y="2211388"/>
            <a:ext cx="1524000" cy="1446212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40" name="Rectangle 24"/>
          <p:cNvSpPr>
            <a:spLocks noChangeArrowheads="1"/>
          </p:cNvSpPr>
          <p:nvPr/>
        </p:nvSpPr>
        <p:spPr bwMode="gray">
          <a:xfrm>
            <a:off x="7607300" y="3651250"/>
            <a:ext cx="1541463" cy="145732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1645" name="Rectangle 29" descr="8"/>
          <p:cNvSpPr>
            <a:spLocks noChangeArrowheads="1"/>
          </p:cNvSpPr>
          <p:nvPr/>
        </p:nvSpPr>
        <p:spPr bwMode="ltGray">
          <a:xfrm>
            <a:off x="1524000" y="3657600"/>
            <a:ext cx="1524000" cy="1447800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116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1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1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1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1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35" grpId="0" animBg="1"/>
      <p:bldP spid="111639" grpId="0" animBg="1"/>
      <p:bldP spid="111640" grpId="0" animBg="1"/>
      <p:bldP spid="111645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107950"/>
            <a:ext cx="1943100" cy="60182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07950"/>
            <a:ext cx="5676900" cy="60182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950"/>
            <a:ext cx="73152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90600" y="990600"/>
            <a:ext cx="3771900" cy="51355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990600"/>
            <a:ext cx="3771900" cy="51355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056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2400" y="6477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32004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950"/>
            <a:ext cx="73152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90600" y="990600"/>
            <a:ext cx="7696200" cy="51355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7056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52400" y="6477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2004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950"/>
            <a:ext cx="73152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90600" y="990600"/>
            <a:ext cx="7696200" cy="51355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7056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52400" y="6477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2004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950"/>
            <a:ext cx="73152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990600" y="990600"/>
            <a:ext cx="7696200" cy="51355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7056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52400" y="6477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2004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842" name="Rectangle 1642"/>
          <p:cNvSpPr>
            <a:spLocks noChangeArrowheads="1"/>
          </p:cNvSpPr>
          <p:nvPr/>
        </p:nvSpPr>
        <p:spPr bwMode="gray">
          <a:xfrm>
            <a:off x="3071813" y="0"/>
            <a:ext cx="1417637" cy="6858000"/>
          </a:xfrm>
          <a:prstGeom prst="rect">
            <a:avLst/>
          </a:prstGeom>
          <a:solidFill>
            <a:schemeClr val="accent2">
              <a:alpha val="7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34" name="Rectangle 1634"/>
          <p:cNvSpPr>
            <a:spLocks noChangeArrowheads="1"/>
          </p:cNvSpPr>
          <p:nvPr/>
        </p:nvSpPr>
        <p:spPr bwMode="gray">
          <a:xfrm>
            <a:off x="0" y="0"/>
            <a:ext cx="3152775" cy="68580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85882"/>
                  <a:invGamma/>
                </a:schemeClr>
              </a:gs>
            </a:gsLst>
            <a:lin ang="5400000" scaled="1"/>
          </a:gra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796" name="Rectangle 1596"/>
          <p:cNvSpPr>
            <a:spLocks noChangeArrowheads="1"/>
          </p:cNvSpPr>
          <p:nvPr/>
        </p:nvSpPr>
        <p:spPr bwMode="gray">
          <a:xfrm>
            <a:off x="6902450" y="-11113"/>
            <a:ext cx="303213" cy="6858001"/>
          </a:xfrm>
          <a:prstGeom prst="rect">
            <a:avLst/>
          </a:prstGeom>
          <a:solidFill>
            <a:schemeClr val="accent2">
              <a:alpha val="3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797" name="Rectangle 1597"/>
          <p:cNvSpPr>
            <a:spLocks noChangeArrowheads="1"/>
          </p:cNvSpPr>
          <p:nvPr/>
        </p:nvSpPr>
        <p:spPr bwMode="gray">
          <a:xfrm>
            <a:off x="7158038" y="12700"/>
            <a:ext cx="227012" cy="6858000"/>
          </a:xfrm>
          <a:prstGeom prst="rect">
            <a:avLst/>
          </a:prstGeom>
          <a:solidFill>
            <a:schemeClr val="accent2">
              <a:alpha val="2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792" name="Rectangle 1592"/>
          <p:cNvSpPr>
            <a:spLocks noChangeArrowheads="1"/>
          </p:cNvSpPr>
          <p:nvPr/>
        </p:nvSpPr>
        <p:spPr bwMode="gray">
          <a:xfrm>
            <a:off x="4375150" y="0"/>
            <a:ext cx="1060450" cy="6858000"/>
          </a:xfrm>
          <a:prstGeom prst="rect">
            <a:avLst/>
          </a:prstGeom>
          <a:solidFill>
            <a:schemeClr val="accent2">
              <a:alpha val="64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793" name="Rectangle 1593"/>
          <p:cNvSpPr>
            <a:spLocks noChangeArrowheads="1"/>
          </p:cNvSpPr>
          <p:nvPr/>
        </p:nvSpPr>
        <p:spPr bwMode="gray">
          <a:xfrm>
            <a:off x="5359400" y="-17463"/>
            <a:ext cx="728663" cy="6938963"/>
          </a:xfrm>
          <a:prstGeom prst="rect">
            <a:avLst/>
          </a:prstGeom>
          <a:solidFill>
            <a:schemeClr val="accent2">
              <a:alpha val="53999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794" name="Rectangle 1594"/>
          <p:cNvSpPr>
            <a:spLocks noChangeArrowheads="1"/>
          </p:cNvSpPr>
          <p:nvPr/>
        </p:nvSpPr>
        <p:spPr bwMode="gray">
          <a:xfrm>
            <a:off x="6018213" y="-19050"/>
            <a:ext cx="547687" cy="6938963"/>
          </a:xfrm>
          <a:prstGeom prst="rect">
            <a:avLst/>
          </a:prstGeom>
          <a:solidFill>
            <a:schemeClr val="accent2">
              <a:alpha val="47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795" name="Rectangle 1595"/>
          <p:cNvSpPr>
            <a:spLocks noChangeArrowheads="1"/>
          </p:cNvSpPr>
          <p:nvPr/>
        </p:nvSpPr>
        <p:spPr bwMode="gray">
          <a:xfrm>
            <a:off x="6505575" y="0"/>
            <a:ext cx="446088" cy="6858000"/>
          </a:xfrm>
          <a:prstGeom prst="rect">
            <a:avLst/>
          </a:prstGeom>
          <a:solidFill>
            <a:schemeClr val="accent2">
              <a:alpha val="37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22" name="Rectangle 1622"/>
          <p:cNvSpPr>
            <a:spLocks noChangeArrowheads="1"/>
          </p:cNvSpPr>
          <p:nvPr/>
        </p:nvSpPr>
        <p:spPr bwMode="gray">
          <a:xfrm>
            <a:off x="7339013" y="52388"/>
            <a:ext cx="136525" cy="6858000"/>
          </a:xfrm>
          <a:prstGeom prst="rect">
            <a:avLst/>
          </a:prstGeom>
          <a:solidFill>
            <a:schemeClr val="accent2">
              <a:alpha val="14999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23" name="Rectangle 1623"/>
          <p:cNvSpPr>
            <a:spLocks noChangeArrowheads="1"/>
          </p:cNvSpPr>
          <p:nvPr/>
        </p:nvSpPr>
        <p:spPr bwMode="gray">
          <a:xfrm>
            <a:off x="8366125" y="20638"/>
            <a:ext cx="344488" cy="6858000"/>
          </a:xfrm>
          <a:prstGeom prst="rect">
            <a:avLst/>
          </a:prstGeom>
          <a:solidFill>
            <a:schemeClr val="accent2">
              <a:alpha val="23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24" name="Rectangle 1624"/>
          <p:cNvSpPr>
            <a:spLocks noChangeArrowheads="1"/>
          </p:cNvSpPr>
          <p:nvPr/>
        </p:nvSpPr>
        <p:spPr bwMode="gray">
          <a:xfrm>
            <a:off x="8664575" y="0"/>
            <a:ext cx="474663" cy="6858000"/>
          </a:xfrm>
          <a:prstGeom prst="rect">
            <a:avLst/>
          </a:prstGeom>
          <a:solidFill>
            <a:schemeClr val="accent2">
              <a:alpha val="28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13" name="Text Box 1613"/>
          <p:cNvSpPr txBox="1">
            <a:spLocks noChangeArrowheads="1"/>
          </p:cNvSpPr>
          <p:nvPr/>
        </p:nvSpPr>
        <p:spPr bwMode="gray">
          <a:xfrm>
            <a:off x="76200" y="6477000"/>
            <a:ext cx="1608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000">
                <a:solidFill>
                  <a:srgbClr val="F8F8F8"/>
                </a:solidFill>
              </a:rPr>
              <a:t>www.themegallery.com</a:t>
            </a:r>
          </a:p>
        </p:txBody>
      </p:sp>
      <p:sp>
        <p:nvSpPr>
          <p:cNvPr id="436812" name="Text Box 1612"/>
          <p:cNvSpPr txBox="1">
            <a:spLocks noChangeArrowheads="1"/>
          </p:cNvSpPr>
          <p:nvPr/>
        </p:nvSpPr>
        <p:spPr bwMode="gray">
          <a:xfrm>
            <a:off x="276225" y="6007100"/>
            <a:ext cx="1169988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436843" name="Rectangle 1643"/>
          <p:cNvSpPr>
            <a:spLocks noChangeArrowheads="1"/>
          </p:cNvSpPr>
          <p:nvPr/>
        </p:nvSpPr>
        <p:spPr bwMode="gray">
          <a:xfrm>
            <a:off x="7953375" y="4763"/>
            <a:ext cx="136525" cy="6858000"/>
          </a:xfrm>
          <a:prstGeom prst="rect">
            <a:avLst/>
          </a:prstGeom>
          <a:solidFill>
            <a:schemeClr val="accent2">
              <a:alpha val="6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44" name="Rectangle 1644"/>
          <p:cNvSpPr>
            <a:spLocks noChangeArrowheads="1"/>
          </p:cNvSpPr>
          <p:nvPr/>
        </p:nvSpPr>
        <p:spPr bwMode="gray">
          <a:xfrm>
            <a:off x="8045450" y="4763"/>
            <a:ext cx="168275" cy="6858000"/>
          </a:xfrm>
          <a:prstGeom prst="rect">
            <a:avLst/>
          </a:prstGeom>
          <a:solidFill>
            <a:schemeClr val="accent2">
              <a:alpha val="12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45" name="Rectangle 1645"/>
          <p:cNvSpPr>
            <a:spLocks noChangeArrowheads="1"/>
          </p:cNvSpPr>
          <p:nvPr/>
        </p:nvSpPr>
        <p:spPr bwMode="gray">
          <a:xfrm>
            <a:off x="8177213" y="-11113"/>
            <a:ext cx="230187" cy="6858001"/>
          </a:xfrm>
          <a:prstGeom prst="rect">
            <a:avLst/>
          </a:prstGeom>
          <a:solidFill>
            <a:schemeClr val="accent2">
              <a:alpha val="17999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47" name="Rectangle 1647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3802063" y="1314450"/>
            <a:ext cx="5105400" cy="1470025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36848" name="Rectangle 1648"/>
          <p:cNvSpPr>
            <a:spLocks noGrp="1" noChangeArrowheads="1"/>
          </p:cNvSpPr>
          <p:nvPr>
            <p:ph type="subTitle" sz="quarter" idx="1"/>
          </p:nvPr>
        </p:nvSpPr>
        <p:spPr bwMode="gray">
          <a:xfrm>
            <a:off x="3810000" y="2762250"/>
            <a:ext cx="5151438" cy="757238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36850" name="Rectangle 165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552825" y="6534150"/>
            <a:ext cx="2895600" cy="2349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36849" name="Rectangle 1649"/>
          <p:cNvSpPr>
            <a:spLocks noGrp="1" noChangeArrowheads="1"/>
          </p:cNvSpPr>
          <p:nvPr>
            <p:ph type="dt" sz="quarter" idx="2"/>
          </p:nvPr>
        </p:nvSpPr>
        <p:spPr bwMode="gray">
          <a:xfrm>
            <a:off x="6900863" y="6526213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436851" name="Rectangle 1651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011488" y="6527800"/>
            <a:ext cx="373062" cy="234950"/>
          </a:xfrm>
        </p:spPr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6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36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36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36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6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6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6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6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6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68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68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68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68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68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100"/>
                            </p:stCondLst>
                            <p:childTnLst>
                              <p:par>
                                <p:cTn id="6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500" fill="hold"/>
                                        <p:tgtEl>
                                          <p:spTgt spid="4368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1" dur="500" fill="hold"/>
                                        <p:tgtEl>
                                          <p:spTgt spid="4367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43679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75" dur="500" fill="hold"/>
                                        <p:tgtEl>
                                          <p:spTgt spid="4367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77" dur="500" fill="hold"/>
                                        <p:tgtEl>
                                          <p:spTgt spid="4367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79" dur="500" fill="hold"/>
                                        <p:tgtEl>
                                          <p:spTgt spid="4367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43679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3" dur="500" fill="hold"/>
                                        <p:tgtEl>
                                          <p:spTgt spid="4368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85" dur="500" fill="hold"/>
                                        <p:tgtEl>
                                          <p:spTgt spid="4368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87" dur="500" fill="hold"/>
                                        <p:tgtEl>
                                          <p:spTgt spid="4368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900"/>
                            </p:stCondLst>
                            <p:childTnLst>
                              <p:par>
                                <p:cTn id="8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500" fill="hold"/>
                                        <p:tgtEl>
                                          <p:spTgt spid="4368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92" dur="500" fill="hold"/>
                                        <p:tgtEl>
                                          <p:spTgt spid="4368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94" dur="500" fill="hold"/>
                                        <p:tgtEl>
                                          <p:spTgt spid="4368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96" dur="500" fill="hold"/>
                                        <p:tgtEl>
                                          <p:spTgt spid="4368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36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44 0.26526 C 0.15434 0.26017 0.07587 0.23011 0.04201 0.19056 C 0.00816 0.15101 -0.01441 0.06198 -0.02934 0.02821 " pathEditMode="relative" rAng="0" ptsTypes="faf">
                                      <p:cBhvr>
                                        <p:cTn id="103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" y="-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842" grpId="0" animBg="1"/>
      <p:bldP spid="436842" grpId="1" animBg="1"/>
      <p:bldP spid="436834" grpId="0" animBg="1"/>
      <p:bldP spid="436834" grpId="1" animBg="1"/>
      <p:bldP spid="436796" grpId="0" animBg="1"/>
      <p:bldP spid="436796" grpId="1" animBg="1"/>
      <p:bldP spid="436797" grpId="0" animBg="1"/>
      <p:bldP spid="436797" grpId="1" animBg="1"/>
      <p:bldP spid="436792" grpId="0" animBg="1"/>
      <p:bldP spid="436792" grpId="1" animBg="1"/>
      <p:bldP spid="436793" grpId="0" animBg="1"/>
      <p:bldP spid="436793" grpId="1" animBg="1"/>
      <p:bldP spid="436794" grpId="0" animBg="1"/>
      <p:bldP spid="436794" grpId="1" animBg="1"/>
      <p:bldP spid="436795" grpId="0" animBg="1"/>
      <p:bldP spid="436795" grpId="1" animBg="1"/>
      <p:bldP spid="436822" grpId="0" animBg="1"/>
      <p:bldP spid="436822" grpId="1" animBg="1"/>
      <p:bldP spid="436823" grpId="0" animBg="1"/>
      <p:bldP spid="436823" grpId="1" animBg="1"/>
      <p:bldP spid="436824" grpId="0" animBg="1"/>
      <p:bldP spid="436824" grpId="1" animBg="1"/>
      <p:bldP spid="436843" grpId="0" animBg="1"/>
      <p:bldP spid="436843" grpId="1" animBg="1"/>
      <p:bldP spid="436844" grpId="0" animBg="1"/>
      <p:bldP spid="436844" grpId="1" animBg="1"/>
      <p:bldP spid="436845" grpId="0" animBg="1"/>
      <p:bldP spid="436845" grpId="1" animBg="1"/>
      <p:bldP spid="436847" grpId="0"/>
      <p:bldP spid="436847" grpId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30288" y="1163638"/>
            <a:ext cx="3903662" cy="5360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86350" y="1163638"/>
            <a:ext cx="3905250" cy="5360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18338" y="65088"/>
            <a:ext cx="1995487" cy="64595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30288" y="65088"/>
            <a:ext cx="5835650" cy="64595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688" y="65088"/>
            <a:ext cx="7958137" cy="10112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030288" y="1163638"/>
            <a:ext cx="7961312" cy="5360987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77913" y="6616700"/>
            <a:ext cx="2133600" cy="241300"/>
          </a:xfrm>
        </p:spPr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838825" y="6616700"/>
            <a:ext cx="2895600" cy="2413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187825" y="6616700"/>
            <a:ext cx="661988" cy="241300"/>
          </a:xfrm>
        </p:spPr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842" name="Rectangle 1642"/>
          <p:cNvSpPr>
            <a:spLocks noChangeArrowheads="1"/>
          </p:cNvSpPr>
          <p:nvPr/>
        </p:nvSpPr>
        <p:spPr bwMode="gray">
          <a:xfrm>
            <a:off x="3071813" y="0"/>
            <a:ext cx="1417637" cy="6858000"/>
          </a:xfrm>
          <a:prstGeom prst="rect">
            <a:avLst/>
          </a:prstGeom>
          <a:solidFill>
            <a:schemeClr val="accent2">
              <a:alpha val="7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34" name="Rectangle 1634"/>
          <p:cNvSpPr>
            <a:spLocks noChangeArrowheads="1"/>
          </p:cNvSpPr>
          <p:nvPr/>
        </p:nvSpPr>
        <p:spPr bwMode="gray">
          <a:xfrm>
            <a:off x="0" y="0"/>
            <a:ext cx="3152775" cy="68580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85882"/>
                  <a:invGamma/>
                </a:schemeClr>
              </a:gs>
            </a:gsLst>
            <a:lin ang="5400000" scaled="1"/>
          </a:gra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796" name="Rectangle 1596"/>
          <p:cNvSpPr>
            <a:spLocks noChangeArrowheads="1"/>
          </p:cNvSpPr>
          <p:nvPr/>
        </p:nvSpPr>
        <p:spPr bwMode="gray">
          <a:xfrm>
            <a:off x="6902450" y="-11113"/>
            <a:ext cx="303213" cy="6858001"/>
          </a:xfrm>
          <a:prstGeom prst="rect">
            <a:avLst/>
          </a:prstGeom>
          <a:solidFill>
            <a:schemeClr val="accent2">
              <a:alpha val="3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797" name="Rectangle 1597"/>
          <p:cNvSpPr>
            <a:spLocks noChangeArrowheads="1"/>
          </p:cNvSpPr>
          <p:nvPr/>
        </p:nvSpPr>
        <p:spPr bwMode="gray">
          <a:xfrm>
            <a:off x="7158038" y="12700"/>
            <a:ext cx="227012" cy="6858000"/>
          </a:xfrm>
          <a:prstGeom prst="rect">
            <a:avLst/>
          </a:prstGeom>
          <a:solidFill>
            <a:schemeClr val="accent2">
              <a:alpha val="2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792" name="Rectangle 1592"/>
          <p:cNvSpPr>
            <a:spLocks noChangeArrowheads="1"/>
          </p:cNvSpPr>
          <p:nvPr/>
        </p:nvSpPr>
        <p:spPr bwMode="gray">
          <a:xfrm>
            <a:off x="4375150" y="0"/>
            <a:ext cx="1060450" cy="6858000"/>
          </a:xfrm>
          <a:prstGeom prst="rect">
            <a:avLst/>
          </a:prstGeom>
          <a:solidFill>
            <a:schemeClr val="accent2">
              <a:alpha val="64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793" name="Rectangle 1593"/>
          <p:cNvSpPr>
            <a:spLocks noChangeArrowheads="1"/>
          </p:cNvSpPr>
          <p:nvPr/>
        </p:nvSpPr>
        <p:spPr bwMode="gray">
          <a:xfrm>
            <a:off x="5359400" y="-17463"/>
            <a:ext cx="728663" cy="6938963"/>
          </a:xfrm>
          <a:prstGeom prst="rect">
            <a:avLst/>
          </a:prstGeom>
          <a:solidFill>
            <a:schemeClr val="accent2">
              <a:alpha val="53999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794" name="Rectangle 1594"/>
          <p:cNvSpPr>
            <a:spLocks noChangeArrowheads="1"/>
          </p:cNvSpPr>
          <p:nvPr/>
        </p:nvSpPr>
        <p:spPr bwMode="gray">
          <a:xfrm>
            <a:off x="6018213" y="-19050"/>
            <a:ext cx="547687" cy="6938963"/>
          </a:xfrm>
          <a:prstGeom prst="rect">
            <a:avLst/>
          </a:prstGeom>
          <a:solidFill>
            <a:schemeClr val="accent2">
              <a:alpha val="47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795" name="Rectangle 1595"/>
          <p:cNvSpPr>
            <a:spLocks noChangeArrowheads="1"/>
          </p:cNvSpPr>
          <p:nvPr/>
        </p:nvSpPr>
        <p:spPr bwMode="gray">
          <a:xfrm>
            <a:off x="6505575" y="0"/>
            <a:ext cx="446088" cy="6858000"/>
          </a:xfrm>
          <a:prstGeom prst="rect">
            <a:avLst/>
          </a:prstGeom>
          <a:solidFill>
            <a:schemeClr val="accent2">
              <a:alpha val="37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22" name="Rectangle 1622"/>
          <p:cNvSpPr>
            <a:spLocks noChangeArrowheads="1"/>
          </p:cNvSpPr>
          <p:nvPr/>
        </p:nvSpPr>
        <p:spPr bwMode="gray">
          <a:xfrm>
            <a:off x="7339013" y="52388"/>
            <a:ext cx="136525" cy="6858000"/>
          </a:xfrm>
          <a:prstGeom prst="rect">
            <a:avLst/>
          </a:prstGeom>
          <a:solidFill>
            <a:schemeClr val="accent2">
              <a:alpha val="14999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23" name="Rectangle 1623"/>
          <p:cNvSpPr>
            <a:spLocks noChangeArrowheads="1"/>
          </p:cNvSpPr>
          <p:nvPr/>
        </p:nvSpPr>
        <p:spPr bwMode="gray">
          <a:xfrm>
            <a:off x="8366125" y="20638"/>
            <a:ext cx="344488" cy="6858000"/>
          </a:xfrm>
          <a:prstGeom prst="rect">
            <a:avLst/>
          </a:prstGeom>
          <a:solidFill>
            <a:schemeClr val="accent2">
              <a:alpha val="23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24" name="Rectangle 1624"/>
          <p:cNvSpPr>
            <a:spLocks noChangeArrowheads="1"/>
          </p:cNvSpPr>
          <p:nvPr/>
        </p:nvSpPr>
        <p:spPr bwMode="gray">
          <a:xfrm>
            <a:off x="8664575" y="0"/>
            <a:ext cx="474663" cy="6858000"/>
          </a:xfrm>
          <a:prstGeom prst="rect">
            <a:avLst/>
          </a:prstGeom>
          <a:solidFill>
            <a:schemeClr val="accent2">
              <a:alpha val="28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13" name="Text Box 1613"/>
          <p:cNvSpPr txBox="1">
            <a:spLocks noChangeArrowheads="1"/>
          </p:cNvSpPr>
          <p:nvPr/>
        </p:nvSpPr>
        <p:spPr bwMode="gray">
          <a:xfrm>
            <a:off x="76200" y="6477000"/>
            <a:ext cx="1608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000">
                <a:solidFill>
                  <a:srgbClr val="F8F8F8"/>
                </a:solidFill>
              </a:rPr>
              <a:t>www.themegallery.com</a:t>
            </a:r>
          </a:p>
        </p:txBody>
      </p:sp>
      <p:sp>
        <p:nvSpPr>
          <p:cNvPr id="436812" name="Text Box 1612"/>
          <p:cNvSpPr txBox="1">
            <a:spLocks noChangeArrowheads="1"/>
          </p:cNvSpPr>
          <p:nvPr/>
        </p:nvSpPr>
        <p:spPr bwMode="gray">
          <a:xfrm>
            <a:off x="276225" y="6007100"/>
            <a:ext cx="1169988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436843" name="Rectangle 1643"/>
          <p:cNvSpPr>
            <a:spLocks noChangeArrowheads="1"/>
          </p:cNvSpPr>
          <p:nvPr/>
        </p:nvSpPr>
        <p:spPr bwMode="gray">
          <a:xfrm>
            <a:off x="7953375" y="4763"/>
            <a:ext cx="136525" cy="6858000"/>
          </a:xfrm>
          <a:prstGeom prst="rect">
            <a:avLst/>
          </a:prstGeom>
          <a:solidFill>
            <a:schemeClr val="accent2">
              <a:alpha val="6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44" name="Rectangle 1644"/>
          <p:cNvSpPr>
            <a:spLocks noChangeArrowheads="1"/>
          </p:cNvSpPr>
          <p:nvPr/>
        </p:nvSpPr>
        <p:spPr bwMode="gray">
          <a:xfrm>
            <a:off x="8045450" y="4763"/>
            <a:ext cx="168275" cy="6858000"/>
          </a:xfrm>
          <a:prstGeom prst="rect">
            <a:avLst/>
          </a:prstGeom>
          <a:solidFill>
            <a:schemeClr val="accent2">
              <a:alpha val="12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45" name="Rectangle 1645"/>
          <p:cNvSpPr>
            <a:spLocks noChangeArrowheads="1"/>
          </p:cNvSpPr>
          <p:nvPr/>
        </p:nvSpPr>
        <p:spPr bwMode="gray">
          <a:xfrm>
            <a:off x="8177213" y="-11113"/>
            <a:ext cx="230187" cy="6858001"/>
          </a:xfrm>
          <a:prstGeom prst="rect">
            <a:avLst/>
          </a:prstGeom>
          <a:solidFill>
            <a:schemeClr val="accent2">
              <a:alpha val="17999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47" name="Rectangle 1647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3802063" y="1314450"/>
            <a:ext cx="5105400" cy="1470025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36848" name="Rectangle 1648"/>
          <p:cNvSpPr>
            <a:spLocks noGrp="1" noChangeArrowheads="1"/>
          </p:cNvSpPr>
          <p:nvPr>
            <p:ph type="subTitle" sz="quarter" idx="1"/>
          </p:nvPr>
        </p:nvSpPr>
        <p:spPr bwMode="gray">
          <a:xfrm>
            <a:off x="3810000" y="2762250"/>
            <a:ext cx="5151438" cy="757238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36850" name="Rectangle 165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552825" y="6534150"/>
            <a:ext cx="2895600" cy="2349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36849" name="Rectangle 1649"/>
          <p:cNvSpPr>
            <a:spLocks noGrp="1" noChangeArrowheads="1"/>
          </p:cNvSpPr>
          <p:nvPr>
            <p:ph type="dt" sz="quarter" idx="2"/>
          </p:nvPr>
        </p:nvSpPr>
        <p:spPr bwMode="gray">
          <a:xfrm>
            <a:off x="6900863" y="6526213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436851" name="Rectangle 1651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011488" y="6527800"/>
            <a:ext cx="373062" cy="234950"/>
          </a:xfrm>
        </p:spPr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6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36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36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36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6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6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6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6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6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68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68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68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68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68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100"/>
                            </p:stCondLst>
                            <p:childTnLst>
                              <p:par>
                                <p:cTn id="6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500" fill="hold"/>
                                        <p:tgtEl>
                                          <p:spTgt spid="4368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1" dur="500" fill="hold"/>
                                        <p:tgtEl>
                                          <p:spTgt spid="4367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43679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75" dur="500" fill="hold"/>
                                        <p:tgtEl>
                                          <p:spTgt spid="4367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77" dur="500" fill="hold"/>
                                        <p:tgtEl>
                                          <p:spTgt spid="4367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79" dur="500" fill="hold"/>
                                        <p:tgtEl>
                                          <p:spTgt spid="4367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43679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3" dur="500" fill="hold"/>
                                        <p:tgtEl>
                                          <p:spTgt spid="4368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85" dur="500" fill="hold"/>
                                        <p:tgtEl>
                                          <p:spTgt spid="4368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87" dur="500" fill="hold"/>
                                        <p:tgtEl>
                                          <p:spTgt spid="4368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900"/>
                            </p:stCondLst>
                            <p:childTnLst>
                              <p:par>
                                <p:cTn id="8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500" fill="hold"/>
                                        <p:tgtEl>
                                          <p:spTgt spid="4368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92" dur="500" fill="hold"/>
                                        <p:tgtEl>
                                          <p:spTgt spid="4368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94" dur="500" fill="hold"/>
                                        <p:tgtEl>
                                          <p:spTgt spid="4368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96" dur="500" fill="hold"/>
                                        <p:tgtEl>
                                          <p:spTgt spid="4368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36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44 0.26526 C 0.15434 0.26017 0.07587 0.23011 0.04201 0.19056 C 0.00816 0.15101 -0.01441 0.06198 -0.02934 0.02821 " pathEditMode="relative" rAng="0" ptsTypes="faf">
                                      <p:cBhvr>
                                        <p:cTn id="103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" y="-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842" grpId="0" animBg="1"/>
      <p:bldP spid="436842" grpId="1" animBg="1"/>
      <p:bldP spid="436834" grpId="0" animBg="1"/>
      <p:bldP spid="436834" grpId="1" animBg="1"/>
      <p:bldP spid="436796" grpId="0" animBg="1"/>
      <p:bldP spid="436796" grpId="1" animBg="1"/>
      <p:bldP spid="436797" grpId="0" animBg="1"/>
      <p:bldP spid="436797" grpId="1" animBg="1"/>
      <p:bldP spid="436792" grpId="0" animBg="1"/>
      <p:bldP spid="436792" grpId="1" animBg="1"/>
      <p:bldP spid="436793" grpId="0" animBg="1"/>
      <p:bldP spid="436793" grpId="1" animBg="1"/>
      <p:bldP spid="436794" grpId="0" animBg="1"/>
      <p:bldP spid="436794" grpId="1" animBg="1"/>
      <p:bldP spid="436795" grpId="0" animBg="1"/>
      <p:bldP spid="436795" grpId="1" animBg="1"/>
      <p:bldP spid="436822" grpId="0" animBg="1"/>
      <p:bldP spid="436822" grpId="1" animBg="1"/>
      <p:bldP spid="436823" grpId="0" animBg="1"/>
      <p:bldP spid="436823" grpId="1" animBg="1"/>
      <p:bldP spid="436824" grpId="0" animBg="1"/>
      <p:bldP spid="436824" grpId="1" animBg="1"/>
      <p:bldP spid="436843" grpId="0" animBg="1"/>
      <p:bldP spid="436843" grpId="1" animBg="1"/>
      <p:bldP spid="436844" grpId="0" animBg="1"/>
      <p:bldP spid="436844" grpId="1" animBg="1"/>
      <p:bldP spid="436845" grpId="0" animBg="1"/>
      <p:bldP spid="436845" grpId="1" animBg="1"/>
      <p:bldP spid="436847" grpId="0"/>
      <p:bldP spid="436847" grpId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30288" y="1163638"/>
            <a:ext cx="3903662" cy="5360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86350" y="1163638"/>
            <a:ext cx="3905250" cy="5360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18338" y="65088"/>
            <a:ext cx="1995487" cy="64595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30288" y="65088"/>
            <a:ext cx="5835650" cy="64595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688" y="65088"/>
            <a:ext cx="7958137" cy="10112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030288" y="1163638"/>
            <a:ext cx="7961312" cy="5360987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77913" y="6616700"/>
            <a:ext cx="2133600" cy="241300"/>
          </a:xfrm>
        </p:spPr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838825" y="6616700"/>
            <a:ext cx="2895600" cy="2413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187825" y="6616700"/>
            <a:ext cx="661988" cy="241300"/>
          </a:xfrm>
        </p:spPr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37719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990600"/>
            <a:ext cx="37719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960938"/>
            <a:chOff x="1440" y="0"/>
            <a:chExt cx="1441" cy="3125"/>
          </a:xfrm>
        </p:grpSpPr>
        <p:sp>
          <p:nvSpPr>
            <p:cNvPr id="3080" name="Rectangle 8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6" name="Rectangle 14"/>
            <p:cNvSpPr>
              <a:spLocks noChangeArrowheads="1"/>
            </p:cNvSpPr>
            <p:nvPr userDrawn="1"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1" name="Rectangle 19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3084" name="Rectangle 12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5" name="Rectangle 13"/>
            <p:cNvSpPr>
              <a:spLocks noChangeArrowheads="1"/>
            </p:cNvSpPr>
            <p:nvPr userDrawn="1"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2" name="Rectangle 20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3083" name="Rectangle 11"/>
            <p:cNvSpPr>
              <a:spLocks noChangeArrowheads="1"/>
            </p:cNvSpPr>
            <p:nvPr userDrawn="1"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38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3081" name="Rectangle 9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2" name="Rectangle 10"/>
              <p:cNvSpPr>
                <a:spLocks noChangeArrowheads="1"/>
              </p:cNvSpPr>
              <p:nvPr userDrawn="1"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3" name="Rectangle 21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079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7" name="Rectangle 15"/>
            <p:cNvSpPr>
              <a:spLocks noChangeArrowheads="1"/>
            </p:cNvSpPr>
            <p:nvPr userDrawn="1"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8" name="Rectangle 16"/>
            <p:cNvSpPr>
              <a:spLocks noChangeArrowheads="1"/>
            </p:cNvSpPr>
            <p:nvPr userDrawn="1"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4" name="Rectangle 22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3096" name="Rectangle 24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7" name="Rectangle 25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8" name="Rectangle 26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9" name="Rectangle 27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100" name="Picture 28" descr="1"/>
          <p:cNvPicPr>
            <a:picLocks noChangeAspect="1" noChangeArrowheads="1"/>
          </p:cNvPicPr>
          <p:nvPr/>
        </p:nvPicPr>
        <p:blipFill>
          <a:blip r:embed="rId2"/>
          <a:srcRect r="20134"/>
          <a:stretch>
            <a:fillRect/>
          </a:stretch>
        </p:blipFill>
        <p:spPr bwMode="gray">
          <a:xfrm>
            <a:off x="7164388" y="908050"/>
            <a:ext cx="1979612" cy="3889375"/>
          </a:xfrm>
          <a:prstGeom prst="rect">
            <a:avLst/>
          </a:prstGeom>
          <a:noFill/>
        </p:spPr>
      </p:pic>
      <p:pic>
        <p:nvPicPr>
          <p:cNvPr id="3101" name="Picture 29" descr="2"/>
          <p:cNvPicPr>
            <a:picLocks noChangeAspect="1" noChangeArrowheads="1"/>
          </p:cNvPicPr>
          <p:nvPr/>
        </p:nvPicPr>
        <p:blipFill>
          <a:blip r:embed="rId3"/>
          <a:srcRect r="16925"/>
          <a:stretch>
            <a:fillRect/>
          </a:stretch>
        </p:blipFill>
        <p:spPr bwMode="gray">
          <a:xfrm>
            <a:off x="5062538" y="1268413"/>
            <a:ext cx="1795462" cy="2736850"/>
          </a:xfrm>
          <a:prstGeom prst="rect">
            <a:avLst/>
          </a:prstGeom>
          <a:noFill/>
        </p:spPr>
      </p:pic>
      <p:pic>
        <p:nvPicPr>
          <p:cNvPr id="3102" name="Picture 30" descr="3"/>
          <p:cNvPicPr>
            <a:picLocks noChangeAspect="1" noChangeArrowheads="1"/>
          </p:cNvPicPr>
          <p:nvPr/>
        </p:nvPicPr>
        <p:blipFill>
          <a:blip r:embed="rId4"/>
          <a:srcRect r="18698"/>
          <a:stretch>
            <a:fillRect/>
          </a:stretch>
        </p:blipFill>
        <p:spPr bwMode="gray">
          <a:xfrm>
            <a:off x="314325" y="692150"/>
            <a:ext cx="1973263" cy="3641725"/>
          </a:xfrm>
          <a:prstGeom prst="rect">
            <a:avLst/>
          </a:prstGeom>
          <a:noFill/>
        </p:spPr>
      </p:pic>
      <p:pic>
        <p:nvPicPr>
          <p:cNvPr id="3103" name="Picture 31" descr="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gray">
          <a:xfrm>
            <a:off x="2497138" y="374650"/>
            <a:ext cx="2071687" cy="4999038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0"/>
            <a:ext cx="8686800" cy="863600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159500"/>
            <a:ext cx="6400800" cy="342900"/>
          </a:xfrm>
        </p:spPr>
        <p:txBody>
          <a:bodyPr/>
          <a:lstStyle>
            <a:lvl1pPr marL="0" indent="0" algn="ctr">
              <a:buFontTx/>
              <a:buNone/>
              <a:defRPr sz="18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1676400" cy="244475"/>
          </a:xfrm>
        </p:spPr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629400" y="6477000"/>
            <a:ext cx="1219200" cy="2444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001000" y="6477000"/>
            <a:ext cx="685800" cy="244475"/>
          </a:xfrm>
        </p:spPr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gray">
          <a:xfrm>
            <a:off x="7847013" y="239713"/>
            <a:ext cx="1196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>
                <a:solidFill>
                  <a:srgbClr val="FFFFFF"/>
                </a:solidFill>
                <a:latin typeface="Arial Black" pitchFamily="34" charset="0"/>
              </a:rPr>
              <a:t>L/O/G/O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2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2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2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7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58763"/>
            <a:ext cx="2057400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58763"/>
            <a:ext cx="6019800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524000"/>
            <a:ext cx="8229600" cy="4652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524000"/>
            <a:ext cx="8229600" cy="4652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524000"/>
            <a:ext cx="8229600" cy="4652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8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image" Target="../media/image8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12" name="Rectangle 20"/>
          <p:cNvSpPr>
            <a:spLocks noChangeArrowheads="1"/>
          </p:cNvSpPr>
          <p:nvPr/>
        </p:nvSpPr>
        <p:spPr bwMode="gray">
          <a:xfrm>
            <a:off x="838200" y="0"/>
            <a:ext cx="8305800" cy="7905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02" name="Rectangle 10"/>
          <p:cNvSpPr>
            <a:spLocks noGrp="1" noChangeArrowheads="1"/>
          </p:cNvSpPr>
          <p:nvPr>
            <p:ph type="title"/>
          </p:nvPr>
        </p:nvSpPr>
        <p:spPr bwMode="white">
          <a:xfrm>
            <a:off x="914400" y="107950"/>
            <a:ext cx="7315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1060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990600"/>
            <a:ext cx="76962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060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056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11060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4770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060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004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0607" name="Rectangle 15"/>
          <p:cNvSpPr>
            <a:spLocks noChangeArrowheads="1"/>
          </p:cNvSpPr>
          <p:nvPr/>
        </p:nvSpPr>
        <p:spPr bwMode="ltGray">
          <a:xfrm>
            <a:off x="0" y="0"/>
            <a:ext cx="838200" cy="78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08" name="Rectangle 16"/>
          <p:cNvSpPr>
            <a:spLocks noChangeArrowheads="1"/>
          </p:cNvSpPr>
          <p:nvPr/>
        </p:nvSpPr>
        <p:spPr bwMode="ltGray">
          <a:xfrm>
            <a:off x="0" y="787400"/>
            <a:ext cx="838200" cy="787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09" name="Rectangle 17"/>
          <p:cNvSpPr>
            <a:spLocks noChangeArrowheads="1"/>
          </p:cNvSpPr>
          <p:nvPr/>
        </p:nvSpPr>
        <p:spPr bwMode="ltGray">
          <a:xfrm>
            <a:off x="0" y="1563688"/>
            <a:ext cx="838200" cy="787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13" name="Line 21"/>
          <p:cNvSpPr>
            <a:spLocks noChangeShapeType="1"/>
          </p:cNvSpPr>
          <p:nvPr/>
        </p:nvSpPr>
        <p:spPr bwMode="auto">
          <a:xfrm>
            <a:off x="152400" y="6477000"/>
            <a:ext cx="868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0620" name="Rectangle 28"/>
          <p:cNvSpPr>
            <a:spLocks noChangeArrowheads="1"/>
          </p:cNvSpPr>
          <p:nvPr/>
        </p:nvSpPr>
        <p:spPr bwMode="gray">
          <a:xfrm>
            <a:off x="-4763" y="1557338"/>
            <a:ext cx="839788" cy="796925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21" name="Rectangle 29"/>
          <p:cNvSpPr>
            <a:spLocks noChangeArrowheads="1"/>
          </p:cNvSpPr>
          <p:nvPr/>
        </p:nvSpPr>
        <p:spPr bwMode="gray">
          <a:xfrm>
            <a:off x="8272463" y="0"/>
            <a:ext cx="871537" cy="790575"/>
          </a:xfrm>
          <a:prstGeom prst="rect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622" name="Rectangle 30"/>
          <p:cNvSpPr>
            <a:spLocks noChangeArrowheads="1"/>
          </p:cNvSpPr>
          <p:nvPr/>
        </p:nvSpPr>
        <p:spPr bwMode="gray">
          <a:xfrm>
            <a:off x="0" y="0"/>
            <a:ext cx="839788" cy="787400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  <p:sldLayoutId id="2147483857" r:id="rId14"/>
    <p:sldLayoutId id="2147483858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0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106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106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09" grpId="0" animBg="1"/>
      <p:bldP spid="110620" grpId="0" animBg="1"/>
      <p:bldP spid="110622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019" name="Line 491"/>
          <p:cNvSpPr>
            <a:spLocks noChangeShapeType="1"/>
          </p:cNvSpPr>
          <p:nvPr/>
        </p:nvSpPr>
        <p:spPr bwMode="auto">
          <a:xfrm>
            <a:off x="1101725" y="1000125"/>
            <a:ext cx="783431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1002" name="Rectangle 474"/>
          <p:cNvSpPr>
            <a:spLocks noChangeArrowheads="1"/>
          </p:cNvSpPr>
          <p:nvPr/>
        </p:nvSpPr>
        <p:spPr bwMode="gray">
          <a:xfrm>
            <a:off x="269875" y="0"/>
            <a:ext cx="284163" cy="6889750"/>
          </a:xfrm>
          <a:prstGeom prst="rect">
            <a:avLst/>
          </a:prstGeom>
          <a:solidFill>
            <a:schemeClr val="accent2">
              <a:alpha val="8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1003" name="Rectangle 475"/>
          <p:cNvSpPr>
            <a:spLocks noChangeArrowheads="1"/>
          </p:cNvSpPr>
          <p:nvPr/>
        </p:nvSpPr>
        <p:spPr bwMode="gray">
          <a:xfrm>
            <a:off x="-12700" y="0"/>
            <a:ext cx="330200" cy="68580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28627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1005" name="Rectangle 477"/>
          <p:cNvSpPr>
            <a:spLocks noChangeArrowheads="1"/>
          </p:cNvSpPr>
          <p:nvPr/>
        </p:nvSpPr>
        <p:spPr bwMode="gray">
          <a:xfrm>
            <a:off x="749300" y="-14288"/>
            <a:ext cx="71438" cy="6872288"/>
          </a:xfrm>
          <a:prstGeom prst="rect">
            <a:avLst/>
          </a:prstGeom>
          <a:solidFill>
            <a:schemeClr val="accent2">
              <a:alpha val="2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1007" name="Rectangle 479"/>
          <p:cNvSpPr>
            <a:spLocks noChangeArrowheads="1"/>
          </p:cNvSpPr>
          <p:nvPr/>
        </p:nvSpPr>
        <p:spPr bwMode="gray">
          <a:xfrm>
            <a:off x="508000" y="0"/>
            <a:ext cx="168275" cy="6865938"/>
          </a:xfrm>
          <a:prstGeom prst="rect">
            <a:avLst/>
          </a:prstGeom>
          <a:solidFill>
            <a:schemeClr val="accent2">
              <a:alpha val="53999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1009" name="Rectangle 481"/>
          <p:cNvSpPr>
            <a:spLocks noChangeArrowheads="1"/>
          </p:cNvSpPr>
          <p:nvPr/>
        </p:nvSpPr>
        <p:spPr bwMode="gray">
          <a:xfrm>
            <a:off x="661988" y="0"/>
            <a:ext cx="114300" cy="6872288"/>
          </a:xfrm>
          <a:prstGeom prst="rect">
            <a:avLst/>
          </a:prstGeom>
          <a:solidFill>
            <a:schemeClr val="accent2">
              <a:alpha val="37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0988" name="Rectangle 460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65088"/>
            <a:ext cx="7958137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50989" name="Rectangle 46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0288" y="1163638"/>
            <a:ext cx="7961312" cy="536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50990" name="Rectangle 46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7913" y="6616700"/>
            <a:ext cx="2133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150991" name="Rectangle 46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38825" y="6616700"/>
            <a:ext cx="2895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  <p:sp>
        <p:nvSpPr>
          <p:cNvPr id="150992" name="Rectangle 46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87825" y="6616700"/>
            <a:ext cx="661988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1036" name="Oval 508"/>
          <p:cNvSpPr>
            <a:spLocks noChangeArrowheads="1"/>
          </p:cNvSpPr>
          <p:nvPr/>
        </p:nvSpPr>
        <p:spPr bwMode="gray">
          <a:xfrm>
            <a:off x="438150" y="1892300"/>
            <a:ext cx="619125" cy="614363"/>
          </a:xfrm>
          <a:prstGeom prst="ellipse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28575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1039" name="Oval 511"/>
          <p:cNvSpPr>
            <a:spLocks noChangeArrowheads="1"/>
          </p:cNvSpPr>
          <p:nvPr/>
        </p:nvSpPr>
        <p:spPr bwMode="gray">
          <a:xfrm>
            <a:off x="442913" y="315913"/>
            <a:ext cx="603250" cy="596900"/>
          </a:xfrm>
          <a:prstGeom prst="ellipse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57150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1043" name="Oval 515"/>
          <p:cNvSpPr>
            <a:spLocks noChangeArrowheads="1"/>
          </p:cNvSpPr>
          <p:nvPr/>
        </p:nvSpPr>
        <p:spPr bwMode="gray">
          <a:xfrm>
            <a:off x="430213" y="1128713"/>
            <a:ext cx="603250" cy="593725"/>
          </a:xfrm>
          <a:prstGeom prst="ellipse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 w="38100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5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10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10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500" fill="hold"/>
                                        <p:tgtEl>
                                          <p:spTgt spid="1510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15100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5100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35" dur="500" fill="hold"/>
                                        <p:tgtEl>
                                          <p:spTgt spid="1510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510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002" grpId="0" animBg="1"/>
      <p:bldP spid="151002" grpId="1" animBg="1"/>
      <p:bldP spid="151003" grpId="0" animBg="1"/>
      <p:bldP spid="151003" grpId="1" animBg="1"/>
      <p:bldP spid="151005" grpId="0" animBg="1"/>
      <p:bldP spid="151005" grpId="1" animBg="1"/>
      <p:bldP spid="151007" grpId="0" animBg="1"/>
      <p:bldP spid="151007" grpId="1" animBg="1"/>
      <p:bldP spid="151009" grpId="0" animBg="1"/>
      <p:bldP spid="151009" grpId="1" animBg="1"/>
      <p:bldP spid="150988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Font typeface="Wingdings" pitchFamily="2" charset="2"/>
        <a:buChar char="£"/>
        <a:defRPr sz="32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5000"/>
        <a:buChar char="•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5000"/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019" name="Line 491"/>
          <p:cNvSpPr>
            <a:spLocks noChangeShapeType="1"/>
          </p:cNvSpPr>
          <p:nvPr/>
        </p:nvSpPr>
        <p:spPr bwMode="auto">
          <a:xfrm>
            <a:off x="1101725" y="1000125"/>
            <a:ext cx="783431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1002" name="Rectangle 474"/>
          <p:cNvSpPr>
            <a:spLocks noChangeArrowheads="1"/>
          </p:cNvSpPr>
          <p:nvPr/>
        </p:nvSpPr>
        <p:spPr bwMode="gray">
          <a:xfrm>
            <a:off x="269875" y="0"/>
            <a:ext cx="284163" cy="6889750"/>
          </a:xfrm>
          <a:prstGeom prst="rect">
            <a:avLst/>
          </a:prstGeom>
          <a:solidFill>
            <a:schemeClr val="accent2">
              <a:alpha val="8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1003" name="Rectangle 475"/>
          <p:cNvSpPr>
            <a:spLocks noChangeArrowheads="1"/>
          </p:cNvSpPr>
          <p:nvPr/>
        </p:nvSpPr>
        <p:spPr bwMode="gray">
          <a:xfrm>
            <a:off x="-12700" y="0"/>
            <a:ext cx="330200" cy="68580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28627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1005" name="Rectangle 477"/>
          <p:cNvSpPr>
            <a:spLocks noChangeArrowheads="1"/>
          </p:cNvSpPr>
          <p:nvPr/>
        </p:nvSpPr>
        <p:spPr bwMode="gray">
          <a:xfrm>
            <a:off x="749300" y="-14288"/>
            <a:ext cx="71438" cy="6872288"/>
          </a:xfrm>
          <a:prstGeom prst="rect">
            <a:avLst/>
          </a:prstGeom>
          <a:solidFill>
            <a:schemeClr val="accent2">
              <a:alpha val="2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1007" name="Rectangle 479"/>
          <p:cNvSpPr>
            <a:spLocks noChangeArrowheads="1"/>
          </p:cNvSpPr>
          <p:nvPr/>
        </p:nvSpPr>
        <p:spPr bwMode="gray">
          <a:xfrm>
            <a:off x="508000" y="0"/>
            <a:ext cx="168275" cy="6865938"/>
          </a:xfrm>
          <a:prstGeom prst="rect">
            <a:avLst/>
          </a:prstGeom>
          <a:solidFill>
            <a:schemeClr val="accent2">
              <a:alpha val="53999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1009" name="Rectangle 481"/>
          <p:cNvSpPr>
            <a:spLocks noChangeArrowheads="1"/>
          </p:cNvSpPr>
          <p:nvPr/>
        </p:nvSpPr>
        <p:spPr bwMode="gray">
          <a:xfrm>
            <a:off x="661988" y="0"/>
            <a:ext cx="114300" cy="6872288"/>
          </a:xfrm>
          <a:prstGeom prst="rect">
            <a:avLst/>
          </a:prstGeom>
          <a:solidFill>
            <a:schemeClr val="accent2">
              <a:alpha val="37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0988" name="Rectangle 460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65088"/>
            <a:ext cx="7958137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50989" name="Rectangle 46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0288" y="1163638"/>
            <a:ext cx="7961312" cy="536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50990" name="Rectangle 46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7913" y="6616700"/>
            <a:ext cx="2133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150991" name="Rectangle 46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38825" y="6616700"/>
            <a:ext cx="2895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  <p:sp>
        <p:nvSpPr>
          <p:cNvPr id="150992" name="Rectangle 46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87825" y="6616700"/>
            <a:ext cx="661988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1036" name="Oval 508"/>
          <p:cNvSpPr>
            <a:spLocks noChangeArrowheads="1"/>
          </p:cNvSpPr>
          <p:nvPr/>
        </p:nvSpPr>
        <p:spPr bwMode="gray">
          <a:xfrm>
            <a:off x="438150" y="1892300"/>
            <a:ext cx="619125" cy="614363"/>
          </a:xfrm>
          <a:prstGeom prst="ellipse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28575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1039" name="Oval 511"/>
          <p:cNvSpPr>
            <a:spLocks noChangeArrowheads="1"/>
          </p:cNvSpPr>
          <p:nvPr/>
        </p:nvSpPr>
        <p:spPr bwMode="gray">
          <a:xfrm>
            <a:off x="442913" y="315913"/>
            <a:ext cx="603250" cy="596900"/>
          </a:xfrm>
          <a:prstGeom prst="ellipse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57150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1043" name="Oval 515"/>
          <p:cNvSpPr>
            <a:spLocks noChangeArrowheads="1"/>
          </p:cNvSpPr>
          <p:nvPr/>
        </p:nvSpPr>
        <p:spPr bwMode="gray">
          <a:xfrm>
            <a:off x="430213" y="1128713"/>
            <a:ext cx="603250" cy="593725"/>
          </a:xfrm>
          <a:prstGeom prst="ellipse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 w="38100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5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10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10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500" fill="hold"/>
                                        <p:tgtEl>
                                          <p:spTgt spid="1510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15100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5100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35" dur="500" fill="hold"/>
                                        <p:tgtEl>
                                          <p:spTgt spid="1510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510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002" grpId="0" animBg="1"/>
      <p:bldP spid="151002" grpId="1" animBg="1"/>
      <p:bldP spid="151003" grpId="0" animBg="1"/>
      <p:bldP spid="151003" grpId="1" animBg="1"/>
      <p:bldP spid="151005" grpId="0" animBg="1"/>
      <p:bldP spid="151005" grpId="1" animBg="1"/>
      <p:bldP spid="151007" grpId="0" animBg="1"/>
      <p:bldP spid="151007" grpId="1" animBg="1"/>
      <p:bldP spid="151009" grpId="0" animBg="1"/>
      <p:bldP spid="151009" grpId="1" animBg="1"/>
      <p:bldP spid="150988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Font typeface="Wingdings" pitchFamily="2" charset="2"/>
        <a:buChar char="£"/>
        <a:defRPr sz="32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5000"/>
        <a:buChar char="•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5000"/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286000" y="0"/>
            <a:ext cx="2287588" cy="6858000"/>
            <a:chOff x="1440" y="0"/>
            <a:chExt cx="1441" cy="3125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lt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0"/>
                  </a:schemeClr>
                </a:gs>
                <a:gs pos="5000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575175" y="0"/>
            <a:ext cx="2286000" cy="5137150"/>
            <a:chOff x="2882" y="0"/>
            <a:chExt cx="1440" cy="2341"/>
          </a:xfrm>
        </p:grpSpPr>
        <p:sp>
          <p:nvSpPr>
            <p:cNvPr id="1036" name="Rectangle 12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7" name="Rectangle 13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0"/>
                  </a:schemeClr>
                </a:gs>
                <a:gs pos="5000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858000" y="0"/>
            <a:ext cx="2286000" cy="6831013"/>
            <a:chOff x="4320" y="0"/>
            <a:chExt cx="1440" cy="3113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lt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2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17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042" name="Rectangle 18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 userDrawn="1"/>
            </p:nvSpPr>
            <p:spPr bwMode="lt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2286000" cy="5135563"/>
            <a:chOff x="0" y="0"/>
            <a:chExt cx="1440" cy="2340"/>
          </a:xfrm>
        </p:grpSpPr>
        <p:sp>
          <p:nvSpPr>
            <p:cNvPr id="1046" name="Rectangle 22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7" name="Rectangle 23"/>
            <p:cNvSpPr>
              <a:spLocks noChangeArrowheads="1"/>
            </p:cNvSpPr>
            <p:nvPr userDrawn="1"/>
          </p:nvSpPr>
          <p:spPr bwMode="lt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8" name="Rectangle 24"/>
            <p:cNvSpPr>
              <a:spLocks noChangeArrowheads="1"/>
            </p:cNvSpPr>
            <p:nvPr userDrawn="1"/>
          </p:nvSpPr>
          <p:spPr bwMode="lt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9" name="Rectangle 25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45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1050" name="Rectangle 26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1" name="Rectangle 27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2" name="Rectangle 28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3" name="Rectangle 29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524000"/>
            <a:ext cx="8229600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909977F-EBD1-4B44-8F46-9758A36EAC64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FC3DCF2-E7E9-4A1C-AC7A-FD546945D5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46"/>
          <p:cNvGrpSpPr>
            <a:grpSpLocks/>
          </p:cNvGrpSpPr>
          <p:nvPr/>
        </p:nvGrpSpPr>
        <p:grpSpPr bwMode="auto">
          <a:xfrm>
            <a:off x="0" y="176213"/>
            <a:ext cx="7696200" cy="1117600"/>
            <a:chOff x="0" y="111"/>
            <a:chExt cx="4848" cy="768"/>
          </a:xfrm>
        </p:grpSpPr>
        <p:sp>
          <p:nvSpPr>
            <p:cNvPr id="1063" name="Rectangle 39"/>
            <p:cNvSpPr>
              <a:spLocks noChangeArrowheads="1"/>
            </p:cNvSpPr>
            <p:nvPr userDrawn="1"/>
          </p:nvSpPr>
          <p:spPr bwMode="hidden">
            <a:xfrm rot="-5400000">
              <a:off x="2394" y="-1578"/>
              <a:ext cx="60" cy="484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0"/>
                    <a:invGamma/>
                    <a:alpha val="0"/>
                  </a:srgbClr>
                </a:gs>
                <a:gs pos="50000">
                  <a:srgbClr val="FFFFFF">
                    <a:alpha val="35001"/>
                  </a:srgbClr>
                </a:gs>
                <a:gs pos="100000">
                  <a:srgbClr val="FFFFFF">
                    <a:gamma/>
                    <a:tint val="0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" name="Group 44"/>
            <p:cNvGrpSpPr>
              <a:grpSpLocks/>
            </p:cNvGrpSpPr>
            <p:nvPr userDrawn="1"/>
          </p:nvGrpSpPr>
          <p:grpSpPr bwMode="auto">
            <a:xfrm>
              <a:off x="0" y="111"/>
              <a:ext cx="4327" cy="768"/>
              <a:chOff x="0" y="111"/>
              <a:chExt cx="4327" cy="768"/>
            </a:xfrm>
          </p:grpSpPr>
          <p:sp>
            <p:nvSpPr>
              <p:cNvPr id="1065" name="Rectangle 41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 userDrawn="1"/>
            </p:nvSpPr>
            <p:spPr bwMode="hidden">
              <a:xfrm rot="-5400000">
                <a:off x="1754" y="-1643"/>
                <a:ext cx="181" cy="3690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gamma/>
                      <a:tint val="0"/>
                      <a:invGamma/>
                      <a:alpha val="0"/>
                    </a:srgbClr>
                  </a:gs>
                  <a:gs pos="5000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58763"/>
            <a:ext cx="73152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  <p:sldLayoutId id="2147484070" r:id="rId12"/>
    <p:sldLayoutId id="2147484071" r:id="rId13"/>
    <p:sldLayoutId id="2147484072" r:id="rId14"/>
    <p:sldLayoutId id="2147484073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 Самарской области средняя общеобразовательная школа села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Мусорка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Ставропольский Самарской области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48272"/>
          </a:xfrm>
        </p:spPr>
        <p:txBody>
          <a:bodyPr/>
          <a:lstStyle/>
          <a:p>
            <a:pPr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Воспитательная программа для начальной школы 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«Радуга»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Автор:</a:t>
            </a: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классный руководитель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начальных классов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Бамбурова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Олеся Васильевна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143668"/>
          </a:xfrm>
        </p:spPr>
        <p:txBody>
          <a:bodyPr/>
          <a:lstStyle/>
          <a:p>
            <a:pPr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>Тематика родительских собраний для второго класса.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Воспитание толерантного взаимодействия  с окружающим миром. 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Вредные привычки в детском возрасте. 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Объединение усилий педагогов и родителей в совместной деятельности по нравственному воспитанию. 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Как по-настоящему любить детей. 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>Тематика родительских собраний для третьего класса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Роль семьи в формировании мотивации учения.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Трудовое участие ребенка в жизни семьи. Его роль в развитии личностных качеств. 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Ничего не обходится нам так дешево и не ценится так дорого, как вежливость. 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Семейные традиции: прошлое, настоящее, будущее. 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 </a:t>
            </a: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>Тематика родительских собраний для четвертого класса.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Агрессивные дети. Причины и последствия детской агрессии. 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Компьютерные игры: возможные опасности. 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Здоровый образ жизни школьников. 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Как помочь ребенку подготовиться к переходу в среднюю школу. Итоговое собрание: “Итоги обучения в начальной школе” 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u="sng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200" u="sng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200" u="sng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Модель </a:t>
            </a:r>
            <a:r>
              <a:rPr lang="ru-RU" sz="3200" u="sng" dirty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выпускника начальной школы.</a:t>
            </a:r>
            <a:r>
              <a:rPr lang="ru-RU" dirty="0" smtClean="0">
                <a:latin typeface="Calibri"/>
                <a:ea typeface="Times New Roman"/>
                <a:cs typeface="Times New Roman"/>
              </a:rPr>
              <a:t/>
            </a:r>
            <a:br>
              <a:rPr lang="ru-RU" dirty="0" smtClean="0">
                <a:latin typeface="Calibri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652963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500" b="1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Это творческая личность, умеющая жить в классном коллективе и строить со своими одноклассниками отношения дружбы и взаимопомощи.</a:t>
            </a:r>
            <a:endParaRPr lang="ru-RU" sz="15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5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При достижении цели воспитательной работы проектируются следующие характеристики  ученика: </a:t>
            </a:r>
            <a:br>
              <a:rPr lang="ru-RU" sz="15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5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1. Готовый к сотрудничеству,  обладающий коммуникативной культурой.</a:t>
            </a:r>
            <a:br>
              <a:rPr lang="ru-RU" sz="15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5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2. Обладающий высоким уровнем мышления, основами информационной, экологической и правовой культурой.</a:t>
            </a:r>
            <a:br>
              <a:rPr lang="ru-RU" sz="15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5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 Имеющий  способности к организации своей и совместной деятельности и управлению ею.</a:t>
            </a:r>
            <a:br>
              <a:rPr lang="ru-RU" sz="15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5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 Имеющий потребность в здоровом образе жизни, стремление к физическому совершенствованию.</a:t>
            </a:r>
            <a:br>
              <a:rPr lang="ru-RU" sz="15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5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5. Имеющий высоконравственную  гражданскую позицию.</a:t>
            </a:r>
            <a:br>
              <a:rPr lang="ru-RU" sz="15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5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6. Способный к самореализации, обладающий устойчивым стремлением к самосовершенствованию.</a:t>
            </a:r>
            <a:endParaRPr lang="ru-RU" sz="15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5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7.Творчески осваивающий и преобразующий мир.</a:t>
            </a:r>
            <a:endParaRPr lang="ru-RU" sz="15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u="sng" dirty="0" smtClean="0">
                <a:solidFill>
                  <a:srgbClr val="0D0D0D"/>
                </a:solidFill>
                <a:latin typeface="Times New Roman"/>
                <a:ea typeface="Times New Roman"/>
              </a:rPr>
              <a:t/>
            </a:r>
            <a:br>
              <a:rPr lang="ru-RU" sz="3200" u="sng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3200" u="sng" dirty="0" smtClean="0">
                <a:solidFill>
                  <a:srgbClr val="0D0D0D"/>
                </a:solidFill>
                <a:latin typeface="Times New Roman"/>
                <a:ea typeface="Times New Roman"/>
              </a:rPr>
              <a:t>Критерии </a:t>
            </a:r>
            <a:r>
              <a:rPr lang="ru-RU" sz="3200" u="sng" dirty="0">
                <a:solidFill>
                  <a:srgbClr val="0D0D0D"/>
                </a:solidFill>
                <a:latin typeface="Times New Roman"/>
                <a:ea typeface="Times New Roman"/>
              </a:rPr>
              <a:t>эффективности воспитательной системы</a:t>
            </a:r>
            <a:r>
              <a:rPr lang="ru-RU" sz="32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smtClean="0">
                <a:latin typeface="Times New Roman"/>
                <a:ea typeface="Times New Roman"/>
              </a:rPr>
              <a:t/>
            </a:r>
            <a:br>
              <a:rPr lang="ru-RU" sz="3200" dirty="0" smtClean="0">
                <a:latin typeface="Times New Roman"/>
                <a:ea typeface="Times New Roman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 </a:t>
            </a:r>
          </a:p>
          <a:p>
            <a:pPr>
              <a:buNone/>
            </a:pPr>
            <a: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   – сплоченность классного коллектива;</a:t>
            </a:r>
            <a:b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– развитость способностей учащихся;</a:t>
            </a:r>
            <a:b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– </a:t>
            </a:r>
            <a:r>
              <a:rPr lang="ru-RU" sz="2400" dirty="0" err="1" smtClean="0">
                <a:solidFill>
                  <a:srgbClr val="0D0D0D"/>
                </a:solidFill>
                <a:latin typeface="Times New Roman"/>
                <a:ea typeface="Times New Roman"/>
              </a:rPr>
              <a:t>сформированность</a:t>
            </a:r>
            <a: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 культуры в целом;</a:t>
            </a:r>
            <a:b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– проявление индивидуальных особенностей ученика;</a:t>
            </a:r>
            <a:b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– совершенствование собственного здоровья;</a:t>
            </a:r>
            <a:b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– приобщение детей к общечеловеческим ценностям;</a:t>
            </a:r>
            <a:b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– социализация человека в общество;</a:t>
            </a:r>
            <a:b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– повышение уровня воспитанности.</a:t>
            </a:r>
            <a:endParaRPr lang="ru-RU" sz="24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u="sng" dirty="0" smtClean="0">
                <a:solidFill>
                  <a:srgbClr val="0D0D0D"/>
                </a:solidFill>
                <a:latin typeface="Times New Roman"/>
                <a:ea typeface="Times New Roman"/>
              </a:rPr>
              <a:t/>
            </a:r>
            <a:br>
              <a:rPr lang="ru-RU" sz="2800" u="sng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2800" u="sng" dirty="0">
                <a:solidFill>
                  <a:srgbClr val="0D0D0D"/>
                </a:solidFill>
                <a:latin typeface="Times New Roman"/>
                <a:ea typeface="Times New Roman"/>
              </a:rPr>
              <a:t/>
            </a:r>
            <a:br>
              <a:rPr lang="ru-RU" sz="2800" u="sng" dirty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2800" u="sng" dirty="0" smtClean="0">
                <a:solidFill>
                  <a:srgbClr val="0D0D0D"/>
                </a:solidFill>
                <a:latin typeface="Times New Roman"/>
                <a:ea typeface="Times New Roman"/>
              </a:rPr>
              <a:t/>
            </a:r>
            <a:br>
              <a:rPr lang="ru-RU" sz="2800" u="sng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2800" u="sng" dirty="0" smtClean="0">
                <a:solidFill>
                  <a:srgbClr val="0D0D0D"/>
                </a:solidFill>
                <a:latin typeface="Times New Roman"/>
                <a:ea typeface="Times New Roman"/>
              </a:rPr>
              <a:t>Система </a:t>
            </a:r>
            <a:r>
              <a:rPr lang="ru-RU" sz="2800" u="sng" dirty="0">
                <a:solidFill>
                  <a:srgbClr val="0D0D0D"/>
                </a:solidFill>
                <a:latin typeface="Times New Roman"/>
                <a:ea typeface="Times New Roman"/>
              </a:rPr>
              <a:t>отслеживания результатов включает в себя разнообразные приемы и методики:</a:t>
            </a:r>
            <a:r>
              <a:rPr lang="ru-RU" sz="3200" dirty="0" smtClean="0">
                <a:latin typeface="Times New Roman"/>
                <a:ea typeface="Times New Roman"/>
              </a:rPr>
              <a:t/>
            </a:r>
            <a:br>
              <a:rPr lang="ru-RU" sz="3200" dirty="0" smtClean="0">
                <a:latin typeface="Times New Roman"/>
                <a:ea typeface="Times New Roman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2000" dirty="0" smtClean="0">
              <a:solidFill>
                <a:srgbClr val="0D0D0D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педагогическое наблюдение, использование методов специальной диагностики; </a:t>
            </a:r>
            <a:endParaRPr lang="ru-RU" sz="2000" dirty="0" smtClean="0">
              <a:solidFill>
                <a:srgbClr val="0D0D0D"/>
              </a:solidFill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тестирование; </a:t>
            </a:r>
            <a:endParaRPr lang="ru-RU" sz="2000" dirty="0" smtClean="0">
              <a:solidFill>
                <a:srgbClr val="0D0D0D"/>
              </a:solidFill>
              <a:latin typeface="Calibri"/>
              <a:ea typeface="Times New Roman"/>
              <a:cs typeface="Times New Roman"/>
            </a:endParaRPr>
          </a:p>
          <a:p>
            <a:r>
              <a:rPr lang="ru-RU" sz="20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микроисследования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u="sng" dirty="0" smtClean="0">
                <a:solidFill>
                  <a:srgbClr val="0D0D0D"/>
                </a:solidFill>
                <a:latin typeface="Times New Roman"/>
                <a:ea typeface="Times New Roman"/>
              </a:rPr>
              <a:t/>
            </a:r>
            <a:br>
              <a:rPr lang="ru-RU" sz="3200" u="sng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3200" u="sng" dirty="0" smtClean="0">
                <a:solidFill>
                  <a:srgbClr val="0D0D0D"/>
                </a:solidFill>
                <a:latin typeface="Times New Roman"/>
                <a:ea typeface="Times New Roman"/>
              </a:rPr>
              <a:t>Взаимодействие </a:t>
            </a:r>
            <a:r>
              <a:rPr lang="ru-RU" sz="3200" u="sng" dirty="0">
                <a:solidFill>
                  <a:srgbClr val="0D0D0D"/>
                </a:solidFill>
                <a:latin typeface="Times New Roman"/>
                <a:ea typeface="Times New Roman"/>
              </a:rPr>
              <a:t>с учреждениями социума:</a:t>
            </a:r>
            <a:r>
              <a:rPr lang="ru-RU" sz="3200" u="sng" dirty="0" smtClean="0">
                <a:solidFill>
                  <a:srgbClr val="0D0D0D"/>
                </a:solidFill>
                <a:latin typeface="Times New Roman"/>
                <a:ea typeface="Times New Roman"/>
              </a:rPr>
              <a:t> </a:t>
            </a:r>
            <a:br>
              <a:rPr lang="ru-RU" sz="3200" u="sng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76834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Сотрудничество с школьной библиотекой</a:t>
            </a:r>
            <a:b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Сотрудничество с Библиотекой села </a:t>
            </a:r>
            <a:r>
              <a:rPr lang="ru-RU" sz="1800" dirty="0" err="1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Мусорка</a:t>
            </a:r>
            <a: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b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Сотрудничество с сельским клубом</a:t>
            </a: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Сотрудничество с детским садом села</a:t>
            </a:r>
            <a:endParaRPr lang="ru-RU" sz="18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Использование ресурсов школьного краеведческого музея</a:t>
            </a:r>
            <a:b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Посещение театров и кинотеатров города Тольятти</a:t>
            </a:r>
            <a:b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Посещение Краеведческого музея города Тольятти</a:t>
            </a:r>
            <a:endParaRPr lang="ru-RU" sz="18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Поддержка родителей и общественности; </a:t>
            </a:r>
            <a:b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Сотрудничество с музыкально-театральным кружком школы</a:t>
            </a:r>
            <a:endParaRPr lang="ru-RU" sz="18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Сотрудничество с танцевальной студией «Сувенир» села </a:t>
            </a:r>
            <a:r>
              <a:rPr lang="ru-RU" sz="1800" dirty="0" err="1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Мусорка</a:t>
            </a:r>
            <a: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b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Разработка интегрированных </a:t>
            </a:r>
            <a:r>
              <a:rPr lang="ru-RU" sz="1800" dirty="0" err="1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воспитательно</a:t>
            </a:r>
            <a:r>
              <a:rPr lang="ru-RU" sz="18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–образовательных проектов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748359"/>
          </a:xfrm>
        </p:spPr>
        <p:txBody>
          <a:bodyPr/>
          <a:lstStyle/>
          <a:p>
            <a:pPr marL="22860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   Методологическую основу</a:t>
            </a:r>
            <a:r>
              <a:rPr lang="ru-RU" sz="2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написания воспитательной системы составили труды 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Карпова Е.В.Дидактические игры в начальный период обучения. Ярославль, 1997.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Короткова Л.Д. Духовно - нравственное воспитание средствами авторских сказок. Методическое пособие. - М.:ЦГЛ, 2006. 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600" dirty="0" err="1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Маханова</a:t>
            </a: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М.Д., Рещикова С.В. Мы с друзьями - целый мир (социально-эмоциональное развитие детей)- М.:ТЦ Сфера, 2007.-96с. 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600" dirty="0" err="1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Минскин</a:t>
            </a: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Е.М. Игры и развлечения в группе продленного дня. М.,1993. 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600" dirty="0" err="1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Саляхова</a:t>
            </a: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Л.И. Родительские собрания. Сценарии, рекомендации, материалы для проведения. 1-4 классы. - М.: Глобус, 2007. (классное руководство). 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err="1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Щуркова</a:t>
            </a: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Н.Е. Собранье пестрых дел. М.,1994. 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 marL="228600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600" dirty="0" err="1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Н.Е.Щуркова</a:t>
            </a: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"Программа воспитания школьника". М.: Педагогическое общество                          России, 1998. 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Юнг К.Г. Понятие коллективного бессознательного. Анатомическая психология:    прошлое и </a:t>
            </a:r>
            <a:r>
              <a:rPr lang="ru-RU" sz="1600" dirty="0" err="1" smtClean="0">
                <a:solidFill>
                  <a:srgbClr val="0D0D0D"/>
                </a:solidFill>
                <a:latin typeface="Times New Roman"/>
                <a:ea typeface="Times New Roman"/>
              </a:rPr>
              <a:t>настоящее.-М</a:t>
            </a: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., 1995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86808" cy="944562"/>
          </a:xfrm>
        </p:spPr>
        <p:txBody>
          <a:bodyPr/>
          <a:lstStyle/>
          <a:p>
            <a:r>
              <a:rPr lang="ru-RU" sz="2800" u="sng" dirty="0" smtClean="0"/>
              <a:t>Планирование воспитательной работы</a:t>
            </a:r>
            <a:br>
              <a:rPr lang="ru-RU" sz="2800" u="sng" dirty="0" smtClean="0"/>
            </a:br>
            <a:r>
              <a:rPr lang="ru-RU" sz="2800" b="0" dirty="0" smtClean="0"/>
              <a:t>( </a:t>
            </a:r>
            <a:r>
              <a:rPr lang="ru-RU" sz="1800" b="0" dirty="0" smtClean="0"/>
              <a:t>Приложение</a:t>
            </a:r>
            <a:r>
              <a:rPr lang="ru-RU" sz="2800" b="0" dirty="0" smtClean="0"/>
              <a:t>) 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000108"/>
          <a:ext cx="8229600" cy="573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928694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Радоваться жизни самим, с семьей, с друзьями.</a:t>
                      </a:r>
                      <a:endParaRPr lang="ru-RU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познания и приобщения к культуре.</a:t>
                      </a:r>
                      <a:endParaRPr lang="ru-RU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общения с природой</a:t>
                      </a:r>
                      <a:endParaRPr lang="ru-RU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в здоровье</a:t>
                      </a:r>
                      <a:endParaRPr lang="ru-RU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– быть гражданином России</a:t>
                      </a:r>
                      <a:endParaRPr lang="ru-RU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98128"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Цели направлений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Способствовать формированию ценности человеческого общения.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Формирование коммуникативных навыков.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Формировать у детей отрицательное отношение к проявлению негативных качеств, учить находить пути их преодоления.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Способствовать формированию ученического коллектива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 Укрепление связи семьи и школы в интересах развития ребенка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1. Способствовать формированию учебной мотивации.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2.  Создавать условия для развития познавательных интересов.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3. Формировать умение самостоятельно пользоваться источниками информации воспитание потребности строить свою жизнь по законам красоты и гармонии.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4.Способствовать получению основы знаний о мировой культуре и культуре России</a:t>
                      </a:r>
                      <a:endParaRPr lang="ru-RU" sz="12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Воспитание бережного отношения к природе, ее богатствам 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Осознание себя частью природы.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Осознание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значимости э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кологического равновесия.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Формирование ценности нравственного, психического и физического здоровья.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Учить ребенка соблюдать режим дня и правила личной гигиены.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Развивать спортивные умения и навыки, интерес к спорту.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Формировать здоровый образ жизни, основы безопасности жизнедеятельности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Способствовать получению и расширению знаний учащихся о Росси и родном крае, развивать чувство патриотизма.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Познакомить с моральными качествами личности.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Воспитание у учащихся нравственно – эстетических качеств.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4.Воспитание гордости за свою страну, школу, село, уважение к их истории и традициям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598469"/>
          </a:xfrm>
        </p:spPr>
        <p:txBody>
          <a:bodyPr/>
          <a:lstStyle/>
          <a:p>
            <a:pPr algn="ctr"/>
            <a:r>
              <a:rPr lang="ru-RU" sz="1800" u="sng" dirty="0" smtClean="0"/>
              <a:t>Первая ступенька      «Я школьник! Какой Я?»       1 класс</a:t>
            </a:r>
            <a:endParaRPr lang="ru-RU" sz="1800" u="sng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14357"/>
          <a:ext cx="8229600" cy="7491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642941"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Радоваться жизни самим, с семьей, с друзьями.</a:t>
                      </a:r>
                      <a:endParaRPr lang="ru-RU" sz="11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познания и приобщения к культуре.</a:t>
                      </a:r>
                      <a:endParaRPr lang="ru-RU" sz="11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общения с природой</a:t>
                      </a:r>
                      <a:endParaRPr lang="ru-RU" sz="11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в здоровье</a:t>
                      </a:r>
                      <a:endParaRPr lang="ru-RU" sz="11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– быть гражданином России</a:t>
                      </a:r>
                      <a:endParaRPr lang="ru-RU" sz="11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- Кл. час-игра «Давайте знакомиться» </a:t>
                      </a:r>
                      <a:b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- Беседа «Что такое хорошо и что такое плохо» </a:t>
                      </a:r>
                      <a:b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-  Кл. час «Распределение поручений» </a:t>
                      </a:r>
                      <a:b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- Творческая мастерская «Мой школьный дом». Создание классного уголка. </a:t>
                      </a:r>
                      <a:b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-  Кл. час «Кто я? Какой я?»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-  Коллективно-творческая работа к 8 марта: «Дерево маминых сердец»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- Праздник вместе с родителями «Прощание с Азбукой»</a:t>
                      </a:r>
                      <a:b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- Беседа «Правда и ложь» </a:t>
                      </a:r>
                      <a:b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-  Практическое занятие «Вежливые слова» </a:t>
                      </a:r>
                      <a:b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- Кл. час «Учусь владеть собой»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Мы стали школьниками. О правилах поведения в школе.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Азбука- к мудрости ступенька. Литературный праздник.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В гостях у мудрого царя! Эрудит – шоу.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«Книга - наш друг и помощник.»  Экскурсия в школьную библиотеку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Конкурс поделок «Мои космические друзья»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Игра- соревнование «Веселая грамматика»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Посещение кукольного театра.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Красота окружающей природы. Выставка поделок из природного материала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Ведение дневника погоды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Конкурсно-игровая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программа «Путешествие на планету осенней красоты»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Посещение краеведческого музея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Кл. час «Правила дорожного движения пешеходов» Проектная работа «Расскажу Вам на ночь сказку» Запись сказок, рассказанных детьми, на звуковые носители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Кл. час «Режим дня»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Создание коллажа «Овощи и фрукты – здоровые продукты»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Свет зеленый – всем мигает. Игра – викторина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Кл.час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«Правильное питание – залог здоровья»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Конкурс «Витамин – шоу»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Кл. час  в сельской библиотеке «Моя Россия. Символы государства»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Игровая программа «Народные игры на Масленицу»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Викторина «Фольклор русского народа»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Кл. час «Берегите хлеб»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Экскурсия «Наше село». Посещение сельской библиотеки, сельского клуба.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u="sng" dirty="0" smtClean="0"/>
              <a:t>Вторая ступенька      «В классе жить – уметь дружить!»      2класс</a:t>
            </a:r>
            <a:endParaRPr lang="ru-RU" sz="2400" u="sng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63" y="1143000"/>
          <a:ext cx="8286779" cy="562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70309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Радоваться жизни самим, с семьей, с друзьями</a:t>
                      </a:r>
                      <a:endParaRPr lang="ru-RU" sz="11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познания и приобщения к культуре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общения с природой</a:t>
                      </a:r>
                      <a:endParaRPr lang="ru-RU" sz="11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в здоровье</a:t>
                      </a:r>
                      <a:endParaRPr lang="ru-RU" sz="11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– быть гражданином России</a:t>
                      </a:r>
                      <a:endParaRPr lang="ru-RU" sz="11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Кл. час «Учимся понимать друг друга»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Беседа «Об обидах и причинах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Кл. час «Как я дома помогаю»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Проект «Говорящая книга « Звуковой сборник стихов о родителях, семье.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Создание сказки «О невежах и вежливости»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Праздник совместно с родителями «Моя семья»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Индивидуальные проектные работы «Генеалогическое древо семьи».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Кл. час «Дружить надо уметь»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Мои любимые книжки. Литературные посиделки.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Кто лучше и быстрее? Интеллектуальные соревнования.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-Конкурс стихов и пословиц о маме.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-Славит человека труд. Беседа о значении умственного труда.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Мои любимые уроки. Викторина – игра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Интеллектуальный марафон «Хочу все знать»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Конкурс «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Инсценирование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песни военных лет»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Презентация проекта «Покормите птиц зимой»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Конкурс экологических плакатов «Сохраним ёлочку»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Викторина «Экологический букварь» Проходит в сельском клубе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Экскурсия в парк «Пробуждение природы»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Посещение детского спектакля : «Лесная сказка» коллектива ТЮЗ г. Тольятти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Проект «Режим дня».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Презентация в виде серии картинок, плакатов или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мультимедийных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презентаций.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Спортивные эстафеты «День семьи»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Работа в группах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Проект – акция «Береги чистоту».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Выпуск агитационных плакатов.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Акция «Я выбираю спорт, как альтернативу пагубным привычкам»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Кл.час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«Я здоровье сберегу, сам себе я помогу»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Сильные, смелые, ловкие. Соревнования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Празднично-игровая программа «В гостях у русской матрёшки» --Проект «Моя Родина – Россия»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Народные игры на Святки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Кл. час «Моя малая Родина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Митинг ко Дню Победы.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Кл. час «Юные герои В.О.в.»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u="sng" dirty="0" smtClean="0"/>
              <a:t>Третья ступенька      «Один за всех и все за одного! Коллектив важней всего!»      3 класс</a:t>
            </a:r>
            <a:endParaRPr lang="ru-RU" sz="2400" u="sng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61"/>
          <a:ext cx="8229600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6429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Радоваться жизни самим, с семьей, с друзьями</a:t>
                      </a:r>
                      <a:endParaRPr lang="ru-RU" sz="11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познания и приобщения к культуре</a:t>
                      </a:r>
                      <a:endParaRPr lang="ru-RU" sz="1100" dirty="0" smtClean="0"/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общения с природой</a:t>
                      </a:r>
                      <a:endParaRPr lang="ru-RU" sz="11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100" dirty="0" smtClean="0"/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в здоровье</a:t>
                      </a:r>
                      <a:endParaRPr lang="ru-RU" sz="11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– быть гражданином России</a:t>
                      </a:r>
                      <a:endParaRPr lang="ru-RU" sz="11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Беседа  «В человеке должно быть всё прекрасно»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Кл. час – игра «Один за всех, и все за одного»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Семейный праздник «К бабушке на оладушки»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Кл. час «Спешите делать добро»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Цветик-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семицветик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(Праздничный огонёк ко Дню именинника)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Кл. час – практикум «Ежели Вы вежливы»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Творческое дело-коллаж: «Наш дружный класс» с использованием фотографий»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Кл. час «Права ребёнка»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«С книгой жить – век не тужить». Развлекательно- познавательная игра в сельской библиотеке.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-Карусель знаний. Беседа – обсуждение</a:t>
                      </a:r>
                    </a:p>
                    <a:p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Участие в школьной олимпиаде по предметам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Участие в конкурсах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 Русский медвежонок – языкознание для всех», в международном  математическом конкурсе – игре «Кенгуру»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Кл. час «Мы дети природы»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Пробуждение Земли (беседа – игра)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Кл. час «Верный друг человека»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Проект «Мир комнатных растений» Групповой проект. Продукт – создание буклета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Проектная работа «Моя красная книга». Индивидуальное создание Красной книги. Выставка – презентация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Дорожные приключения Бабы Яги (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конкурсно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игровая программа)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Путешествие в Страну здоровья (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конкурсно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игровая программа)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Все на лыжи. Спортивные соревнования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Коллективная проектная работа «Энциклопедия моего здоровья».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Продукт – книга, созданная из групповых работ по системам организма с рекомендациями по профилактике заболеваний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Спортивная игра «Тропа приключений»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Кл. час к 23 февраля «Виды войск в России»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Кл. час «Пасха»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Творческая работа «Яйцо –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писанка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-Экскурсия в школьный краеведческий музей «Мои земляки – участники В.О.в.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Митинг к  Дню Победы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Кл. час  «Следопыты»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/>
          <a:lstStyle/>
          <a:p>
            <a:pPr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      </a:t>
            </a: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-Радуга, скажи,</a:t>
            </a:r>
            <a:b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Какая сила</a:t>
            </a:r>
            <a:b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Все твои цвета </a:t>
            </a:r>
            <a:b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Соединила?</a:t>
            </a:r>
            <a:endParaRPr lang="ru-RU" sz="1400" b="1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- Это дружба, -</a:t>
            </a:r>
            <a:b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Радуга в ответ.-</a:t>
            </a:r>
            <a:b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Дружат краски в радуге, </a:t>
            </a:r>
            <a:b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Ребята.</a:t>
            </a:r>
            <a:b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Крепкой дружбой </a:t>
            </a:r>
            <a:b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Радуга богата,</a:t>
            </a:r>
            <a:b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Ясный излучающая свет.</a:t>
            </a:r>
            <a:endParaRPr lang="ru-RU" sz="1400" b="1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b="1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       Так пускай же  в ваших душах тоже </a:t>
            </a:r>
            <a:endParaRPr lang="ru-RU" sz="1400" b="1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       будет свет на радугу похожий.</a:t>
            </a:r>
            <a:endParaRPr lang="ru-RU" sz="1400" b="1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       И тогда людьми успешными и духом сильными</a:t>
            </a:r>
            <a:endParaRPr lang="ru-RU" sz="1400" b="1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       Расцветет страна любимая – Россия!</a:t>
            </a:r>
            <a:endParaRPr lang="ru-RU" sz="1400" b="1" dirty="0" smtClean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9" name="Рисунок 8" descr="радуга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1357298"/>
            <a:ext cx="4225136" cy="2908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u="sng" dirty="0" smtClean="0"/>
              <a:t>Четвертая ступенька      «Если мы едины – мы непобедимы!»      4 класс</a:t>
            </a:r>
            <a:endParaRPr lang="ru-RU" sz="2400" u="sng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214422"/>
          <a:ext cx="8229600" cy="652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5715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Радоваться жизни самим, с семьей, с друзьями</a:t>
                      </a:r>
                      <a:endParaRPr lang="ru-RU" sz="11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познания и приобщения к культуре</a:t>
                      </a:r>
                      <a:endParaRPr lang="ru-RU" sz="1100" dirty="0" smtClean="0"/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общения с природой</a:t>
                      </a:r>
                      <a:endParaRPr lang="ru-RU" sz="11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100" dirty="0" smtClean="0"/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в здоровье</a:t>
                      </a:r>
                      <a:endParaRPr lang="ru-RU" sz="11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Радость – быть гражданином России</a:t>
                      </a:r>
                      <a:endParaRPr lang="ru-RU" sz="1100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Кл. час «Внешний вид человека»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Беседа «Человек среди людей»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Кл.час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«Семейные традиции»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Беседа «Права и обязанности членов семьи» -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Проект «Истории имен нашей семьи» Изготовление визиток для членов семьи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«Новогодние сюрпризы» Изготовление открыток, сувениров, стенгазет, подготовка новогоднего спектакля для детей детского сада.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Праздник вместе с семьями «Прощание с начальной школой»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Проект «Умники и умницы». Создание и выпуск  тестов для одноклассников.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Проект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Участие в школьной олимпиаде  по предметам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Проект « Словарь зимних слов»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-Конкурс чтецов «Стихи о зиме»- Конкурс сочинений о зиме.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-Участие в районной олимпиаде по русскому языку, чтению, математике. - Участие в конкурсах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 Русский медвежонок – языкознание для всех», в международном  математическом конкурсе – игре «Кенгуру»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Музыкально-литературная гостиная «Русская березка»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-Литературная гостиная «В</a:t>
                      </a:r>
                      <a:r>
                        <a:rPr lang="ru-RU" sz="12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гости к зиме…</a:t>
                      </a: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Акция  «Чистый сельский парк»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Рейд по озеленению школьного участка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Проект благоустройства школьной территории «Клумба»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Экологическое путешествие - экскурсия «Природа нашего села»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Кл. час «Посеешь привычку – пожнёшь характер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Спортивная карусель. Соревнования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Кл.час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«ЗОЖ»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Лыжные соревнования.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День здоровья - веселые старты посвященные Дню космонавтики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Игра «Зарница».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-Кл. час « Права и обязанности гражданина России»</a:t>
                      </a:r>
                    </a:p>
                    <a:p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Инсценирование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сюжетных зарисовок. «Рождество и Крещение»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Кл. час «Красные дни календаря»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Кл. час «Мы наследники победы». Возложение цветов к Вечному огню </a:t>
                      </a:r>
                      <a:b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Проект «Книга о самарском крае». Электронная презентация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315200" cy="944562"/>
          </a:xfrm>
        </p:spPr>
        <p:txBody>
          <a:bodyPr/>
          <a:lstStyle/>
          <a:p>
            <a:pPr algn="ctr"/>
            <a:r>
              <a:rPr lang="ru-RU" u="sng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u="sng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u="sng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Пояснительная </a:t>
            </a:r>
            <a:r>
              <a:rPr lang="ru-RU" u="sng" dirty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записка</a:t>
            </a:r>
            <a:r>
              <a:rPr lang="ru-RU" dirty="0" smtClean="0">
                <a:latin typeface="Calibri"/>
                <a:ea typeface="Times New Roman"/>
                <a:cs typeface="Times New Roman"/>
              </a:rPr>
              <a:t/>
            </a:r>
            <a:br>
              <a:rPr lang="ru-RU" dirty="0" smtClean="0">
                <a:latin typeface="Calibri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786874" cy="5929354"/>
          </a:xfrm>
        </p:spPr>
        <p:txBody>
          <a:bodyPr/>
          <a:lstStyle/>
          <a:p>
            <a:pPr>
              <a:buNone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Современному обществу требуются высоконравственные, духовно богатые, способные адаптироваться к изменчивости современного мира, коммуникабельные люди с твердой гражданской позицией.</a:t>
            </a:r>
          </a:p>
          <a:p>
            <a:pPr>
              <a:buNone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Начальная школа является первой и важнейшей ступенью воспитания, ведущей ребенка к новому мироощущению, мировоззрению, основанному на признании общечеловеческих ценностей в качестве приоритетных в жизни.</a:t>
            </a:r>
          </a:p>
          <a:p>
            <a:pPr>
              <a:buClr>
                <a:schemeClr val="bg1"/>
              </a:buClr>
              <a:buNone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 важно и необходимо воспитывать у детей такие качества как гражданственность, трудолюбие, уважение к правам и свободам человека, ответственное отношение к здоровью, любовь к Родине, семье, окружающей природе – все то, что является одним из основополагающих принципов государственной политики в области образования, закрепленных в Законе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«Об образовании»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РФ.</a:t>
            </a:r>
          </a:p>
          <a:p>
            <a:pPr>
              <a:buNone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Представляемая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воспитательная программа «Радуга»  направлена на создание условий для воспитания у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младших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школьников этих качеств на основе </a:t>
            </a:r>
            <a:r>
              <a:rPr lang="ru-RU" sz="16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подхода. </a:t>
            </a:r>
          </a:p>
          <a:p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85728"/>
            <a:ext cx="8115328" cy="614366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Программа носит комплексный характер, т.к. она дает возможность сочетания разных форм работы и 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видов деятельности.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 общение с родителями через Интернет, диагностическая, 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– познавательная, трудовая, общественно-полезная, эстетическая, ценностно-ориентированная, художественно-творческая,  спортивно- оздоровительная, коррекционная.)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Особое место в данной программе отведено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проектной деятельности.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способствует формированию ключевых компетентностей учащихся, подготовки их к реальным условиям жизнедеятельности. Выводит процесс обучения и воспитания из стен школы в окружающий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мир.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Программа «Радуга» помогает ребятам расширять свои права и обязанности, они сами придумывают и проводят разнообразные школьные дела. Таким образом, школьная жизнь наполняется новыми,  яркими, интересными, важными для ребят  событиями, создается атмосфера творчества и сотрудничества в коллективе класса и  школы, а это способствует развитию личностных качеств воспитанников.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Программа работает с 1 класса и рассчитана на 4 года.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В основе разработки настоящей программы лежат документы: Закон РФ «Об образовании», Конвенция ООН о правах ребенка, Федеральный закон «Об основных гарантиях прав ребенка в РФ», Устав школы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>
                <a:solidFill>
                  <a:srgbClr val="0D0D0D"/>
                </a:solidFill>
                <a:latin typeface="Times New Roman"/>
                <a:ea typeface="Times New Roman"/>
              </a:rPr>
              <a:t>Цель программы</a:t>
            </a:r>
            <a:r>
              <a:rPr lang="ru-RU" dirty="0" smtClean="0">
                <a:solidFill>
                  <a:srgbClr val="0D0D0D"/>
                </a:solidFill>
                <a:latin typeface="Times New Roman"/>
                <a:ea typeface="Times New Roman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 воспитание личности гражданина  России, формирование нравственных ценностей и качеств у школьников через систему воспитательных мероприятий на основе </a:t>
            </a:r>
            <a:r>
              <a:rPr lang="ru-RU" b="1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деятельностного</a:t>
            </a:r>
            <a:r>
              <a:rPr lang="ru-RU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подхода.</a:t>
            </a:r>
          </a:p>
          <a:p>
            <a:pPr>
              <a:buFont typeface="Arial" pitchFamily="34" charset="0"/>
              <a:buChar char=" "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315200" cy="944562"/>
          </a:xfrm>
        </p:spPr>
        <p:txBody>
          <a:bodyPr/>
          <a:lstStyle/>
          <a:p>
            <a:pPr algn="ctr"/>
            <a:r>
              <a:rPr lang="ru-RU" u="sng" dirty="0">
                <a:solidFill>
                  <a:srgbClr val="0D0D0D"/>
                </a:solidFill>
                <a:latin typeface="Times New Roman"/>
                <a:ea typeface="Times New Roman"/>
              </a:rPr>
              <a:t>Задачи </a:t>
            </a:r>
            <a:r>
              <a:rPr lang="ru-RU" u="sng" dirty="0" smtClean="0">
                <a:solidFill>
                  <a:srgbClr val="0D0D0D"/>
                </a:solidFill>
                <a:latin typeface="Times New Roman"/>
                <a:ea typeface="Times New Roman"/>
              </a:rPr>
              <a:t>программы</a:t>
            </a:r>
            <a:br>
              <a:rPr lang="ru-RU" u="sng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1400" u="sng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выражены через ключевые слова, первые буквы которых –это первые буквы названий цветов радуги):</a:t>
            </a:r>
            <a:r>
              <a:rPr lang="ru-RU" dirty="0" smtClean="0">
                <a:latin typeface="Calibri"/>
                <a:ea typeface="Times New Roman"/>
                <a:cs typeface="Times New Roman"/>
              </a:rPr>
              <a:t/>
            </a:r>
            <a:br>
              <a:rPr lang="ru-RU" dirty="0" smtClean="0">
                <a:latin typeface="Calibri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572164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К</a:t>
            </a: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- коллективизм. Формирование коммуникативной компетентности в сотрудничестве, формирование  потребностей и мотивов нравственного поведения в обществе.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BC8F00"/>
                </a:solidFill>
                <a:latin typeface="Times New Roman"/>
                <a:ea typeface="Times New Roman"/>
                <a:cs typeface="Times New Roman"/>
              </a:rPr>
              <a:t>О</a:t>
            </a: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- образованность, интеллектуальное воспитание. Закладывание основ экологической, правовой, информационной культуры.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CC00"/>
                </a:solidFill>
                <a:latin typeface="Times New Roman"/>
                <a:ea typeface="Times New Roman"/>
                <a:cs typeface="Times New Roman"/>
              </a:rPr>
              <a:t>Ж</a:t>
            </a: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 - жизнедеятельность, трудовое воспитание. Развитие способности  ученика овладеть общими (универсальными) способами образовательной и социальной деятельности. 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З</a:t>
            </a: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– здоровье. Формирование представления о здоровом образе жизни и стремление быть здоровым человеком.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Г</a:t>
            </a: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- гражданско-патриотическое воспитание. Формирование у обучающихся высоких гражданских, патриотических и духовно-нравственных качеств.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 - самостоятельность, самоопределение. Формирование личностных компетенций (умения самоорганизации, самореализации, чувства личной ответственности)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Ф</a:t>
            </a: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- фантазия и творчество. Эстетическое развитие детей, обогащение их внутреннего 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        мира</a:t>
            </a:r>
            <a:r>
              <a:rPr lang="ru-RU" sz="16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741345"/>
          </a:xfrm>
        </p:spPr>
        <p:txBody>
          <a:bodyPr/>
          <a:lstStyle/>
          <a:p>
            <a:pPr algn="ctr"/>
            <a:r>
              <a:rPr lang="ru-RU" u="sng" dirty="0">
                <a:solidFill>
                  <a:srgbClr val="0D0D0D"/>
                </a:solidFill>
                <a:latin typeface="Times New Roman"/>
                <a:ea typeface="Times New Roman"/>
              </a:rPr>
              <a:t>Содержание программы</a:t>
            </a:r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429684" cy="5643602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100" b="1" u="none" strike="noStrike" dirty="0" smtClean="0">
                <a:solidFill>
                  <a:srgbClr val="0D0D0D"/>
                </a:solidFill>
                <a:latin typeface="Times New Roman"/>
                <a:ea typeface="Times New Roman"/>
              </a:rPr>
              <a:t> </a:t>
            </a:r>
            <a:endParaRPr lang="ru-RU" sz="1100" dirty="0" smtClean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        С точки зрения психолого-педагогического подхода каждый год обучения в начальной школе является важным звеном в становлении личности младшего школьника. Поэтому каждый последующий год реализации данной программы опирается на результаты предыдущего года воспитания. </a:t>
            </a:r>
            <a:b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1600" b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>Первая ступенька «Я школьник. </a:t>
            </a:r>
            <a:r>
              <a:rPr lang="ru-RU" sz="1600" b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>Какой </a:t>
            </a:r>
            <a:r>
              <a:rPr lang="ru-RU" sz="1600" b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>Я?»</a:t>
            </a: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/>
            </a:r>
            <a:b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Учитывая, что ребёнок, придя в начальную школу, испытывает большие психологические трудности, основным воспитательным моментом </a:t>
            </a:r>
            <a:r>
              <a:rPr lang="ru-RU" sz="1400" i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>первого </a:t>
            </a: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года обучения становится </a:t>
            </a:r>
            <a:r>
              <a:rPr lang="ru-RU" sz="1400" i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>познание самого себя</a:t>
            </a: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, в собственном взгляде на окружающих.</a:t>
            </a:r>
            <a:b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1600" b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>Вторая ступенька «В классе жить – уметь дружить!»</a:t>
            </a: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/>
            </a:r>
            <a:b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На </a:t>
            </a:r>
            <a:r>
              <a:rPr lang="ru-RU" sz="1400" i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>втором </a:t>
            </a: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году воспитания закладываются нравственные понятия «дружба», «забота о близких», «сострадание» и «милосердие».</a:t>
            </a:r>
            <a:b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1600" b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>Третья ступенька «Один за всех, и все за одного! Коллектив важней всего!»</a:t>
            </a: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/>
            </a:r>
            <a:b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1400" i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>Третий</a:t>
            </a: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 год воспитания - год становления коллектива, подчинение своих интересов его интересам. </a:t>
            </a:r>
            <a:b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1600" b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>Четвертая ступенька «Если мы едины, мы непобедимы!»</a:t>
            </a: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/>
            </a:r>
            <a:b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sz="1400" i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>Четвёртый</a:t>
            </a: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 год – посвящен формированию самостоятельности, правильной гражданской позиции, демократичности.</a:t>
            </a:r>
            <a:endParaRPr lang="ru-RU" sz="1400" dirty="0" smtClean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 </a:t>
            </a:r>
            <a:endParaRPr lang="ru-RU" sz="14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286544"/>
          </a:xfrm>
        </p:spPr>
        <p:txBody>
          <a:bodyPr/>
          <a:lstStyle/>
          <a:p>
            <a:pPr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Направления</a:t>
            </a:r>
            <a:endParaRPr lang="ru-RU" sz="20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6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В программе воспитательной работы выделены основные направления, по которым строится вся воспитательная работа:</a:t>
            </a:r>
            <a:endParaRPr lang="ru-RU" sz="16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Радоваться жизни самим, с семьей, с друзьями. </a:t>
            </a:r>
            <a:r>
              <a:rPr lang="ru-RU" sz="20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 социально-нравственное направление)</a:t>
            </a:r>
            <a:endParaRPr lang="ru-RU" sz="20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Радость познания и приобщения к культуре</a:t>
            </a:r>
            <a:r>
              <a:rPr lang="ru-RU" sz="20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(</a:t>
            </a:r>
            <a:r>
              <a:rPr lang="ru-RU" sz="2000" dirty="0" err="1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общеинтеллектуальное</a:t>
            </a:r>
            <a:r>
              <a:rPr lang="ru-RU" sz="20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и общекультурное направления)</a:t>
            </a:r>
            <a:endParaRPr lang="ru-RU" sz="20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Радость общения с природой. </a:t>
            </a:r>
            <a:r>
              <a:rPr lang="ru-RU" sz="20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 экологическое направление)</a:t>
            </a:r>
            <a:endParaRPr lang="ru-RU" sz="20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Радость в здоровье. </a:t>
            </a:r>
            <a:r>
              <a:rPr lang="ru-RU" sz="20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(спортивно – оздоровительное направление)</a:t>
            </a:r>
            <a:endParaRPr lang="ru-RU" sz="20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Радость - быть гражданином России. </a:t>
            </a:r>
            <a:r>
              <a:rPr lang="ru-RU" sz="20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ru-RU" sz="2000" dirty="0" err="1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гражданско</a:t>
            </a:r>
            <a:r>
              <a:rPr lang="ru-RU" sz="20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– патриотическое направление)</a:t>
            </a:r>
          </a:p>
          <a:p>
            <a:pPr lvl="0">
              <a:lnSpc>
                <a:spcPct val="150000"/>
              </a:lnSpc>
              <a:spcAft>
                <a:spcPts val="0"/>
              </a:spcAft>
              <a:buNone/>
              <a:tabLst>
                <a:tab pos="457200" algn="l"/>
              </a:tabLst>
            </a:pPr>
            <a:r>
              <a:rPr lang="ru-RU" sz="2000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(</a:t>
            </a:r>
            <a:r>
              <a:rPr lang="ru-RU" sz="2000" i="1" dirty="0" smtClean="0">
                <a:solidFill>
                  <a:srgbClr val="0D0D0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План работы по ступеням и направлениям в приложении)</a:t>
            </a:r>
          </a:p>
          <a:p>
            <a:pPr lvl="0">
              <a:lnSpc>
                <a:spcPct val="150000"/>
              </a:lnSpc>
              <a:spcAft>
                <a:spcPts val="0"/>
              </a:spcAft>
              <a:buNone/>
              <a:tabLst>
                <a:tab pos="457200" algn="l"/>
              </a:tabLst>
            </a:pPr>
            <a:endParaRPr lang="ru-RU" sz="2000" dirty="0" smtClean="0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buNone/>
              <a:tabLst>
                <a:tab pos="457200" algn="l"/>
              </a:tabLst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0D0D0D"/>
                </a:solidFill>
                <a:latin typeface="Times New Roman"/>
                <a:ea typeface="Times New Roman"/>
              </a:rPr>
              <a:t/>
            </a:r>
            <a:br>
              <a:rPr lang="ru-RU" u="sng" dirty="0" smtClean="0">
                <a:solidFill>
                  <a:srgbClr val="0D0D0D"/>
                </a:solidFill>
                <a:latin typeface="Times New Roman"/>
                <a:ea typeface="Times New Roman"/>
              </a:rPr>
            </a:br>
            <a:r>
              <a:rPr lang="ru-RU" u="sng" dirty="0" smtClean="0">
                <a:solidFill>
                  <a:srgbClr val="0D0D0D"/>
                </a:solidFill>
                <a:latin typeface="Times New Roman"/>
                <a:ea typeface="Times New Roman"/>
              </a:rPr>
              <a:t>Работа </a:t>
            </a:r>
            <a:r>
              <a:rPr lang="ru-RU" u="sng" dirty="0">
                <a:solidFill>
                  <a:srgbClr val="0D0D0D"/>
                </a:solidFill>
                <a:latin typeface="Times New Roman"/>
                <a:ea typeface="Times New Roman"/>
              </a:rPr>
              <a:t>с родителями</a:t>
            </a:r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Изучение воспитательного потенциала семьи </a:t>
            </a:r>
            <a:endParaRPr lang="ru-RU" sz="1400" dirty="0" smtClean="0">
              <a:solidFill>
                <a:srgbClr val="0D0D0D"/>
              </a:solidFill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Психолого-педагогический всеобуч родителей </a:t>
            </a:r>
            <a:endParaRPr lang="ru-RU" sz="1400" dirty="0" smtClean="0">
              <a:solidFill>
                <a:srgbClr val="0D0D0D"/>
              </a:solidFill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Вовлечение родителей в учебно-воспитательный процесс </a:t>
            </a:r>
            <a:endParaRPr lang="ru-RU" sz="1400" dirty="0" smtClean="0">
              <a:solidFill>
                <a:srgbClr val="0D0D0D"/>
              </a:solidFill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Индивидуальная работа с родителями 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>Основные формы работы с родителями</a:t>
            </a:r>
            <a:endParaRPr lang="ru-RU" sz="1400" dirty="0" smtClean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Лекции, дискуссии, семейные советы, круглый стол, устный журнал, беседы, анкетирование, педагогически направленное наблюдение, микроисследования.</a:t>
            </a:r>
            <a:endParaRPr lang="ru-RU" sz="1400" dirty="0" smtClean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 </a:t>
            </a:r>
            <a:r>
              <a:rPr lang="ru-RU" sz="1400" dirty="0">
                <a:solidFill>
                  <a:srgbClr val="0D0D0D"/>
                </a:solidFill>
                <a:latin typeface="Times New Roman"/>
                <a:ea typeface="Times New Roman"/>
              </a:rPr>
              <a:t> </a:t>
            </a: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</a:rPr>
              <a:t>                                       </a:t>
            </a:r>
            <a:r>
              <a:rPr lang="ru-RU" sz="1400" b="1" dirty="0" smtClean="0">
                <a:solidFill>
                  <a:srgbClr val="0D0D0D"/>
                </a:solidFill>
                <a:latin typeface="Times New Roman"/>
                <a:ea typeface="Times New Roman"/>
              </a:rPr>
              <a:t>Тематика родительских собраний для первого класса.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Адаптация младших школьников к условиям школьной жизни. 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Распорядок дня первоклассника – залог здоровья. 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Влияние телевидения на нравственное воспитание школьников. 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</a:rPr>
              <a:t>Дружбы и ссоры в детском коллективе. 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1_p">
  <a:themeElements>
    <a:clrScheme name="busine1_p 2">
      <a:dk1>
        <a:srgbClr val="000000"/>
      </a:dk1>
      <a:lt1>
        <a:srgbClr val="FFFFFF"/>
      </a:lt1>
      <a:dk2>
        <a:srgbClr val="1C4372"/>
      </a:dk2>
      <a:lt2>
        <a:srgbClr val="969696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9BBB59"/>
      </a:hlink>
      <a:folHlink>
        <a:srgbClr val="8064A2"/>
      </a:folHlink>
    </a:clrScheme>
    <a:fontScheme name="busine1_p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sine1_p 1">
        <a:dk1>
          <a:srgbClr val="000000"/>
        </a:dk1>
        <a:lt1>
          <a:srgbClr val="FFFFFF"/>
        </a:lt1>
        <a:dk2>
          <a:srgbClr val="04617B"/>
        </a:dk2>
        <a:lt2>
          <a:srgbClr val="969696"/>
        </a:lt2>
        <a:accent1>
          <a:srgbClr val="F79646"/>
        </a:accent1>
        <a:accent2>
          <a:srgbClr val="4BACC6"/>
        </a:accent2>
        <a:accent3>
          <a:srgbClr val="FFFFFF"/>
        </a:accent3>
        <a:accent4>
          <a:srgbClr val="000000"/>
        </a:accent4>
        <a:accent5>
          <a:srgbClr val="FAC9B0"/>
        </a:accent5>
        <a:accent6>
          <a:srgbClr val="439BB3"/>
        </a:accent6>
        <a:hlink>
          <a:srgbClr val="7E6BC9"/>
        </a:hlink>
        <a:folHlink>
          <a:srgbClr val="A5C2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1_p 2">
        <a:dk1>
          <a:srgbClr val="000000"/>
        </a:dk1>
        <a:lt1>
          <a:srgbClr val="FFFFFF"/>
        </a:lt1>
        <a:dk2>
          <a:srgbClr val="1C4372"/>
        </a:dk2>
        <a:lt2>
          <a:srgbClr val="969696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9BBB59"/>
        </a:hlink>
        <a:folHlink>
          <a:srgbClr val="806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1_p 3">
        <a:dk1>
          <a:srgbClr val="000000"/>
        </a:dk1>
        <a:lt1>
          <a:srgbClr val="FFFFFF"/>
        </a:lt1>
        <a:dk2>
          <a:srgbClr val="4F271C"/>
        </a:dk2>
        <a:lt2>
          <a:srgbClr val="969696"/>
        </a:lt2>
        <a:accent1>
          <a:srgbClr val="3891A7"/>
        </a:accent1>
        <a:accent2>
          <a:srgbClr val="EDAA01"/>
        </a:accent2>
        <a:accent3>
          <a:srgbClr val="FFFFFF"/>
        </a:accent3>
        <a:accent4>
          <a:srgbClr val="000000"/>
        </a:accent4>
        <a:accent5>
          <a:srgbClr val="AEC7D0"/>
        </a:accent5>
        <a:accent6>
          <a:srgbClr val="D79A01"/>
        </a:accent6>
        <a:hlink>
          <a:srgbClr val="C32D2E"/>
        </a:hlink>
        <a:folHlink>
          <a:srgbClr val="84AA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37TGp_bizpeople_light_ani">
  <a:themeElements>
    <a:clrScheme name="437TGp_bizpeople_light_ani 1">
      <a:dk1>
        <a:srgbClr val="30311D"/>
      </a:dk1>
      <a:lt1>
        <a:srgbClr val="FFFFFF"/>
      </a:lt1>
      <a:dk2>
        <a:srgbClr val="003366"/>
      </a:dk2>
      <a:lt2>
        <a:srgbClr val="DDDDDD"/>
      </a:lt2>
      <a:accent1>
        <a:srgbClr val="7E52CC"/>
      </a:accent1>
      <a:accent2>
        <a:srgbClr val="4A9ACC"/>
      </a:accent2>
      <a:accent3>
        <a:srgbClr val="FFFFFF"/>
      </a:accent3>
      <a:accent4>
        <a:srgbClr val="272817"/>
      </a:accent4>
      <a:accent5>
        <a:srgbClr val="C0B3E2"/>
      </a:accent5>
      <a:accent6>
        <a:srgbClr val="428BB9"/>
      </a:accent6>
      <a:hlink>
        <a:srgbClr val="4582A7"/>
      </a:hlink>
      <a:folHlink>
        <a:srgbClr val="B2AF7A"/>
      </a:folHlink>
    </a:clrScheme>
    <a:fontScheme name="437TGp_bizpeople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857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857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37TGp_bizpeople_light_ani 1">
        <a:dk1>
          <a:srgbClr val="30311D"/>
        </a:dk1>
        <a:lt1>
          <a:srgbClr val="FFFFFF"/>
        </a:lt1>
        <a:dk2>
          <a:srgbClr val="003366"/>
        </a:dk2>
        <a:lt2>
          <a:srgbClr val="DDDDDD"/>
        </a:lt2>
        <a:accent1>
          <a:srgbClr val="7E52CC"/>
        </a:accent1>
        <a:accent2>
          <a:srgbClr val="4A9ACC"/>
        </a:accent2>
        <a:accent3>
          <a:srgbClr val="FFFFFF"/>
        </a:accent3>
        <a:accent4>
          <a:srgbClr val="272817"/>
        </a:accent4>
        <a:accent5>
          <a:srgbClr val="C0B3E2"/>
        </a:accent5>
        <a:accent6>
          <a:srgbClr val="428BB9"/>
        </a:accent6>
        <a:hlink>
          <a:srgbClr val="4582A7"/>
        </a:hlink>
        <a:folHlink>
          <a:srgbClr val="B2AF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37TGp_bizpeople_light_ani 2">
        <a:dk1>
          <a:srgbClr val="000000"/>
        </a:dk1>
        <a:lt1>
          <a:srgbClr val="FFFFFF"/>
        </a:lt1>
        <a:dk2>
          <a:srgbClr val="702424"/>
        </a:dk2>
        <a:lt2>
          <a:srgbClr val="C0C0C0"/>
        </a:lt2>
        <a:accent1>
          <a:srgbClr val="54BBBE"/>
        </a:accent1>
        <a:accent2>
          <a:srgbClr val="E49514"/>
        </a:accent2>
        <a:accent3>
          <a:srgbClr val="FFFFFF"/>
        </a:accent3>
        <a:accent4>
          <a:srgbClr val="000000"/>
        </a:accent4>
        <a:accent5>
          <a:srgbClr val="B3DADB"/>
        </a:accent5>
        <a:accent6>
          <a:srgbClr val="CF8711"/>
        </a:accent6>
        <a:hlink>
          <a:srgbClr val="6C9A42"/>
        </a:hlink>
        <a:folHlink>
          <a:srgbClr val="82A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37TGp_bizpeople_light_ani 3">
        <a:dk1>
          <a:srgbClr val="003366"/>
        </a:dk1>
        <a:lt1>
          <a:srgbClr val="FFFFFF"/>
        </a:lt1>
        <a:dk2>
          <a:srgbClr val="000000"/>
        </a:dk2>
        <a:lt2>
          <a:srgbClr val="DDDDDD"/>
        </a:lt2>
        <a:accent1>
          <a:srgbClr val="438ACB"/>
        </a:accent1>
        <a:accent2>
          <a:srgbClr val="32A287"/>
        </a:accent2>
        <a:accent3>
          <a:srgbClr val="FFFFFF"/>
        </a:accent3>
        <a:accent4>
          <a:srgbClr val="002A56"/>
        </a:accent4>
        <a:accent5>
          <a:srgbClr val="B0C4E2"/>
        </a:accent5>
        <a:accent6>
          <a:srgbClr val="2C927A"/>
        </a:accent6>
        <a:hlink>
          <a:srgbClr val="729943"/>
        </a:hlink>
        <a:folHlink>
          <a:srgbClr val="82B4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437TGp_bizpeople_light_ani">
  <a:themeElements>
    <a:clrScheme name="437TGp_bizpeople_light_ani 1">
      <a:dk1>
        <a:srgbClr val="30311D"/>
      </a:dk1>
      <a:lt1>
        <a:srgbClr val="FFFFFF"/>
      </a:lt1>
      <a:dk2>
        <a:srgbClr val="003366"/>
      </a:dk2>
      <a:lt2>
        <a:srgbClr val="DDDDDD"/>
      </a:lt2>
      <a:accent1>
        <a:srgbClr val="7E52CC"/>
      </a:accent1>
      <a:accent2>
        <a:srgbClr val="4A9ACC"/>
      </a:accent2>
      <a:accent3>
        <a:srgbClr val="FFFFFF"/>
      </a:accent3>
      <a:accent4>
        <a:srgbClr val="272817"/>
      </a:accent4>
      <a:accent5>
        <a:srgbClr val="C0B3E2"/>
      </a:accent5>
      <a:accent6>
        <a:srgbClr val="428BB9"/>
      </a:accent6>
      <a:hlink>
        <a:srgbClr val="4582A7"/>
      </a:hlink>
      <a:folHlink>
        <a:srgbClr val="B2AF7A"/>
      </a:folHlink>
    </a:clrScheme>
    <a:fontScheme name="437TGp_bizpeople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857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857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37TGp_bizpeople_light_ani 1">
        <a:dk1>
          <a:srgbClr val="30311D"/>
        </a:dk1>
        <a:lt1>
          <a:srgbClr val="FFFFFF"/>
        </a:lt1>
        <a:dk2>
          <a:srgbClr val="003366"/>
        </a:dk2>
        <a:lt2>
          <a:srgbClr val="DDDDDD"/>
        </a:lt2>
        <a:accent1>
          <a:srgbClr val="7E52CC"/>
        </a:accent1>
        <a:accent2>
          <a:srgbClr val="4A9ACC"/>
        </a:accent2>
        <a:accent3>
          <a:srgbClr val="FFFFFF"/>
        </a:accent3>
        <a:accent4>
          <a:srgbClr val="272817"/>
        </a:accent4>
        <a:accent5>
          <a:srgbClr val="C0B3E2"/>
        </a:accent5>
        <a:accent6>
          <a:srgbClr val="428BB9"/>
        </a:accent6>
        <a:hlink>
          <a:srgbClr val="4582A7"/>
        </a:hlink>
        <a:folHlink>
          <a:srgbClr val="B2AF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37TGp_bizpeople_light_ani 2">
        <a:dk1>
          <a:srgbClr val="000000"/>
        </a:dk1>
        <a:lt1>
          <a:srgbClr val="FFFFFF"/>
        </a:lt1>
        <a:dk2>
          <a:srgbClr val="702424"/>
        </a:dk2>
        <a:lt2>
          <a:srgbClr val="C0C0C0"/>
        </a:lt2>
        <a:accent1>
          <a:srgbClr val="54BBBE"/>
        </a:accent1>
        <a:accent2>
          <a:srgbClr val="E49514"/>
        </a:accent2>
        <a:accent3>
          <a:srgbClr val="FFFFFF"/>
        </a:accent3>
        <a:accent4>
          <a:srgbClr val="000000"/>
        </a:accent4>
        <a:accent5>
          <a:srgbClr val="B3DADB"/>
        </a:accent5>
        <a:accent6>
          <a:srgbClr val="CF8711"/>
        </a:accent6>
        <a:hlink>
          <a:srgbClr val="6C9A42"/>
        </a:hlink>
        <a:folHlink>
          <a:srgbClr val="82A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37TGp_bizpeople_light_ani 3">
        <a:dk1>
          <a:srgbClr val="003366"/>
        </a:dk1>
        <a:lt1>
          <a:srgbClr val="FFFFFF"/>
        </a:lt1>
        <a:dk2>
          <a:srgbClr val="000000"/>
        </a:dk2>
        <a:lt2>
          <a:srgbClr val="DDDDDD"/>
        </a:lt2>
        <a:accent1>
          <a:srgbClr val="438ACB"/>
        </a:accent1>
        <a:accent2>
          <a:srgbClr val="32A287"/>
        </a:accent2>
        <a:accent3>
          <a:srgbClr val="FFFFFF"/>
        </a:accent3>
        <a:accent4>
          <a:srgbClr val="002A56"/>
        </a:accent4>
        <a:accent5>
          <a:srgbClr val="B0C4E2"/>
        </a:accent5>
        <a:accent6>
          <a:srgbClr val="2C927A"/>
        </a:accent6>
        <a:hlink>
          <a:srgbClr val="729943"/>
        </a:hlink>
        <a:folHlink>
          <a:srgbClr val="82B4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CA304"/>
      </a:accent1>
      <a:accent2>
        <a:srgbClr val="E1595C"/>
      </a:accent2>
      <a:accent3>
        <a:srgbClr val="FFFFFF"/>
      </a:accent3>
      <a:accent4>
        <a:srgbClr val="000000"/>
      </a:accent4>
      <a:accent5>
        <a:srgbClr val="FDCEAA"/>
      </a:accent5>
      <a:accent6>
        <a:srgbClr val="CC5053"/>
      </a:accent6>
      <a:hlink>
        <a:srgbClr val="80E05A"/>
      </a:hlink>
      <a:folHlink>
        <a:srgbClr val="4BA5E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A304"/>
        </a:accent1>
        <a:accent2>
          <a:srgbClr val="E1595C"/>
        </a:accent2>
        <a:accent3>
          <a:srgbClr val="FFFFFF"/>
        </a:accent3>
        <a:accent4>
          <a:srgbClr val="000000"/>
        </a:accent4>
        <a:accent5>
          <a:srgbClr val="FDCEAA"/>
        </a:accent5>
        <a:accent6>
          <a:srgbClr val="CC5053"/>
        </a:accent6>
        <a:hlink>
          <a:srgbClr val="80E05A"/>
        </a:hlink>
        <a:folHlink>
          <a:srgbClr val="4BA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491EA"/>
        </a:accent1>
        <a:accent2>
          <a:srgbClr val="EB943D"/>
        </a:accent2>
        <a:accent3>
          <a:srgbClr val="FFFFFF"/>
        </a:accent3>
        <a:accent4>
          <a:srgbClr val="000000"/>
        </a:accent4>
        <a:accent5>
          <a:srgbClr val="B8C7F3"/>
        </a:accent5>
        <a:accent6>
          <a:srgbClr val="D58636"/>
        </a:accent6>
        <a:hlink>
          <a:srgbClr val="4DBF9C"/>
        </a:hlink>
        <a:folHlink>
          <a:srgbClr val="D0C9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6D092"/>
        </a:accent1>
        <a:accent2>
          <a:srgbClr val="55B5D3"/>
        </a:accent2>
        <a:accent3>
          <a:srgbClr val="FFFFFF"/>
        </a:accent3>
        <a:accent4>
          <a:srgbClr val="000000"/>
        </a:accent4>
        <a:accent5>
          <a:srgbClr val="C3E4C7"/>
        </a:accent5>
        <a:accent6>
          <a:srgbClr val="4CA4BF"/>
        </a:accent6>
        <a:hlink>
          <a:srgbClr val="C389EF"/>
        </a:hlink>
        <a:folHlink>
          <a:srgbClr val="E5B6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435TGp_smile_light_ani</Template>
  <TotalTime>218</TotalTime>
  <Words>1605</Words>
  <Application>Microsoft Office PowerPoint</Application>
  <PresentationFormat>Экран (4:3)</PresentationFormat>
  <Paragraphs>244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busine1_p</vt:lpstr>
      <vt:lpstr>437TGp_bizpeople_light_ani</vt:lpstr>
      <vt:lpstr>1_437TGp_bizpeople_light_ani</vt:lpstr>
      <vt:lpstr>Default Design</vt:lpstr>
      <vt:lpstr>Государственное бюджетное образовательное учреждение Самарской области средняя общеобразовательная школа села Мусорка муниципального района Ставропольский Самарской области</vt:lpstr>
      <vt:lpstr>Слайд 2</vt:lpstr>
      <vt:lpstr> Пояснительная записка </vt:lpstr>
      <vt:lpstr>Слайд 4</vt:lpstr>
      <vt:lpstr>Цель программы </vt:lpstr>
      <vt:lpstr>Задачи программы ( выражены через ключевые слова, первые буквы которых –это первые буквы названий цветов радуги): </vt:lpstr>
      <vt:lpstr>Содержание программы </vt:lpstr>
      <vt:lpstr>Слайд 8</vt:lpstr>
      <vt:lpstr> Работа с родителями </vt:lpstr>
      <vt:lpstr>Слайд 10</vt:lpstr>
      <vt:lpstr> Модель выпускника начальной школы. </vt:lpstr>
      <vt:lpstr> Критерии эффективности воспитательной системы  </vt:lpstr>
      <vt:lpstr>   Система отслеживания результатов включает в себя разнообразные приемы и методики: </vt:lpstr>
      <vt:lpstr> Взаимодействие с учреждениями социума:  </vt:lpstr>
      <vt:lpstr>Слайд 15</vt:lpstr>
      <vt:lpstr>Планирование воспитательной работы ( Приложение) </vt:lpstr>
      <vt:lpstr>Первая ступенька      «Я школьник! Какой Я?»       1 класс</vt:lpstr>
      <vt:lpstr>Вторая ступенька      «В классе жить – уметь дружить!»      2класс</vt:lpstr>
      <vt:lpstr>Третья ступенька      «Один за всех и все за одного! Коллектив важней всего!»      3 класс</vt:lpstr>
      <vt:lpstr>Четвертая ступенька      «Если мы едины – мы непобедимы!»      4 класс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20</cp:revision>
  <dcterms:created xsi:type="dcterms:W3CDTF">2012-10-14T09:17:37Z</dcterms:created>
  <dcterms:modified xsi:type="dcterms:W3CDTF">2012-10-17T13:15:56Z</dcterms:modified>
</cp:coreProperties>
</file>