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792DE8-17EB-45D6-9995-CB802363137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4B30155-9B21-4D80-9E09-BD58A20EC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86446" y="5715016"/>
            <a:ext cx="2900354" cy="500066"/>
          </a:xfrm>
        </p:spPr>
        <p:txBody>
          <a:bodyPr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Шайхуллов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 Рустам 7в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1500174"/>
            <a:ext cx="6286544" cy="1704964"/>
          </a:xfrm>
        </p:spPr>
        <p:txBody>
          <a:bodyPr>
            <a:prstTxWarp prst="textChevron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Презентация</a:t>
            </a:r>
            <a:endParaRPr lang="ru-RU" sz="5400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924800" cy="500066"/>
          </a:xfrm>
        </p:spPr>
        <p:txBody>
          <a:bodyPr/>
          <a:lstStyle/>
          <a:p>
            <a:pPr algn="ctr"/>
            <a:r>
              <a:rPr lang="ru-RU" dirty="0" smtClean="0"/>
              <a:t>Рифма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142984"/>
            <a:ext cx="7924800" cy="984736"/>
          </a:xfrm>
        </p:spPr>
        <p:txBody>
          <a:bodyPr/>
          <a:lstStyle/>
          <a:p>
            <a:r>
              <a:rPr lang="ru-RU" dirty="0" smtClean="0"/>
              <a:t>Парная – А А Б Б В В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57224" y="1857364"/>
            <a:ext cx="7924800" cy="121444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Языковые</a:t>
            </a:r>
            <a:r>
              <a:rPr kumimoji="0" lang="ru-RU" sz="4800" b="0" i="0" u="none" strike="noStrike" kern="1200" cap="none" spc="-100" normalizeH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средства выразительности</a:t>
            </a:r>
            <a:endParaRPr kumimoji="0" lang="ru-RU" sz="48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714348" y="3214686"/>
            <a:ext cx="7924800" cy="3857652"/>
          </a:xfrm>
          <a:prstGeom prst="rect">
            <a:avLst/>
          </a:prstGeom>
        </p:spPr>
        <p:txBody>
          <a:bodyPr vert="horz" anchor="t">
            <a:normAutofit fontScale="85000" lnSpcReduction="20000"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 smtClean="0">
                <a:solidFill>
                  <a:schemeClr val="tx2"/>
                </a:solidFill>
              </a:rPr>
              <a:t>Олицетворение</a:t>
            </a:r>
            <a:r>
              <a:rPr lang="en-US" sz="2000" spc="100" dirty="0" smtClean="0">
                <a:solidFill>
                  <a:schemeClr val="tx2"/>
                </a:solidFill>
              </a:rPr>
              <a:t>:</a:t>
            </a:r>
            <a:r>
              <a:rPr kumimoji="0" lang="ru-RU" sz="2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000" spc="100" dirty="0" smtClean="0">
                <a:solidFill>
                  <a:schemeClr val="tx2"/>
                </a:solidFill>
              </a:rPr>
              <a:t>жар охлаждает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ru-RU" sz="2000" b="0" i="0" u="none" strike="noStrike" kern="1200" cap="none" spc="10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смысл затмевает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>
                <a:solidFill>
                  <a:schemeClr val="tx2"/>
                </a:solidFill>
              </a:rPr>
              <a:t> </a:t>
            </a:r>
            <a:r>
              <a:rPr lang="ru-RU" sz="2000" spc="100" dirty="0" smtClean="0">
                <a:solidFill>
                  <a:schemeClr val="tx2"/>
                </a:solidFill>
              </a:rPr>
              <a:t>                           ямб охладил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ru-RU" sz="2000" b="0" i="0" u="none" strike="noStrike" kern="1200" cap="none" spc="10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сия всё портит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dirty="0" smtClean="0"/>
              <a:t>                                   ямб охладил рифмача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dirty="0" smtClean="0"/>
              <a:t>                                   хорея </a:t>
            </a:r>
            <a:r>
              <a:rPr lang="ru-RU" sz="2000" dirty="0" err="1" smtClean="0"/>
              <a:t>дышет</a:t>
            </a:r>
            <a:endParaRPr lang="ru-RU" sz="2000" dirty="0" smtClean="0"/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ru-RU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Метафора</a:t>
            </a:r>
            <a:r>
              <a:rPr kumimoji="0" lang="en-US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гекзаметром пишет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>
                <a:solidFill>
                  <a:schemeClr val="tx2"/>
                </a:solidFill>
              </a:rPr>
              <a:t> </a:t>
            </a:r>
            <a:r>
              <a:rPr lang="ru-RU" sz="2000" spc="100" dirty="0" smtClean="0">
                <a:solidFill>
                  <a:schemeClr val="tx2"/>
                </a:solidFill>
              </a:rPr>
              <a:t>                  гекзаметры он заморозит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 smtClean="0">
                <a:solidFill>
                  <a:schemeClr val="tx2"/>
                </a:solidFill>
              </a:rPr>
              <a:t>                   </a:t>
            </a:r>
            <a:r>
              <a:rPr lang="ru-RU" sz="2000" spc="100" dirty="0" err="1" smtClean="0">
                <a:solidFill>
                  <a:schemeClr val="tx2"/>
                </a:solidFill>
              </a:rPr>
              <a:t>з</a:t>
            </a:r>
            <a:r>
              <a:rPr kumimoji="0" lang="ru-RU" sz="2000" b="0" i="0" u="none" strike="noStrike" kern="1200" cap="none" spc="10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лобой</a:t>
            </a:r>
            <a:r>
              <a:rPr kumimoji="0" lang="ru-RU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10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дышет</a:t>
            </a:r>
            <a:endParaRPr kumimoji="0" lang="ru-RU" sz="2000" b="0" i="0" u="none" strike="noStrike" kern="1200" cap="none" spc="10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 smtClean="0">
                <a:solidFill>
                  <a:schemeClr val="tx2"/>
                </a:solidFill>
              </a:rPr>
              <a:t>Инверсия</a:t>
            </a:r>
            <a:r>
              <a:rPr lang="en-US" sz="2000" spc="100" dirty="0" smtClean="0">
                <a:solidFill>
                  <a:schemeClr val="tx2"/>
                </a:solidFill>
              </a:rPr>
              <a:t>:</a:t>
            </a:r>
            <a:r>
              <a:rPr lang="ru-RU" sz="2000" spc="100" dirty="0" smtClean="0">
                <a:solidFill>
                  <a:schemeClr val="tx2"/>
                </a:solidFill>
              </a:rPr>
              <a:t> мера простая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 smtClean="0">
                <a:solidFill>
                  <a:schemeClr val="tx2"/>
                </a:solidFill>
              </a:rPr>
              <a:t>Эпитет</a:t>
            </a:r>
            <a:r>
              <a:rPr lang="en-US" sz="2000" spc="100" dirty="0" smtClean="0">
                <a:solidFill>
                  <a:schemeClr val="tx2"/>
                </a:solidFill>
              </a:rPr>
              <a:t>:</a:t>
            </a:r>
            <a:r>
              <a:rPr lang="ru-RU" sz="2000" spc="100" dirty="0" smtClean="0">
                <a:solidFill>
                  <a:schemeClr val="tx2"/>
                </a:solidFill>
              </a:rPr>
              <a:t> ужасная злоба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ru-RU" sz="2000" b="0" i="0" u="none" strike="noStrike" kern="1200" cap="none" spc="10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spc="100" dirty="0">
                <a:solidFill>
                  <a:schemeClr val="tx2"/>
                </a:solidFill>
              </a:rPr>
              <a:t> </a:t>
            </a:r>
            <a:r>
              <a:rPr lang="ru-RU" sz="2000" spc="100" dirty="0" smtClean="0">
                <a:solidFill>
                  <a:schemeClr val="tx2"/>
                </a:solidFill>
              </a:rPr>
              <a:t>       </a:t>
            </a:r>
            <a:endParaRPr kumimoji="0" lang="ru-RU" sz="20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5000"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0"/>
            <a:ext cx="1743060" cy="1371600"/>
          </a:xfrm>
        </p:spPr>
        <p:txBody>
          <a:bodyPr/>
          <a:lstStyle/>
          <a:p>
            <a:r>
              <a:rPr lang="ru-RU" dirty="0" smtClean="0"/>
              <a:t>Жанр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68" y="1357298"/>
            <a:ext cx="1785950" cy="984736"/>
          </a:xfrm>
        </p:spPr>
        <p:txBody>
          <a:bodyPr/>
          <a:lstStyle/>
          <a:p>
            <a:r>
              <a:rPr lang="ru-RU" dirty="0" err="1" smtClean="0"/>
              <a:t>Этиграмма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071546"/>
            <a:ext cx="8572528" cy="1371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spc="-10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Тематическая принадлежность</a:t>
            </a:r>
            <a:endParaRPr kumimoji="0" lang="ru-RU" sz="48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3428992" y="2500306"/>
            <a:ext cx="2000264" cy="98473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2000" spc="100" dirty="0" smtClean="0">
                <a:solidFill>
                  <a:schemeClr val="tx2"/>
                </a:solidFill>
              </a:rPr>
              <a:t>Философская</a:t>
            </a:r>
            <a:endParaRPr kumimoji="0" lang="ru-RU" sz="20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2571744"/>
            <a:ext cx="1743060" cy="1371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Тема</a:t>
            </a:r>
            <a:endParaRPr kumimoji="0" lang="ru-RU" sz="48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2786050" y="4071942"/>
            <a:ext cx="3857652" cy="98473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Гражданская лирика</a:t>
            </a:r>
            <a:endParaRPr kumimoji="0" lang="ru-RU" sz="20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5000">
    <p:cover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14554"/>
            <a:ext cx="8329626" cy="439580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242889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dirty="0" smtClean="0"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“</a:t>
            </a:r>
            <a:r>
              <a:rPr lang="ru-RU" dirty="0" smtClean="0"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Несчастие </a:t>
            </a:r>
            <a:r>
              <a:rPr lang="ru-RU" dirty="0" err="1" smtClean="0"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Клита</a:t>
            </a:r>
            <a:r>
              <a:rPr lang="en-US" dirty="0" smtClean="0"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”</a:t>
            </a:r>
            <a:r>
              <a:rPr lang="en-US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en-US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стих А</a:t>
            </a:r>
            <a:r>
              <a:rPr lang="en-US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  <a:r>
              <a:rPr lang="ru-RU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С</a:t>
            </a:r>
            <a:r>
              <a:rPr lang="en-US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  <a:r>
              <a:rPr lang="ru-RU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Пушкина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5786446" y="5715016"/>
            <a:ext cx="2900354" cy="500066"/>
          </a:xfrm>
          <a:prstGeom prst="rect">
            <a:avLst/>
          </a:prstGeom>
        </p:spPr>
        <p:txBody>
          <a:bodyPr vert="horz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50" endPos="850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082" name="Picture 2" descr="http://wiki.iteach.ru/images/6/6d/3f2ff82dea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071810"/>
            <a:ext cx="3071834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5572140"/>
            <a:ext cx="8115328" cy="876288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Внук </a:t>
            </a:r>
            <a:r>
              <a:rPr lang="ru-RU" sz="24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Тредьяковского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 </a:t>
            </a:r>
            <a:r>
              <a:rPr lang="ru-RU" sz="24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Клит</a:t>
            </a:r>
            <a:r>
              <a:rPr lang="ru-RU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 гекзаметром песенки пишет</a:t>
            </a:r>
            <a:r>
              <a:rPr lang="ru-RU" sz="36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</a:rPr>
              <a:t>,</a:t>
            </a:r>
          </a:p>
          <a:p>
            <a:endParaRPr lang="ru-RU" sz="2000" dirty="0"/>
          </a:p>
        </p:txBody>
      </p:sp>
      <p:pic>
        <p:nvPicPr>
          <p:cNvPr id="7170" name="Picture 2" descr="http://prostosound.com/wp-content/uploads/2013/04/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13" b="713"/>
          <a:stretch>
            <a:fillRect/>
          </a:stretch>
        </p:blipFill>
        <p:spPr bwMode="auto">
          <a:xfrm>
            <a:off x="428625" y="428625"/>
            <a:ext cx="8358188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15140" y="411479"/>
            <a:ext cx="1971660" cy="10172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572140"/>
            <a:ext cx="8001056" cy="785818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Противу</a:t>
            </a:r>
            <a:r>
              <a:rPr lang="ru-RU" sz="2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ямба, хорея злобой ужасною </a:t>
            </a:r>
            <a:r>
              <a:rPr lang="ru-RU" sz="2800" dirty="0" err="1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дышет</a:t>
            </a:r>
            <a:r>
              <a:rPr lang="ru-RU" sz="28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;</a:t>
            </a:r>
            <a:endParaRPr lang="ru-RU" sz="28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 descr="http://sentirmebien.com/wp/wp-content/uploads/2012/03/respirar-redond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8368" b="28368"/>
          <a:stretch>
            <a:fillRect/>
          </a:stretch>
        </p:blipFill>
        <p:spPr bwMode="auto">
          <a:xfrm>
            <a:off x="457200" y="457200"/>
            <a:ext cx="8258175" cy="48291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572140"/>
            <a:ext cx="8186766" cy="785818"/>
          </a:xfrm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Мера простая сия всё портит, по мнению </a:t>
            </a:r>
            <a:r>
              <a:rPr lang="ru-RU" sz="2800" dirty="0" err="1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Клита</a:t>
            </a:r>
            <a:r>
              <a:rPr lang="ru-RU" sz="28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,</a:t>
            </a:r>
            <a:endParaRPr lang="ru-RU" sz="28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pic>
        <p:nvPicPr>
          <p:cNvPr id="5122" name="Picture 2" descr="http://club.foto.ru/gallery/images/preview/2009/01/28/126927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369" b="6369"/>
          <a:stretch>
            <a:fillRect/>
          </a:stretch>
        </p:blipFill>
        <p:spPr bwMode="auto">
          <a:xfrm>
            <a:off x="457200" y="457200"/>
            <a:ext cx="8329613" cy="48291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572140"/>
            <a:ext cx="8186766" cy="785818"/>
          </a:xfrm>
        </p:spPr>
        <p:txBody>
          <a:bodyPr>
            <a:scene3d>
              <a:camera prst="perspectiveRelaxed"/>
              <a:lightRig rig="threePt" dir="t"/>
            </a:scene3d>
          </a:bodyPr>
          <a:lstStyle/>
          <a:p>
            <a:r>
              <a:rPr lang="ru-RU" sz="2800" dirty="0" smtClean="0"/>
              <a:t>Смысл затмевает стихов и жар охлаждает пиита.</a:t>
            </a:r>
          </a:p>
          <a:p>
            <a:endParaRPr lang="ru-RU" dirty="0"/>
          </a:p>
        </p:txBody>
      </p:sp>
      <p:pic>
        <p:nvPicPr>
          <p:cNvPr id="4100" name="Picture 4" descr="http://sphotos-b.xx.fbcdn.net/hphotos-prn1/548140_10150652828254290_1879190519_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218" b="3218"/>
          <a:stretch>
            <a:fillRect/>
          </a:stretch>
        </p:blipFill>
        <p:spPr bwMode="auto">
          <a:xfrm>
            <a:off x="457200" y="457200"/>
            <a:ext cx="8258175" cy="48291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500702"/>
            <a:ext cx="8186766" cy="785818"/>
          </a:xfrm>
        </p:spPr>
        <p:txBody>
          <a:bodyPr>
            <a:normAutofit fontScale="925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Спорить о том я не смею, пусть он безвинных поносит,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074" name="Picture 2" descr="http://otdahni.ru/uploads/posts/2011-01/otdahni.ru_1296212141_12rrrryo-rrs-srrrsrrir-4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910" b="3910"/>
          <a:stretch>
            <a:fillRect/>
          </a:stretch>
        </p:blipFill>
        <p:spPr bwMode="auto">
          <a:xfrm>
            <a:off x="457200" y="457200"/>
            <a:ext cx="8258175" cy="475773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643578"/>
            <a:ext cx="8186766" cy="7143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Ямб охладил рифмача, гекзаметры ж он заморозит.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http://morozovsm.ru/photogal/download/9167/Shipovnik_v_inee_522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9511" b="9511"/>
          <a:stretch>
            <a:fillRect/>
          </a:stretch>
        </p:blipFill>
        <p:spPr bwMode="auto">
          <a:xfrm>
            <a:off x="457200" y="457200"/>
            <a:ext cx="8186738" cy="49720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924800" cy="928670"/>
          </a:xfrm>
        </p:spPr>
        <p:txBody>
          <a:bodyPr/>
          <a:lstStyle/>
          <a:p>
            <a:pPr algn="ctr"/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История создания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928670"/>
            <a:ext cx="8358246" cy="984736"/>
          </a:xfrm>
        </p:spPr>
        <p:txBody>
          <a:bodyPr/>
          <a:lstStyle/>
          <a:p>
            <a:r>
              <a:rPr lang="ru-RU" dirty="0" smtClean="0"/>
              <a:t>Дата создания: 1813, стихотворение создано в детской жизни поэта в Лицее.</a:t>
            </a:r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500034" y="2071678"/>
            <a:ext cx="8215370" cy="98473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1571612"/>
            <a:ext cx="7924800" cy="71438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Стих</a:t>
            </a:r>
            <a:endParaRPr kumimoji="0" lang="ru-RU" sz="48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66748" y="152400"/>
            <a:ext cx="7924800" cy="92867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714348" y="3929066"/>
            <a:ext cx="8215370" cy="200026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AutoNum type="arabicPlain"/>
              <a:tabLst/>
              <a:defRPr/>
            </a:pPr>
            <a:r>
              <a:rPr kumimoji="0" lang="ru-RU" sz="2000" b="0" i="0" u="none" strike="noStrike" kern="1200" cap="none" spc="10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4 7 10 12 15 –</a:t>
            </a:r>
            <a:r>
              <a:rPr lang="ru-RU" sz="2000" spc="100" dirty="0" smtClean="0">
                <a:solidFill>
                  <a:schemeClr val="tx2"/>
                </a:solidFill>
              </a:rPr>
              <a:t> дактиль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AutoNum type="arabicPlain"/>
              <a:tabLst/>
              <a:defRPr/>
            </a:pPr>
            <a:endParaRPr kumimoji="0" lang="ru-RU" sz="2000" b="0" i="0" u="none" strike="noStrike" kern="1200" cap="none" spc="10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ru-RU" sz="2000" spc="100" dirty="0">
              <a:solidFill>
                <a:schemeClr val="tx2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AutoNum type="arabicPlain"/>
              <a:tabLst/>
              <a:defRPr/>
            </a:pPr>
            <a:endParaRPr kumimoji="0" lang="ru-RU" sz="2000" b="0" i="0" u="none" strike="noStrike" kern="1200" cap="none" spc="10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580996" y="1081070"/>
            <a:ext cx="8215370" cy="98473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214554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Внук </a:t>
            </a:r>
            <a:r>
              <a:rPr lang="ru-RU" dirty="0" err="1" smtClean="0"/>
              <a:t>Тредьяковского</a:t>
            </a:r>
            <a:r>
              <a:rPr lang="ru-RU" dirty="0" smtClean="0"/>
              <a:t> </a:t>
            </a:r>
            <a:r>
              <a:rPr lang="ru-RU" dirty="0" err="1" smtClean="0"/>
              <a:t>Клит</a:t>
            </a:r>
            <a:r>
              <a:rPr lang="ru-RU" dirty="0" smtClean="0"/>
              <a:t> гекзаметром песенки пишет,</a:t>
            </a:r>
            <a:br>
              <a:rPr lang="ru-RU" dirty="0" smtClean="0"/>
            </a:br>
            <a:r>
              <a:rPr lang="ru-RU" dirty="0" err="1" smtClean="0"/>
              <a:t>Противу</a:t>
            </a:r>
            <a:r>
              <a:rPr lang="ru-RU" dirty="0" smtClean="0"/>
              <a:t> ямба, хорея злобой ужасною </a:t>
            </a:r>
            <a:r>
              <a:rPr lang="ru-RU" dirty="0" err="1" smtClean="0"/>
              <a:t>дышет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Мера простая сия всё портит, по мнению </a:t>
            </a:r>
            <a:r>
              <a:rPr lang="ru-RU" dirty="0" err="1" smtClean="0"/>
              <a:t>Клита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Смысл затмевает стихов и жар охлаждает пиита.</a:t>
            </a:r>
            <a:br>
              <a:rPr lang="ru-RU" dirty="0" smtClean="0"/>
            </a:br>
            <a:r>
              <a:rPr lang="ru-RU" dirty="0" smtClean="0"/>
              <a:t>Спорить о том я не смею, пусть он безвинных поносит,</a:t>
            </a:r>
            <a:br>
              <a:rPr lang="ru-RU" dirty="0" smtClean="0"/>
            </a:br>
            <a:r>
              <a:rPr lang="ru-RU" dirty="0" smtClean="0"/>
              <a:t>Ямб охладил рифмача, гекзаметры ж он заморозит.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4000504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</a:t>
            </a:r>
            <a:endParaRPr lang="ru-RU" sz="4400" dirty="0"/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929058" y="5072074"/>
            <a:ext cx="1357322" cy="4286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000" spc="100" dirty="0" smtClean="0">
                <a:solidFill>
                  <a:schemeClr val="tx2"/>
                </a:solidFill>
              </a:rPr>
              <a:t>Лирика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AutoNum type="arabicPlain"/>
              <a:tabLst/>
              <a:defRPr/>
            </a:pPr>
            <a:endParaRPr kumimoji="0" lang="ru-RU" sz="2000" b="0" i="0" u="none" strike="noStrike" kern="1200" cap="none" spc="10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ru-RU" sz="2000" spc="100" dirty="0">
              <a:solidFill>
                <a:schemeClr val="tx2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AutoNum type="arabicPlain"/>
              <a:tabLst/>
              <a:defRPr/>
            </a:pPr>
            <a:endParaRPr kumimoji="0" lang="ru-RU" sz="2000" b="0" i="0" u="none" strike="noStrike" kern="1200" cap="none" spc="10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7000">
    <p:split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165</TotalTime>
  <Words>158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Презентация</vt:lpstr>
      <vt:lpstr> “Несчастие Клита”  стих А. С. Пушкина </vt:lpstr>
      <vt:lpstr>Слайд 3</vt:lpstr>
      <vt:lpstr>Слайд 4</vt:lpstr>
      <vt:lpstr>Слайд 5</vt:lpstr>
      <vt:lpstr>Слайд 6</vt:lpstr>
      <vt:lpstr>Слайд 7</vt:lpstr>
      <vt:lpstr>Слайд 8</vt:lpstr>
      <vt:lpstr>История создания</vt:lpstr>
      <vt:lpstr>Рифма</vt:lpstr>
      <vt:lpstr>Жанр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“Несчастие Клита”  стих А. С. Пушкина </dc:title>
  <dc:creator>Admin</dc:creator>
  <cp:lastModifiedBy>Admin</cp:lastModifiedBy>
  <cp:revision>23</cp:revision>
  <dcterms:created xsi:type="dcterms:W3CDTF">2013-11-20T13:56:28Z</dcterms:created>
  <dcterms:modified xsi:type="dcterms:W3CDTF">2013-11-22T14:45:08Z</dcterms:modified>
</cp:coreProperties>
</file>