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6" r:id="rId2"/>
    <p:sldId id="267" r:id="rId3"/>
    <p:sldId id="259" r:id="rId4"/>
    <p:sldId id="260" r:id="rId5"/>
    <p:sldId id="266" r:id="rId6"/>
    <p:sldId id="262" r:id="rId7"/>
    <p:sldId id="263" r:id="rId8"/>
    <p:sldId id="257" r:id="rId9"/>
    <p:sldId id="268" r:id="rId10"/>
    <p:sldId id="258" r:id="rId11"/>
    <p:sldId id="264"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FF00"/>
    <a:srgbClr val="1620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0" d="100"/>
          <a:sy n="40" d="100"/>
        </p:scale>
        <p:origin x="-69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842D1A-8BFC-4A0E-AE3A-62F8E0895BE4}" type="datetimeFigureOut">
              <a:rPr lang="ru-RU" smtClean="0"/>
              <a:pPr/>
              <a:t>17.01.2013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0312A2-6A72-4DCE-98E4-47277C2C631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60312A2-6A72-4DCE-98E4-47277C2C631E}"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28753DC3-14FA-43E1-9089-C8F07AEB7D1D}"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8753DC3-14FA-43E1-9089-C8F07AEB7D1D}"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8753DC3-14FA-43E1-9089-C8F07AEB7D1D}"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8753DC3-14FA-43E1-9089-C8F07AEB7D1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7C671FE8-CD1B-4875-85AF-75064AA114C9}" type="datetimeFigureOut">
              <a:rPr lang="ru-RU" smtClean="0"/>
              <a:pPr/>
              <a:t>17.01.2013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8753DC3-14FA-43E1-9089-C8F07AEB7D1D}"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C671FE8-CD1B-4875-85AF-75064AA114C9}" type="datetimeFigureOut">
              <a:rPr lang="ru-RU" smtClean="0"/>
              <a:pPr/>
              <a:t>17.01.2013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8753DC3-14FA-43E1-9089-C8F07AEB7D1D}"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1061;&#1086;&#1079;&#1103;&#1080;&#1085;\Desktop\&#1088;&#1086;&#1083;&#1080;&#1082;&#1080;\&#1052;&#1086;&#1081;%20&#1092;&#1080;&#1083;&#1100;&#1084;.wm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ideo" Target="file:///C:\Users\&#1061;&#1086;&#1079;&#1103;&#1080;&#1085;\Desktop\&#1088;&#1086;&#1083;&#1080;&#1082;&#1080;\&#1077;&#1088;&#1072;&#1083;&#1072;&#1096;.wm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4069234"/>
          </a:xfrm>
        </p:spPr>
        <p:txBody>
          <a:bodyPr>
            <a:normAutofit fontScale="90000"/>
          </a:bodyPr>
          <a:lstStyle/>
          <a:p>
            <a:r>
              <a:rPr lang="ru-RU" sz="9600" dirty="0" smtClean="0">
                <a:solidFill>
                  <a:srgbClr val="1620F2"/>
                </a:solidFill>
              </a:rPr>
              <a:t>Этикет поведения  за столом.</a:t>
            </a:r>
            <a:endParaRPr lang="ru-RU" sz="9600" dirty="0">
              <a:solidFill>
                <a:srgbClr val="1620F2"/>
              </a:solidFill>
            </a:endParaRPr>
          </a:p>
        </p:txBody>
      </p:sp>
      <p:pic>
        <p:nvPicPr>
          <p:cNvPr id="2050" name="Picture 2"/>
          <p:cNvPicPr>
            <a:picLocks noChangeAspect="1" noChangeArrowheads="1"/>
          </p:cNvPicPr>
          <p:nvPr/>
        </p:nvPicPr>
        <p:blipFill>
          <a:blip r:embed="rId2"/>
          <a:srcRect/>
          <a:stretch>
            <a:fillRect/>
          </a:stretch>
        </p:blipFill>
        <p:spPr bwMode="auto">
          <a:xfrm>
            <a:off x="5143504" y="3857628"/>
            <a:ext cx="3643347" cy="24288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srcRect/>
          <a:stretch>
            <a:fillRect/>
          </a:stretch>
        </p:blipFill>
        <p:spPr bwMode="auto">
          <a:xfrm>
            <a:off x="5357818" y="3143248"/>
            <a:ext cx="3452834" cy="3452834"/>
          </a:xfrm>
          <a:prstGeom prst="rect">
            <a:avLst/>
          </a:prstGeom>
          <a:noFill/>
          <a:ln w="9525">
            <a:noFill/>
            <a:miter lim="800000"/>
            <a:headEnd/>
            <a:tailEnd/>
          </a:ln>
          <a:effectLst/>
        </p:spPr>
      </p:pic>
      <p:sp>
        <p:nvSpPr>
          <p:cNvPr id="4" name="Прямоугольник 3"/>
          <p:cNvSpPr/>
          <p:nvPr/>
        </p:nvSpPr>
        <p:spPr>
          <a:xfrm>
            <a:off x="1214414" y="285728"/>
            <a:ext cx="7572428" cy="3539430"/>
          </a:xfrm>
          <a:prstGeom prst="rect">
            <a:avLst/>
          </a:prstGeom>
        </p:spPr>
        <p:txBody>
          <a:bodyPr wrap="square">
            <a:spAutoFit/>
          </a:bodyPr>
          <a:lstStyle/>
          <a:p>
            <a:r>
              <a:rPr lang="ru-RU" sz="3200" dirty="0">
                <a:solidFill>
                  <a:schemeClr val="accent2"/>
                </a:solidFill>
              </a:rPr>
              <a:t> В 1745 году Императорская Академия наук выпустила ранее составленные по заданию Петра 1 знаменитые «Показания к житейскому обхождению», содержащие обширный свод серьезных и забавных наставлений о поведении молодого человека за столом.</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2"/>
          <a:srcRect/>
          <a:stretch>
            <a:fillRect/>
          </a:stretch>
        </p:blipFill>
        <p:spPr bwMode="auto">
          <a:xfrm>
            <a:off x="641428" y="214290"/>
            <a:ext cx="8288290" cy="63579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813887" y="414316"/>
            <a:ext cx="8044393" cy="56578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Мой фильм.wmv">
            <a:hlinkClick r:id="" action="ppaction://media"/>
          </p:cNvPr>
          <p:cNvPicPr>
            <a:picLocks noGrp="1" noRot="1" noChangeAspect="1"/>
          </p:cNvPicPr>
          <p:nvPr>
            <p:ph idx="1"/>
            <a:videoFile r:link="rId1"/>
          </p:nvPr>
        </p:nvPicPr>
        <p:blipFill>
          <a:blip r:embed="rId3"/>
          <a:stretch>
            <a:fillRect/>
          </a:stretch>
        </p:blipFill>
        <p:spPr>
          <a:xfrm>
            <a:off x="285720" y="202026"/>
            <a:ext cx="8572560" cy="6370246"/>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3"/>
          <a:srcRect/>
          <a:stretch>
            <a:fillRect/>
          </a:stretch>
        </p:blipFill>
        <p:spPr bwMode="auto">
          <a:xfrm>
            <a:off x="285719" y="0"/>
            <a:ext cx="8737955"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857224" y="214290"/>
            <a:ext cx="4452958" cy="3562366"/>
          </a:xfrm>
          <a:prstGeom prst="rect">
            <a:avLst/>
          </a:prstGeom>
          <a:noFill/>
          <a:ln w="9525">
            <a:noFill/>
            <a:miter lim="800000"/>
            <a:headEnd/>
            <a:tailEnd/>
          </a:ln>
          <a:effectLst/>
        </p:spPr>
      </p:pic>
      <p:sp>
        <p:nvSpPr>
          <p:cNvPr id="5" name="TextBox 4"/>
          <p:cNvSpPr txBox="1"/>
          <p:nvPr/>
        </p:nvSpPr>
        <p:spPr>
          <a:xfrm>
            <a:off x="5357818" y="214290"/>
            <a:ext cx="3786182" cy="3970318"/>
          </a:xfrm>
          <a:prstGeom prst="rect">
            <a:avLst/>
          </a:prstGeom>
          <a:noFill/>
        </p:spPr>
        <p:txBody>
          <a:bodyPr wrap="square" rtlCol="0">
            <a:spAutoFit/>
          </a:bodyPr>
          <a:lstStyle/>
          <a:p>
            <a:r>
              <a:rPr lang="ru-RU" sz="3600" dirty="0" smtClean="0">
                <a:solidFill>
                  <a:srgbClr val="1620F2"/>
                </a:solidFill>
              </a:rPr>
              <a:t>Сервировка – это </a:t>
            </a:r>
          </a:p>
          <a:p>
            <a:r>
              <a:rPr lang="ru-RU" sz="3600" dirty="0">
                <a:solidFill>
                  <a:srgbClr val="1620F2"/>
                </a:solidFill>
              </a:rPr>
              <a:t>у</a:t>
            </a:r>
            <a:r>
              <a:rPr lang="ru-RU" sz="3600" dirty="0" smtClean="0">
                <a:solidFill>
                  <a:srgbClr val="1620F2"/>
                </a:solidFill>
              </a:rPr>
              <a:t>бранство стола.</a:t>
            </a:r>
          </a:p>
          <a:p>
            <a:r>
              <a:rPr lang="ru-RU" sz="3600" dirty="0" smtClean="0">
                <a:solidFill>
                  <a:srgbClr val="1620F2"/>
                </a:solidFill>
              </a:rPr>
              <a:t>Сервировать – это накрывать  на </a:t>
            </a:r>
          </a:p>
          <a:p>
            <a:r>
              <a:rPr lang="ru-RU" sz="3600" dirty="0" smtClean="0">
                <a:solidFill>
                  <a:srgbClr val="1620F2"/>
                </a:solidFill>
              </a:rPr>
              <a:t>с</a:t>
            </a:r>
            <a:r>
              <a:rPr lang="ru-RU" sz="3600" dirty="0" smtClean="0">
                <a:solidFill>
                  <a:srgbClr val="1620F2"/>
                </a:solidFill>
              </a:rPr>
              <a:t>тол</a:t>
            </a:r>
            <a:r>
              <a:rPr lang="ru-RU" sz="3600" dirty="0" smtClean="0">
                <a:solidFill>
                  <a:srgbClr val="1620F2"/>
                </a:solidFill>
              </a:rPr>
              <a:t>, расставлять на нём посуду.</a:t>
            </a:r>
          </a:p>
          <a:p>
            <a:endParaRPr lang="ru-RU" sz="3600" dirty="0">
              <a:solidFill>
                <a:srgbClr val="1620F2"/>
              </a:solidFill>
            </a:endParaRPr>
          </a:p>
        </p:txBody>
      </p:sp>
      <p:sp>
        <p:nvSpPr>
          <p:cNvPr id="6" name="Прямоугольник 5"/>
          <p:cNvSpPr/>
          <p:nvPr/>
        </p:nvSpPr>
        <p:spPr>
          <a:xfrm>
            <a:off x="1000100" y="4000504"/>
            <a:ext cx="8143900" cy="2554545"/>
          </a:xfrm>
          <a:prstGeom prst="rect">
            <a:avLst/>
          </a:prstGeom>
        </p:spPr>
        <p:txBody>
          <a:bodyPr wrap="square">
            <a:spAutoFit/>
          </a:bodyPr>
          <a:lstStyle/>
          <a:p>
            <a:r>
              <a:rPr lang="ru-RU" dirty="0"/>
              <a:t> </a:t>
            </a:r>
            <a:r>
              <a:rPr lang="ru-RU" sz="3200" dirty="0">
                <a:solidFill>
                  <a:srgbClr val="1620F2"/>
                </a:solidFill>
              </a:rPr>
              <a:t>Первые серебряные ложки появились на Руси в 10 веке за столом князя Владимира в Киеве. Простой народ обходился деревянными. Металлические столовые приборы до 17 века получали </a:t>
            </a:r>
            <a:r>
              <a:rPr lang="ru-RU" sz="3200" dirty="0" smtClean="0">
                <a:solidFill>
                  <a:srgbClr val="1620F2"/>
                </a:solidFill>
              </a:rPr>
              <a:t>ковкой.</a:t>
            </a:r>
            <a:endParaRPr lang="ru-RU" sz="3200" dirty="0">
              <a:solidFill>
                <a:srgbClr val="1620F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a:srcRect/>
          <a:stretch>
            <a:fillRect/>
          </a:stretch>
        </p:blipFill>
        <p:spPr bwMode="auto">
          <a:xfrm>
            <a:off x="1428728" y="1089009"/>
            <a:ext cx="7000924" cy="5211799"/>
          </a:xfrm>
          <a:prstGeom prst="rect">
            <a:avLst/>
          </a:prstGeom>
          <a:noFill/>
          <a:ln w="9525">
            <a:noFill/>
            <a:miter lim="800000"/>
            <a:headEnd/>
            <a:tailEnd/>
          </a:ln>
          <a:effectLst/>
        </p:spPr>
      </p:pic>
      <p:sp>
        <p:nvSpPr>
          <p:cNvPr id="5" name="TextBox 4"/>
          <p:cNvSpPr txBox="1"/>
          <p:nvPr/>
        </p:nvSpPr>
        <p:spPr>
          <a:xfrm>
            <a:off x="1714480" y="214290"/>
            <a:ext cx="5929354" cy="646331"/>
          </a:xfrm>
          <a:prstGeom prst="rect">
            <a:avLst/>
          </a:prstGeom>
          <a:noFill/>
        </p:spPr>
        <p:txBody>
          <a:bodyPr wrap="square" rtlCol="0">
            <a:spAutoFit/>
          </a:bodyPr>
          <a:lstStyle/>
          <a:p>
            <a:r>
              <a:rPr lang="ru-RU" sz="3600" dirty="0" smtClean="0">
                <a:solidFill>
                  <a:srgbClr val="00FF00"/>
                </a:solidFill>
              </a:rPr>
              <a:t>Сервировка стола к обеду</a:t>
            </a:r>
            <a:r>
              <a:rPr lang="ru-RU" sz="2800" dirty="0" smtClean="0">
                <a:solidFill>
                  <a:srgbClr val="00FF00"/>
                </a:solidFill>
              </a:rPr>
              <a:t>.</a:t>
            </a:r>
            <a:endParaRPr lang="ru-RU" sz="2800" dirty="0">
              <a:solidFill>
                <a:srgbClr val="00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1915739" y="1071546"/>
            <a:ext cx="6942540" cy="5574100"/>
          </a:xfrm>
          <a:prstGeom prst="rect">
            <a:avLst/>
          </a:prstGeom>
          <a:noFill/>
          <a:ln w="9525">
            <a:noFill/>
            <a:miter lim="800000"/>
            <a:headEnd/>
            <a:tailEnd/>
          </a:ln>
          <a:effectLst/>
        </p:spPr>
      </p:pic>
      <p:sp>
        <p:nvSpPr>
          <p:cNvPr id="5" name="TextBox 4"/>
          <p:cNvSpPr txBox="1"/>
          <p:nvPr/>
        </p:nvSpPr>
        <p:spPr>
          <a:xfrm>
            <a:off x="2071670" y="285728"/>
            <a:ext cx="5095241" cy="646331"/>
          </a:xfrm>
          <a:prstGeom prst="rect">
            <a:avLst/>
          </a:prstGeom>
          <a:noFill/>
        </p:spPr>
        <p:txBody>
          <a:bodyPr wrap="square" rtlCol="0">
            <a:spAutoFit/>
          </a:bodyPr>
          <a:lstStyle/>
          <a:p>
            <a:r>
              <a:rPr lang="ru-RU" sz="3600" dirty="0" smtClean="0">
                <a:solidFill>
                  <a:srgbClr val="FF00FF"/>
                </a:solidFill>
              </a:rPr>
              <a:t>Сервировка стола к чаю.</a:t>
            </a:r>
            <a:endParaRPr lang="ru-RU" sz="3600" dirty="0">
              <a:solidFill>
                <a:srgbClr val="FF00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285720" y="285728"/>
            <a:ext cx="3571900" cy="3571900"/>
          </a:xfrm>
          <a:prstGeom prst="rect">
            <a:avLst/>
          </a:prstGeom>
          <a:noFill/>
          <a:ln w="9525">
            <a:noFill/>
            <a:miter lim="800000"/>
            <a:headEnd/>
            <a:tailEnd/>
          </a:ln>
          <a:effectLst/>
        </p:spPr>
      </p:pic>
      <p:sp>
        <p:nvSpPr>
          <p:cNvPr id="4" name="Прямоугольник 3"/>
          <p:cNvSpPr/>
          <p:nvPr/>
        </p:nvSpPr>
        <p:spPr>
          <a:xfrm>
            <a:off x="4000496" y="0"/>
            <a:ext cx="5143504" cy="7417415"/>
          </a:xfrm>
          <a:prstGeom prst="rect">
            <a:avLst/>
          </a:prstGeom>
        </p:spPr>
        <p:txBody>
          <a:bodyPr wrap="square">
            <a:spAutoFit/>
          </a:bodyPr>
          <a:lstStyle/>
          <a:p>
            <a:r>
              <a:rPr lang="ru-RU" sz="2800" dirty="0">
                <a:solidFill>
                  <a:srgbClr val="7030A0"/>
                </a:solidFill>
              </a:rPr>
              <a:t>Столы стали покрывать скатертями в 1 в.н.э., зато салфетками для вытирания рук и губ римляне стали пользоваться </a:t>
            </a:r>
            <a:r>
              <a:rPr lang="ru-RU" sz="2800" dirty="0" err="1" smtClean="0">
                <a:solidFill>
                  <a:srgbClr val="7030A0"/>
                </a:solidFill>
              </a:rPr>
              <a:t>рано.В</a:t>
            </a:r>
            <a:r>
              <a:rPr lang="ru-RU" sz="2800" dirty="0" smtClean="0">
                <a:solidFill>
                  <a:srgbClr val="7030A0"/>
                </a:solidFill>
              </a:rPr>
              <a:t> </a:t>
            </a:r>
            <a:r>
              <a:rPr lang="ru-RU" sz="2800" dirty="0">
                <a:solidFill>
                  <a:srgbClr val="7030A0"/>
                </a:solidFill>
              </a:rPr>
              <a:t>Древней Греции около 3500 лет тому назад было принято, что во время еды раб или слуга вытирал хозяину губы листком фигового дерева. Именно так родилась салфетка. Настоящую салфетку впервые стали употреблять около 2000 лет назад. Её шили из полотна и украшали вышивкой. Сейчас салфетки делают из </a:t>
            </a:r>
            <a:r>
              <a:rPr lang="ru-RU" sz="2800" dirty="0" smtClean="0">
                <a:solidFill>
                  <a:srgbClr val="7030A0"/>
                </a:solidFill>
              </a:rPr>
              <a:t>бумаги. </a:t>
            </a:r>
            <a:r>
              <a:rPr lang="ru-RU" sz="2800" dirty="0" smtClean="0"/>
              <a:t>.обычно </a:t>
            </a:r>
            <a:r>
              <a:rPr lang="ru-RU" sz="2800" dirty="0"/>
              <a:t>квадратной формы.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785918" y="1500174"/>
            <a:ext cx="6215106" cy="4663709"/>
          </a:xfrm>
          <a:prstGeom prst="rect">
            <a:avLst/>
          </a:prstGeom>
          <a:noFill/>
          <a:ln w="9525">
            <a:noFill/>
            <a:miter lim="800000"/>
            <a:headEnd/>
            <a:tailEnd/>
          </a:ln>
          <a:effectLst/>
        </p:spPr>
      </p:pic>
      <p:sp>
        <p:nvSpPr>
          <p:cNvPr id="5" name="Прямоугольник 4"/>
          <p:cNvSpPr/>
          <p:nvPr/>
        </p:nvSpPr>
        <p:spPr>
          <a:xfrm>
            <a:off x="2214546" y="214290"/>
            <a:ext cx="6429420" cy="584775"/>
          </a:xfrm>
          <a:prstGeom prst="rect">
            <a:avLst/>
          </a:prstGeom>
        </p:spPr>
        <p:txBody>
          <a:bodyPr wrap="square">
            <a:spAutoFit/>
          </a:bodyPr>
          <a:lstStyle/>
          <a:p>
            <a:r>
              <a:rPr lang="ru-RU" sz="3200" b="1" dirty="0">
                <a:solidFill>
                  <a:srgbClr val="FF0000"/>
                </a:solidFill>
              </a:rPr>
              <a:t>Трапеза – это принятие пищи.</a:t>
            </a:r>
            <a:endParaRPr lang="ru-RU" sz="32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ералаш.wmv">
            <a:hlinkClick r:id="" action="ppaction://media"/>
          </p:cNvPr>
          <p:cNvPicPr>
            <a:picLocks noGrp="1" noRot="1" noChangeAspect="1"/>
          </p:cNvPicPr>
          <p:nvPr>
            <p:ph idx="1"/>
            <a:videoFile r:link="rId1"/>
          </p:nvPr>
        </p:nvPicPr>
        <p:blipFill>
          <a:blip r:embed="rId3"/>
          <a:stretch>
            <a:fillRect/>
          </a:stretch>
        </p:blipFill>
        <p:spPr>
          <a:xfrm>
            <a:off x="357158" y="357166"/>
            <a:ext cx="8383597" cy="6143668"/>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95</TotalTime>
  <Words>183</Words>
  <Application>Microsoft Office PowerPoint</Application>
  <PresentationFormat>Экран (4:3)</PresentationFormat>
  <Paragraphs>12</Paragraphs>
  <Slides>12</Slides>
  <Notes>1</Notes>
  <HiddenSlides>0</HiddenSlides>
  <MMClips>2</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Солнцестояние</vt:lpstr>
      <vt:lpstr>Этикет поведения  за столом.</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Этикет поведения  за столом.</dc:title>
  <dc:creator>Хозяин</dc:creator>
  <cp:lastModifiedBy>Хозяин</cp:lastModifiedBy>
  <cp:revision>11</cp:revision>
  <dcterms:created xsi:type="dcterms:W3CDTF">2013-01-06T17:50:18Z</dcterms:created>
  <dcterms:modified xsi:type="dcterms:W3CDTF">2013-01-17T15:08:10Z</dcterms:modified>
</cp:coreProperties>
</file>