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6"/>
  </p:notesMasterIdLst>
  <p:handoutMasterIdLst>
    <p:handoutMasterId r:id="rId17"/>
  </p:handoutMasterIdLst>
  <p:sldIdLst>
    <p:sldId id="272" r:id="rId2"/>
    <p:sldId id="256" r:id="rId3"/>
    <p:sldId id="258" r:id="rId4"/>
    <p:sldId id="260" r:id="rId5"/>
    <p:sldId id="273" r:id="rId6"/>
    <p:sldId id="274" r:id="rId7"/>
    <p:sldId id="275" r:id="rId8"/>
    <p:sldId id="276" r:id="rId9"/>
    <p:sldId id="277" r:id="rId10"/>
    <p:sldId id="265" r:id="rId11"/>
    <p:sldId id="278" r:id="rId12"/>
    <p:sldId id="259" r:id="rId13"/>
    <p:sldId id="268"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D6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85D1743-3C49-4758-A85D-946F8491844D}" type="datetimeFigureOut">
              <a:rPr lang="ru-RU" smtClean="0"/>
              <a:pPr/>
              <a:t>26.01.2014</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8BF7FF5-8BB4-4B06-9A1E-27F61E23C37D}" type="slidenum">
              <a:rPr lang="ru-RU" smtClean="0"/>
              <a:pPr/>
              <a:t>‹#›</a:t>
            </a:fld>
            <a:endParaRPr lang="ru-RU"/>
          </a:p>
        </p:txBody>
      </p:sp>
    </p:spTree>
    <p:extLst>
      <p:ext uri="{BB962C8B-B14F-4D97-AF65-F5344CB8AC3E}">
        <p14:creationId xmlns:p14="http://schemas.microsoft.com/office/powerpoint/2010/main" val="60844055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463A7F-376C-4C29-9CD0-2E39D278D3DF}" type="datetimeFigureOut">
              <a:rPr lang="ru-RU" smtClean="0"/>
              <a:pPr/>
              <a:t>26.01.2014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E2FC51-2FF1-4325-944C-A4FBC5216924}" type="slidenum">
              <a:rPr lang="ru-RU" smtClean="0"/>
              <a:pPr/>
              <a:t>‹#›</a:t>
            </a:fld>
            <a:endParaRPr lang="ru-RU"/>
          </a:p>
        </p:txBody>
      </p:sp>
    </p:spTree>
    <p:extLst>
      <p:ext uri="{BB962C8B-B14F-4D97-AF65-F5344CB8AC3E}">
        <p14:creationId xmlns:p14="http://schemas.microsoft.com/office/powerpoint/2010/main" val="321262023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EBDBFA3F-60E8-4ED9-AD47-422F56D518AF}" type="datetime1">
              <a:rPr lang="ru-RU" smtClean="0"/>
              <a:pPr/>
              <a:t>26.01.2014</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a:p>
        </p:txBody>
      </p:sp>
      <p:sp>
        <p:nvSpPr>
          <p:cNvPr id="29" name="Номер слайда 28"/>
          <p:cNvSpPr>
            <a:spLocks noGrp="1"/>
          </p:cNvSpPr>
          <p:nvPr>
            <p:ph type="sldNum" sz="quarter" idx="12"/>
          </p:nvPr>
        </p:nvSpPr>
        <p:spPr>
          <a:xfrm>
            <a:off x="1216152" y="6355080"/>
            <a:ext cx="1219200" cy="365760"/>
          </a:xfrm>
        </p:spPr>
        <p:txBody>
          <a:bodyPr/>
          <a:lstStyle/>
          <a:p>
            <a:fld id="{725C68B6-61C2-468F-89AB-4B9F7531AA68}" type="slidenum">
              <a:rPr lang="ru-RU" smtClean="0"/>
              <a:pPr/>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8F44B5D-B6BB-4574-86B9-17FFF167AFA7}" type="datetime1">
              <a:rPr lang="ru-RU" smtClean="0"/>
              <a:pPr/>
              <a:t>26.01.2014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B4327B9-70C5-4340-A0ED-A45C1EFABB1B}" type="datetime1">
              <a:rPr lang="ru-RU" smtClean="0"/>
              <a:pPr/>
              <a:t>26.01.2014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C1404AF8-7608-48E7-B448-13B10ED07CE9}" type="datetime1">
              <a:rPr lang="ru-RU" smtClean="0"/>
              <a:pPr/>
              <a:t>26.01.2014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270AB842-09F8-4A77-8A84-AFFC8F0447D5}" type="datetime1">
              <a:rPr lang="ru-RU" smtClean="0"/>
              <a:pPr/>
              <a:t>26.01.2014</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a:p>
        </p:txBody>
      </p:sp>
      <p:sp>
        <p:nvSpPr>
          <p:cNvPr id="6" name="Номер слайда 5"/>
          <p:cNvSpPr>
            <a:spLocks noGrp="1"/>
          </p:cNvSpPr>
          <p:nvPr>
            <p:ph type="sldNum" sz="quarter" idx="12"/>
          </p:nvPr>
        </p:nvSpPr>
        <p:spPr>
          <a:xfrm>
            <a:off x="1069848" y="6355080"/>
            <a:ext cx="1520952" cy="365760"/>
          </a:xfrm>
        </p:spPr>
        <p:txBody>
          <a:bodyPr/>
          <a:lstStyle/>
          <a:p>
            <a:fld id="{725C68B6-61C2-468F-89AB-4B9F7531AA68}" type="slidenum">
              <a:rPr lang="ru-RU" smtClean="0"/>
              <a:pPr/>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5E1CFD9-DA53-4442-B4E4-02E3E9D8C324}" type="datetime1">
              <a:rPr lang="ru-RU" smtClean="0"/>
              <a:pPr/>
              <a:t>26.01.2014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C29044ED-88C5-481D-B7AD-89F8C5F39273}" type="datetime1">
              <a:rPr lang="ru-RU" smtClean="0"/>
              <a:pPr/>
              <a:t>26.01.2014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DF7017E-B9F5-4B68-85BB-85DB7A91D84E}" type="datetime1">
              <a:rPr lang="ru-RU" smtClean="0"/>
              <a:pPr/>
              <a:t>26.01.2014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D39BCDD-C931-43BF-82F5-0C2071E3F1BA}" type="datetime1">
              <a:rPr lang="ru-RU" smtClean="0"/>
              <a:pPr/>
              <a:t>26.01.2014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5CB14A4-A441-42FB-8E5E-BCB0202C978D}" type="datetime1">
              <a:rPr lang="ru-RU" smtClean="0"/>
              <a:pPr/>
              <a:t>26.01.2014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Содержимое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C442591-D748-4D58-94C6-FC1E87EC8FF4}" type="datetime1">
              <a:rPr lang="ru-RU" smtClean="0"/>
              <a:pPr/>
              <a:t>26.01.2014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alpha val="60000"/>
          </a:schemeClr>
        </a:solid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31614A1-759C-4928-9C8F-14575F7A13DA}" type="datetime1">
              <a:rPr lang="ru-RU" smtClean="0"/>
              <a:pPr/>
              <a:t>26.01.2014</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25C68B6-61C2-468F-89AB-4B9F7531AA68}" type="slidenum">
              <a:rPr lang="ru-RU" smtClean="0"/>
              <a:pPr/>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kletskdon.ru/wp-content/uploads/2013/03/n.jpg"/>
          <p:cNvPicPr>
            <a:picLocks noChangeAspect="1" noChangeArrowheads="1"/>
          </p:cNvPicPr>
          <p:nvPr/>
        </p:nvPicPr>
        <p:blipFill>
          <a:blip r:embed="rId2"/>
          <a:srcRect/>
          <a:stretch>
            <a:fillRect/>
          </a:stretch>
        </p:blipFill>
        <p:spPr bwMode="auto">
          <a:xfrm>
            <a:off x="714348" y="214290"/>
            <a:ext cx="7620000" cy="5676901"/>
          </a:xfrm>
          <a:prstGeom prst="rect">
            <a:avLst/>
          </a:prstGeom>
          <a:noFill/>
        </p:spPr>
      </p:pic>
      <p:sp>
        <p:nvSpPr>
          <p:cNvPr id="5" name="Прямоугольник 4"/>
          <p:cNvSpPr/>
          <p:nvPr/>
        </p:nvSpPr>
        <p:spPr>
          <a:xfrm>
            <a:off x="2214546" y="5929330"/>
            <a:ext cx="6119802" cy="646331"/>
          </a:xfrm>
          <a:prstGeom prst="rect">
            <a:avLst/>
          </a:prstGeom>
        </p:spPr>
        <p:txBody>
          <a:bodyPr wrap="square">
            <a:spAutoFit/>
          </a:bodyPr>
          <a:lstStyle/>
          <a:p>
            <a:r>
              <a:rPr lang="ru-RU" dirty="0" err="1" smtClean="0"/>
              <a:t>Микерникова</a:t>
            </a:r>
            <a:r>
              <a:rPr lang="ru-RU" dirty="0" smtClean="0"/>
              <a:t> </a:t>
            </a:r>
            <a:r>
              <a:rPr lang="ru-RU" dirty="0" smtClean="0"/>
              <a:t>Н.Н</a:t>
            </a:r>
            <a:r>
              <a:rPr lang="ru-RU" dirty="0" smtClean="0"/>
              <a:t>. учитель начальных классов</a:t>
            </a:r>
            <a:endParaRPr lang="ru-RU" dirty="0" smtClean="0"/>
          </a:p>
          <a:p>
            <a:r>
              <a:rPr lang="ru-RU" dirty="0" smtClean="0"/>
              <a:t>1 </a:t>
            </a:r>
            <a:r>
              <a:rPr lang="ru-RU" dirty="0" smtClean="0"/>
              <a:t>класс  Литературное чтение</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400" dirty="0" smtClean="0">
                <a:solidFill>
                  <a:schemeClr val="tx1"/>
                </a:solidFill>
              </a:rPr>
              <a:t>Юные читатели</a:t>
            </a:r>
            <a:endParaRPr lang="ru-RU" sz="4400" dirty="0">
              <a:solidFill>
                <a:schemeClr val="tx1"/>
              </a:solidFill>
            </a:endParaRPr>
          </a:p>
        </p:txBody>
      </p:sp>
      <p:pic>
        <p:nvPicPr>
          <p:cNvPr id="8194" name="Picture 2" descr="http://sch1014.mskzapad.ru/images/cms/data/242971.jpg"/>
          <p:cNvPicPr>
            <a:picLocks noChangeAspect="1" noChangeArrowheads="1"/>
          </p:cNvPicPr>
          <p:nvPr/>
        </p:nvPicPr>
        <p:blipFill>
          <a:blip r:embed="rId2"/>
          <a:srcRect/>
          <a:stretch>
            <a:fillRect/>
          </a:stretch>
        </p:blipFill>
        <p:spPr bwMode="auto">
          <a:xfrm>
            <a:off x="1000100" y="1428735"/>
            <a:ext cx="7072362" cy="478634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ru-RU" dirty="0" smtClean="0"/>
              <a:t>Курочка-…………….</a:t>
            </a:r>
          </a:p>
          <a:p>
            <a:r>
              <a:rPr lang="ru-RU" dirty="0" smtClean="0"/>
              <a:t>Баба- ……………………</a:t>
            </a:r>
          </a:p>
          <a:p>
            <a:r>
              <a:rPr lang="ru-RU" dirty="0" smtClean="0"/>
              <a:t>Сивка-………………….</a:t>
            </a:r>
          </a:p>
          <a:p>
            <a:r>
              <a:rPr lang="ru-RU" dirty="0" smtClean="0"/>
              <a:t>Гуси-…………………….</a:t>
            </a:r>
          </a:p>
          <a:p>
            <a:r>
              <a:rPr lang="ru-RU" dirty="0" smtClean="0"/>
              <a:t>Иванушка-………………….</a:t>
            </a:r>
          </a:p>
          <a:p>
            <a:r>
              <a:rPr lang="ru-RU" dirty="0" smtClean="0"/>
              <a:t>Царевна-…………………..</a:t>
            </a:r>
          </a:p>
          <a:p>
            <a:r>
              <a:rPr lang="ru-RU" dirty="0" smtClean="0"/>
              <a:t>Ковёр-…………………….</a:t>
            </a:r>
          </a:p>
          <a:p>
            <a:r>
              <a:rPr lang="ru-RU" dirty="0" smtClean="0"/>
              <a:t>Сапоги-……………………</a:t>
            </a:r>
          </a:p>
          <a:p>
            <a:r>
              <a:rPr lang="ru-RU" dirty="0" smtClean="0"/>
              <a:t>Скатерть-……………………</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endParaRPr lang="ru-RU" dirty="0" smtClean="0"/>
          </a:p>
          <a:p>
            <a:endParaRPr lang="ru-RU" dirty="0"/>
          </a:p>
        </p:txBody>
      </p:sp>
      <p:sp>
        <p:nvSpPr>
          <p:cNvPr id="8" name="TextBox 7"/>
          <p:cNvSpPr txBox="1"/>
          <p:nvPr/>
        </p:nvSpPr>
        <p:spPr>
          <a:xfrm>
            <a:off x="357158" y="3357562"/>
            <a:ext cx="7858180" cy="1938992"/>
          </a:xfrm>
          <a:prstGeom prst="rect">
            <a:avLst/>
          </a:prstGeom>
          <a:noFill/>
        </p:spPr>
        <p:txBody>
          <a:bodyPr wrap="square" rtlCol="0">
            <a:spAutoFit/>
          </a:bodyPr>
          <a:lstStyle/>
          <a:p>
            <a:pPr>
              <a:buFont typeface="Wingdings" pitchFamily="2" charset="2"/>
              <a:buChar char="ü"/>
            </a:pPr>
            <a:r>
              <a:rPr lang="ru-RU" sz="2400" dirty="0" smtClean="0">
                <a:latin typeface="Times New Roman" pitchFamily="18" charset="0"/>
                <a:cs typeface="Times New Roman" pitchFamily="18" charset="0"/>
              </a:rPr>
              <a:t>Радоваться от общения с хорошей книгой</a:t>
            </a:r>
          </a:p>
          <a:p>
            <a:endParaRPr lang="ru-RU" sz="2400" dirty="0" smtClean="0">
              <a:latin typeface="Times New Roman" pitchFamily="18" charset="0"/>
              <a:cs typeface="Times New Roman" pitchFamily="18" charset="0"/>
            </a:endParaRPr>
          </a:p>
          <a:p>
            <a:pPr>
              <a:buFont typeface="Wingdings" pitchFamily="2" charset="2"/>
              <a:buChar char="ü"/>
            </a:pPr>
            <a:r>
              <a:rPr lang="ru-RU" sz="2400" dirty="0" smtClean="0">
                <a:latin typeface="Times New Roman" pitchFamily="18" charset="0"/>
                <a:cs typeface="Times New Roman" pitchFamily="18" charset="0"/>
              </a:rPr>
              <a:t>Стараться понять смысл произведения</a:t>
            </a:r>
          </a:p>
          <a:p>
            <a:endParaRPr lang="ru-RU" sz="2400" dirty="0" smtClean="0">
              <a:latin typeface="Times New Roman" pitchFamily="18" charset="0"/>
              <a:cs typeface="Times New Roman" pitchFamily="18" charset="0"/>
            </a:endParaRPr>
          </a:p>
          <a:p>
            <a:pPr>
              <a:buFont typeface="Wingdings" pitchFamily="2" charset="2"/>
              <a:buChar char="ü"/>
            </a:pPr>
            <a:r>
              <a:rPr lang="ru-RU" sz="2400" dirty="0" smtClean="0">
                <a:latin typeface="Times New Roman" pitchFamily="18" charset="0"/>
                <a:cs typeface="Times New Roman" pitchFamily="18" charset="0"/>
              </a:rPr>
              <a:t>Задуматься над тем, что хотел сказать автор</a:t>
            </a:r>
            <a:endParaRPr lang="ru-RU" sz="2400" dirty="0">
              <a:latin typeface="Times New Roman" pitchFamily="18" charset="0"/>
              <a:cs typeface="Times New Roman" pitchFamily="18" charset="0"/>
            </a:endParaRPr>
          </a:p>
        </p:txBody>
      </p:sp>
      <p:pic>
        <p:nvPicPr>
          <p:cNvPr id="14338" name="Picture 2" descr="http://www.eka-prazdnik.ru/images/d533lv01.jpg"/>
          <p:cNvPicPr>
            <a:picLocks noChangeAspect="1" noChangeArrowheads="1"/>
          </p:cNvPicPr>
          <p:nvPr/>
        </p:nvPicPr>
        <p:blipFill>
          <a:blip r:embed="rId2"/>
          <a:srcRect/>
          <a:stretch>
            <a:fillRect/>
          </a:stretch>
        </p:blipFill>
        <p:spPr bwMode="auto">
          <a:xfrm>
            <a:off x="857224" y="785794"/>
            <a:ext cx="6786610" cy="22859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 calcmode="lin" valueType="num">
                                      <p:cBhvr additive="base">
                                        <p:cTn id="13" dur="500" fill="hold"/>
                                        <p:tgtEl>
                                          <p:spTgt spid="8">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 calcmode="lin" valueType="num">
                                      <p:cBhvr additive="base">
                                        <p:cTn id="19"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400" dirty="0" smtClean="0">
                <a:solidFill>
                  <a:schemeClr val="tx1"/>
                </a:solidFill>
              </a:rPr>
              <a:t>Оцени свою работу на уроке</a:t>
            </a:r>
            <a:endParaRPr lang="ru-RU" sz="4400" dirty="0">
              <a:solidFill>
                <a:schemeClr val="tx1"/>
              </a:solidFill>
            </a:endParaRPr>
          </a:p>
        </p:txBody>
      </p:sp>
      <p:graphicFrame>
        <p:nvGraphicFramePr>
          <p:cNvPr id="15" name="Содержимое 14"/>
          <p:cNvGraphicFramePr>
            <a:graphicFrameLocks noGrp="1"/>
          </p:cNvGraphicFramePr>
          <p:nvPr>
            <p:ph sz="quarter" idx="1"/>
          </p:nvPr>
        </p:nvGraphicFramePr>
        <p:xfrm>
          <a:off x="428596" y="1571612"/>
          <a:ext cx="8229600" cy="3352808"/>
        </p:xfrm>
        <a:graphic>
          <a:graphicData uri="http://schemas.openxmlformats.org/drawingml/2006/table">
            <a:tbl>
              <a:tblPr firstRow="1" bandRow="1">
                <a:tableStyleId>{5C22544A-7EE6-4342-B048-85BDC9FD1C3A}</a:tableStyleId>
              </a:tblPr>
              <a:tblGrid>
                <a:gridCol w="2743200"/>
                <a:gridCol w="2743200"/>
                <a:gridCol w="2743200"/>
              </a:tblGrid>
              <a:tr h="1676404">
                <a:tc>
                  <a:txBody>
                    <a:bodyPr/>
                    <a:lstStyle/>
                    <a:p>
                      <a:endParaRPr lang="ru-RU" dirty="0"/>
                    </a:p>
                  </a:txBody>
                  <a:tcPr>
                    <a:solidFill>
                      <a:schemeClr val="bg2">
                        <a:lumMod val="75000"/>
                      </a:schemeClr>
                    </a:solidFill>
                  </a:tcPr>
                </a:tc>
                <a:tc>
                  <a:txBody>
                    <a:bodyPr/>
                    <a:lstStyle/>
                    <a:p>
                      <a:endParaRPr lang="ru-RU" dirty="0"/>
                    </a:p>
                  </a:txBody>
                  <a:tcPr>
                    <a:solidFill>
                      <a:schemeClr val="bg2">
                        <a:lumMod val="75000"/>
                      </a:schemeClr>
                    </a:solidFill>
                  </a:tcPr>
                </a:tc>
                <a:tc>
                  <a:txBody>
                    <a:bodyPr/>
                    <a:lstStyle/>
                    <a:p>
                      <a:endParaRPr lang="ru-RU" dirty="0"/>
                    </a:p>
                  </a:txBody>
                  <a:tcPr>
                    <a:solidFill>
                      <a:schemeClr val="bg2">
                        <a:lumMod val="75000"/>
                      </a:schemeClr>
                    </a:solidFill>
                  </a:tcPr>
                </a:tc>
              </a:tr>
              <a:tr h="1676404">
                <a:tc>
                  <a:txBody>
                    <a:bodyPr/>
                    <a:lstStyle/>
                    <a:p>
                      <a:pPr algn="ctr"/>
                      <a:r>
                        <a:rPr lang="ru-RU" dirty="0" smtClean="0">
                          <a:latin typeface="Times New Roman" pitchFamily="18" charset="0"/>
                          <a:cs typeface="Times New Roman" pitchFamily="18" charset="0"/>
                        </a:rPr>
                        <a:t>«Я полностью                           справился с заданием самостоятельно»</a:t>
                      </a:r>
                      <a:endParaRPr lang="ru-RU" dirty="0">
                        <a:latin typeface="Times New Roman" pitchFamily="18" charset="0"/>
                        <a:cs typeface="Times New Roman" pitchFamily="18" charset="0"/>
                      </a:endParaRPr>
                    </a:p>
                  </a:txBody>
                  <a:tcPr>
                    <a:solidFill>
                      <a:schemeClr val="bg2">
                        <a:lumMod val="75000"/>
                      </a:schemeClr>
                    </a:solidFill>
                  </a:tcPr>
                </a:tc>
                <a:tc>
                  <a:txBody>
                    <a:bodyPr/>
                    <a:lstStyle/>
                    <a:p>
                      <a:pPr algn="ctr"/>
                      <a:r>
                        <a:rPr lang="ru-RU" dirty="0" smtClean="0">
                          <a:latin typeface="Times New Roman" pitchFamily="18" charset="0"/>
                          <a:cs typeface="Times New Roman" pitchFamily="18" charset="0"/>
                        </a:rPr>
                        <a:t>«Я справился                                                         с заданием хорошо,</a:t>
                      </a:r>
                      <a:r>
                        <a:rPr lang="ru-RU" baseline="0" dirty="0" smtClean="0">
                          <a:latin typeface="Times New Roman" pitchFamily="18" charset="0"/>
                          <a:cs typeface="Times New Roman" pitchFamily="18" charset="0"/>
                        </a:rPr>
                        <a:t>                                    но мне помогали</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solidFill>
                      <a:schemeClr val="bg2">
                        <a:lumMod val="75000"/>
                      </a:schemeClr>
                    </a:solidFill>
                  </a:tcPr>
                </a:tc>
                <a:tc>
                  <a:txBody>
                    <a:bodyPr/>
                    <a:lstStyle/>
                    <a:p>
                      <a:pPr algn="ctr"/>
                      <a:r>
                        <a:rPr lang="ru-RU" dirty="0" smtClean="0">
                          <a:latin typeface="Times New Roman" pitchFamily="18" charset="0"/>
                          <a:cs typeface="Times New Roman" pitchFamily="18" charset="0"/>
                        </a:rPr>
                        <a:t>«Я не справился                                              с заданием,</a:t>
                      </a:r>
                      <a:r>
                        <a:rPr lang="ru-RU" baseline="0" dirty="0" smtClean="0">
                          <a:latin typeface="Times New Roman" pitchFamily="18" charset="0"/>
                          <a:cs typeface="Times New Roman" pitchFamily="18" charset="0"/>
                        </a:rPr>
                        <a:t> так как бы мне хотелось.                                               Мне надо еще поучиться                    и потренироваться…</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solidFill>
                      <a:schemeClr val="bg2">
                        <a:lumMod val="75000"/>
                      </a:schemeClr>
                    </a:solidFill>
                  </a:tcPr>
                </a:tc>
              </a:tr>
            </a:tbl>
          </a:graphicData>
        </a:graphic>
      </p:graphicFrame>
      <p:pic>
        <p:nvPicPr>
          <p:cNvPr id="3074" name="Picture 2"/>
          <p:cNvPicPr>
            <a:picLocks noChangeAspect="1" noChangeArrowheads="1"/>
          </p:cNvPicPr>
          <p:nvPr/>
        </p:nvPicPr>
        <p:blipFill>
          <a:blip r:embed="rId2"/>
          <a:srcRect/>
          <a:stretch>
            <a:fillRect/>
          </a:stretch>
        </p:blipFill>
        <p:spPr bwMode="auto">
          <a:xfrm>
            <a:off x="6572264" y="1857364"/>
            <a:ext cx="1571636" cy="1311580"/>
          </a:xfrm>
          <a:prstGeom prst="rect">
            <a:avLst/>
          </a:prstGeom>
          <a:noFill/>
          <a:ln w="9525">
            <a:noFill/>
            <a:miter lim="800000"/>
            <a:headEnd/>
            <a:tailEnd/>
          </a:ln>
        </p:spPr>
      </p:pic>
      <p:pic>
        <p:nvPicPr>
          <p:cNvPr id="3075" name="Picture 3"/>
          <p:cNvPicPr>
            <a:picLocks noChangeAspect="1" noChangeArrowheads="1"/>
          </p:cNvPicPr>
          <p:nvPr/>
        </p:nvPicPr>
        <p:blipFill>
          <a:blip r:embed="rId3"/>
          <a:srcRect/>
          <a:stretch>
            <a:fillRect/>
          </a:stretch>
        </p:blipFill>
        <p:spPr bwMode="auto">
          <a:xfrm>
            <a:off x="3786182" y="1833494"/>
            <a:ext cx="1571636" cy="1309061"/>
          </a:xfrm>
          <a:prstGeom prst="rect">
            <a:avLst/>
          </a:prstGeom>
          <a:noFill/>
          <a:ln w="9525">
            <a:noFill/>
            <a:miter lim="800000"/>
            <a:headEnd/>
            <a:tailEnd/>
          </a:ln>
        </p:spPr>
      </p:pic>
      <p:pic>
        <p:nvPicPr>
          <p:cNvPr id="3076" name="Picture 4"/>
          <p:cNvPicPr>
            <a:picLocks noChangeAspect="1" noChangeArrowheads="1"/>
          </p:cNvPicPr>
          <p:nvPr/>
        </p:nvPicPr>
        <p:blipFill>
          <a:blip r:embed="rId4"/>
          <a:srcRect/>
          <a:stretch>
            <a:fillRect/>
          </a:stretch>
        </p:blipFill>
        <p:spPr bwMode="auto">
          <a:xfrm>
            <a:off x="1000100" y="1832588"/>
            <a:ext cx="1571636" cy="12991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142976" y="2500306"/>
            <a:ext cx="6929486" cy="923330"/>
          </a:xfrm>
          <a:prstGeom prst="rect">
            <a:avLst/>
          </a:prstGeom>
          <a:noFill/>
        </p:spPr>
        <p:txBody>
          <a:bodyPr wrap="square" lIns="91440" tIns="45720" rIns="91440" bIns="45720">
            <a:spAutoFit/>
          </a:bodyPr>
          <a:lstStyle/>
          <a:p>
            <a:pPr algn="ctr"/>
            <a:r>
              <a:rPr lang="ru-RU" sz="54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_BighausTitulOtlDr" pitchFamily="82" charset="-52"/>
              </a:rPr>
              <a:t>Спасибо за урок!</a:t>
            </a:r>
            <a:endParaRPr lang="ru-RU" sz="54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_BighausTitulOtlDr" pitchFamily="82" charset="-5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2976" y="571480"/>
            <a:ext cx="6357982" cy="2428892"/>
          </a:xfrm>
        </p:spPr>
        <p:txBody>
          <a:bodyPr>
            <a:normAutofit/>
          </a:bodyPr>
          <a:lstStyle/>
          <a:p>
            <a:pPr>
              <a:lnSpc>
                <a:spcPct val="150000"/>
              </a:lnSpc>
            </a:pPr>
            <a:r>
              <a:rPr lang="ru-RU" sz="4900" dirty="0" smtClean="0">
                <a:latin typeface="Times New Roman" pitchFamily="18" charset="0"/>
                <a:cs typeface="Times New Roman" pitchFamily="18" charset="0"/>
              </a:rPr>
              <a:t>«Книги - мои друзья»</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pic>
        <p:nvPicPr>
          <p:cNvPr id="17410" name="Picture 2" descr="http://pda.kurgan-city.ru/upload/photos/f100209_113424_big.jpg"/>
          <p:cNvPicPr>
            <a:picLocks noChangeAspect="1" noChangeArrowheads="1"/>
          </p:cNvPicPr>
          <p:nvPr/>
        </p:nvPicPr>
        <p:blipFill>
          <a:blip r:embed="rId2"/>
          <a:srcRect/>
          <a:stretch>
            <a:fillRect/>
          </a:stretch>
        </p:blipFill>
        <p:spPr bwMode="auto">
          <a:xfrm>
            <a:off x="571472" y="2071678"/>
            <a:ext cx="7072362" cy="442915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85728"/>
            <a:ext cx="8229600" cy="990600"/>
          </a:xfrm>
        </p:spPr>
        <p:txBody>
          <a:bodyPr>
            <a:noAutofit/>
          </a:bodyPr>
          <a:lstStyle/>
          <a:p>
            <a:pPr algn="ctr"/>
            <a:r>
              <a:rPr lang="ru-RU" sz="9600" dirty="0" smtClean="0">
                <a:solidFill>
                  <a:schemeClr val="tx1"/>
                </a:solidFill>
              </a:rPr>
              <a:t>?</a:t>
            </a:r>
            <a:endParaRPr lang="ru-RU" sz="9600" dirty="0">
              <a:solidFill>
                <a:schemeClr val="tx1"/>
              </a:solidFill>
            </a:endParaRPr>
          </a:p>
        </p:txBody>
      </p:sp>
      <p:sp>
        <p:nvSpPr>
          <p:cNvPr id="3" name="Содержимое 2"/>
          <p:cNvSpPr>
            <a:spLocks noGrp="1"/>
          </p:cNvSpPr>
          <p:nvPr>
            <p:ph sz="quarter" idx="1"/>
          </p:nvPr>
        </p:nvSpPr>
        <p:spPr>
          <a:xfrm>
            <a:off x="500034" y="1643050"/>
            <a:ext cx="8229600" cy="4937760"/>
          </a:xfrm>
        </p:spPr>
        <p:txBody>
          <a:bodyPr>
            <a:normAutofit lnSpcReduction="10000"/>
          </a:bodyPr>
          <a:lstStyle/>
          <a:p>
            <a:pPr algn="just">
              <a:buNone/>
            </a:pPr>
            <a:r>
              <a:rPr lang="ru-RU" i="1" dirty="0" smtClean="0">
                <a:latin typeface="Times New Roman" pitchFamily="18" charset="0"/>
                <a:cs typeface="Times New Roman" pitchFamily="18" charset="0"/>
              </a:rPr>
              <a:t>Однажды Таня и Ваня возвращались из школы </a:t>
            </a:r>
            <a:r>
              <a:rPr lang="ru-RU" i="1" smtClean="0">
                <a:latin typeface="Times New Roman" pitchFamily="18" charset="0"/>
                <a:cs typeface="Times New Roman" pitchFamily="18" charset="0"/>
              </a:rPr>
              <a:t>домой. Вдруг </a:t>
            </a:r>
            <a:r>
              <a:rPr lang="ru-RU" i="1" dirty="0" smtClean="0">
                <a:latin typeface="Times New Roman" pitchFamily="18" charset="0"/>
                <a:cs typeface="Times New Roman" pitchFamily="18" charset="0"/>
              </a:rPr>
              <a:t>подул ветер, налетели тучи, засверкали молнии, началась гроза. Ветер подхватил портфели ребят и унёс в неизвестную сторону. Дети расстроились. Что же делать? Как выучить уроки? Ребята обратились за помощью к своим друзьям. Но и у друзей случилась та же беда. Решили пойти в библиотеку, но и там не оказалось ни одной книги. Что же произошло? Это злой волшебник НЕЧИТАЙ решил уничтожить все книги на свете. Этому волшебнику очень не нравилось, что люди так много знают. Он считал, что виноваты в этом книги. Как вы думаете, ребята, прав ли волшебник? Нужны ли нам книги?</a:t>
            </a:r>
            <a:endParaRPr lang="ru-RU" dirty="0">
              <a:latin typeface="Times New Roman" pitchFamily="18" charset="0"/>
              <a:cs typeface="Times New Roman" pitchFamily="18" charset="0"/>
            </a:endParaRPr>
          </a:p>
        </p:txBody>
      </p:sp>
      <p:pic>
        <p:nvPicPr>
          <p:cNvPr id="24577" name="Picture 1"/>
          <p:cNvPicPr>
            <a:picLocks noChangeAspect="1" noChangeArrowheads="1"/>
          </p:cNvPicPr>
          <p:nvPr/>
        </p:nvPicPr>
        <p:blipFill>
          <a:blip r:embed="rId2"/>
          <a:srcRect/>
          <a:stretch>
            <a:fillRect/>
          </a:stretch>
        </p:blipFill>
        <p:spPr bwMode="auto">
          <a:xfrm>
            <a:off x="0" y="0"/>
            <a:ext cx="3500430" cy="17071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480" y="1500174"/>
            <a:ext cx="5500726" cy="1214446"/>
          </a:xfrm>
        </p:spPr>
        <p:txBody>
          <a:bodyPr>
            <a:normAutofit/>
          </a:bodyPr>
          <a:lstStyle/>
          <a:p>
            <a:pPr algn="ctr"/>
            <a:r>
              <a:rPr lang="ru-RU" sz="4400" dirty="0" smtClean="0">
                <a:solidFill>
                  <a:schemeClr val="tx1"/>
                </a:solidFill>
                <a:latin typeface="Times New Roman" pitchFamily="18" charset="0"/>
                <a:cs typeface="Times New Roman" pitchFamily="18" charset="0"/>
              </a:rPr>
              <a:t>Книги – мои друзья</a:t>
            </a:r>
            <a:endParaRPr lang="ru-RU" sz="4400" dirty="0">
              <a:solidFill>
                <a:schemeClr val="tx1"/>
              </a:solidFill>
              <a:latin typeface="Times New Roman" pitchFamily="18" charset="0"/>
              <a:cs typeface="Times New Roman" pitchFamily="18" charset="0"/>
            </a:endParaRPr>
          </a:p>
        </p:txBody>
      </p:sp>
      <p:pic>
        <p:nvPicPr>
          <p:cNvPr id="23553" name="Picture 1"/>
          <p:cNvPicPr>
            <a:picLocks noChangeAspect="1" noChangeArrowheads="1"/>
          </p:cNvPicPr>
          <p:nvPr/>
        </p:nvPicPr>
        <p:blipFill>
          <a:blip r:embed="rId2"/>
          <a:srcRect l="51073" b="36572"/>
          <a:stretch>
            <a:fillRect/>
          </a:stretch>
        </p:blipFill>
        <p:spPr bwMode="auto">
          <a:xfrm>
            <a:off x="285720" y="1428736"/>
            <a:ext cx="1428760" cy="2071702"/>
          </a:xfrm>
          <a:prstGeom prst="rect">
            <a:avLst/>
          </a:prstGeom>
          <a:noFill/>
        </p:spPr>
      </p:pic>
      <p:pic>
        <p:nvPicPr>
          <p:cNvPr id="23554" name="Picture 2"/>
          <p:cNvPicPr>
            <a:picLocks noChangeAspect="1" noChangeArrowheads="1"/>
          </p:cNvPicPr>
          <p:nvPr/>
        </p:nvPicPr>
        <p:blipFill>
          <a:blip r:embed="rId3"/>
          <a:srcRect/>
          <a:stretch>
            <a:fillRect/>
          </a:stretch>
        </p:blipFill>
        <p:spPr bwMode="auto">
          <a:xfrm>
            <a:off x="7215206" y="1285860"/>
            <a:ext cx="1643074" cy="2143140"/>
          </a:xfrm>
          <a:prstGeom prst="rect">
            <a:avLst/>
          </a:prstGeom>
          <a:noFill/>
          <a:ln w="9525">
            <a:noFill/>
            <a:miter lim="800000"/>
            <a:headEnd/>
            <a:tailEnd/>
          </a:ln>
        </p:spPr>
      </p:pic>
      <p:sp>
        <p:nvSpPr>
          <p:cNvPr id="10" name="Прямоугольник 9"/>
          <p:cNvSpPr/>
          <p:nvPr/>
        </p:nvSpPr>
        <p:spPr>
          <a:xfrm>
            <a:off x="285720" y="4429132"/>
            <a:ext cx="1571636" cy="1000132"/>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2643174" y="3571876"/>
            <a:ext cx="1714512" cy="1000132"/>
          </a:xfrm>
          <a:prstGeom prst="rect">
            <a:avLst/>
          </a:prstGeom>
          <a:solidFill>
            <a:schemeClr val="bg2">
              <a:lumMod val="7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000628" y="3571876"/>
            <a:ext cx="1571636" cy="1000132"/>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7286644" y="4429132"/>
            <a:ext cx="1500198" cy="1000132"/>
          </a:xfrm>
          <a:prstGeom prst="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357158" y="4786322"/>
            <a:ext cx="1285884" cy="461665"/>
          </a:xfrm>
          <a:prstGeom prst="rect">
            <a:avLst/>
          </a:prstGeom>
          <a:noFill/>
        </p:spPr>
        <p:txBody>
          <a:bodyPr wrap="square" rtlCol="0">
            <a:spAutoFit/>
          </a:bodyPr>
          <a:lstStyle/>
          <a:p>
            <a:pPr algn="ctr"/>
            <a:r>
              <a:rPr lang="ru-RU" sz="2400" dirty="0" smtClean="0"/>
              <a:t>Сказки</a:t>
            </a:r>
            <a:endParaRPr lang="ru-RU" sz="2400" dirty="0"/>
          </a:p>
        </p:txBody>
      </p:sp>
      <p:sp>
        <p:nvSpPr>
          <p:cNvPr id="15" name="TextBox 14"/>
          <p:cNvSpPr txBox="1"/>
          <p:nvPr/>
        </p:nvSpPr>
        <p:spPr>
          <a:xfrm>
            <a:off x="2714612" y="3714752"/>
            <a:ext cx="1357322" cy="677108"/>
          </a:xfrm>
          <a:prstGeom prst="rect">
            <a:avLst/>
          </a:prstGeom>
          <a:noFill/>
        </p:spPr>
        <p:txBody>
          <a:bodyPr wrap="square" rtlCol="0">
            <a:spAutoFit/>
          </a:bodyPr>
          <a:lstStyle/>
          <a:p>
            <a:pPr algn="ctr"/>
            <a:r>
              <a:rPr lang="ru-RU" sz="2000" dirty="0" smtClean="0"/>
              <a:t>Рассказы</a:t>
            </a:r>
            <a:r>
              <a:rPr lang="ru-RU" dirty="0" smtClean="0"/>
              <a:t> </a:t>
            </a:r>
          </a:p>
          <a:p>
            <a:pPr algn="ctr"/>
            <a:r>
              <a:rPr lang="ru-RU" dirty="0" smtClean="0"/>
              <a:t>о детях</a:t>
            </a:r>
            <a:endParaRPr lang="ru-RU" dirty="0"/>
          </a:p>
        </p:txBody>
      </p:sp>
      <p:sp>
        <p:nvSpPr>
          <p:cNvPr id="16" name="TextBox 15"/>
          <p:cNvSpPr txBox="1"/>
          <p:nvPr/>
        </p:nvSpPr>
        <p:spPr>
          <a:xfrm>
            <a:off x="5072066" y="3714752"/>
            <a:ext cx="1428760" cy="677108"/>
          </a:xfrm>
          <a:prstGeom prst="rect">
            <a:avLst/>
          </a:prstGeom>
          <a:noFill/>
        </p:spPr>
        <p:txBody>
          <a:bodyPr wrap="square" rtlCol="0">
            <a:spAutoFit/>
          </a:bodyPr>
          <a:lstStyle/>
          <a:p>
            <a:pPr algn="ctr"/>
            <a:r>
              <a:rPr lang="ru-RU" sz="2000" dirty="0" smtClean="0"/>
              <a:t>Рассказы</a:t>
            </a:r>
            <a:r>
              <a:rPr lang="ru-RU" dirty="0" smtClean="0"/>
              <a:t> </a:t>
            </a:r>
          </a:p>
          <a:p>
            <a:pPr algn="ctr"/>
            <a:r>
              <a:rPr lang="ru-RU" dirty="0" smtClean="0"/>
              <a:t>о животных</a:t>
            </a:r>
            <a:endParaRPr lang="ru-RU" dirty="0"/>
          </a:p>
        </p:txBody>
      </p:sp>
      <p:sp>
        <p:nvSpPr>
          <p:cNvPr id="17" name="TextBox 16"/>
          <p:cNvSpPr txBox="1"/>
          <p:nvPr/>
        </p:nvSpPr>
        <p:spPr>
          <a:xfrm>
            <a:off x="7500958" y="4429132"/>
            <a:ext cx="1214446" cy="1015663"/>
          </a:xfrm>
          <a:prstGeom prst="rect">
            <a:avLst/>
          </a:prstGeom>
          <a:noFill/>
        </p:spPr>
        <p:txBody>
          <a:bodyPr wrap="square" rtlCol="0">
            <a:spAutoFit/>
          </a:bodyPr>
          <a:lstStyle/>
          <a:p>
            <a:pPr algn="ctr"/>
            <a:r>
              <a:rPr lang="ru-RU" sz="2000" dirty="0" smtClean="0"/>
              <a:t>Стихи </a:t>
            </a:r>
          </a:p>
          <a:p>
            <a:pPr algn="ctr"/>
            <a:r>
              <a:rPr lang="ru-RU" sz="2000" dirty="0" smtClean="0"/>
              <a:t>о природе</a:t>
            </a:r>
            <a:endParaRPr lang="ru-RU" sz="2000" dirty="0"/>
          </a:p>
        </p:txBody>
      </p:sp>
      <p:sp>
        <p:nvSpPr>
          <p:cNvPr id="18" name="TextBox 17"/>
          <p:cNvSpPr txBox="1"/>
          <p:nvPr/>
        </p:nvSpPr>
        <p:spPr>
          <a:xfrm>
            <a:off x="1928794" y="5214950"/>
            <a:ext cx="5072098" cy="1077218"/>
          </a:xfrm>
          <a:prstGeom prst="rect">
            <a:avLst/>
          </a:prstGeom>
          <a:noFill/>
        </p:spPr>
        <p:txBody>
          <a:bodyPr wrap="square" rtlCol="0">
            <a:spAutoFit/>
          </a:bodyPr>
          <a:lstStyle/>
          <a:p>
            <a:pPr algn="ctr"/>
            <a:r>
              <a:rPr lang="ru-RU" sz="3200" b="1" dirty="0" smtClean="0">
                <a:latin typeface="Times New Roman" pitchFamily="18" charset="0"/>
                <a:cs typeface="Times New Roman" pitchFamily="18" charset="0"/>
              </a:rPr>
              <a:t>Какие книги </a:t>
            </a:r>
          </a:p>
          <a:p>
            <a:pPr algn="ctr"/>
            <a:r>
              <a:rPr lang="ru-RU" sz="3200" b="1" dirty="0" smtClean="0">
                <a:latin typeface="Times New Roman" pitchFamily="18" charset="0"/>
                <a:cs typeface="Times New Roman" pitchFamily="18" charset="0"/>
              </a:rPr>
              <a:t>ты любишь читать?</a:t>
            </a:r>
            <a:endParaRPr lang="ru-RU" sz="32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ru-RU" sz="2000" dirty="0" smtClean="0"/>
              <a:t>Это что за очень странный</a:t>
            </a:r>
          </a:p>
          <a:p>
            <a:r>
              <a:rPr lang="ru-RU" sz="2000" dirty="0" smtClean="0"/>
              <a:t>Человечек деревянный,</a:t>
            </a:r>
          </a:p>
          <a:p>
            <a:r>
              <a:rPr lang="ru-RU" sz="2000" dirty="0" smtClean="0"/>
              <a:t>На земле и под водой</a:t>
            </a:r>
          </a:p>
          <a:p>
            <a:r>
              <a:rPr lang="ru-RU" sz="2000" dirty="0" smtClean="0"/>
              <a:t>Ищет ключик золотой,</a:t>
            </a:r>
          </a:p>
          <a:p>
            <a:r>
              <a:rPr lang="ru-RU" sz="2000" dirty="0" smtClean="0"/>
              <a:t>Всюду нос сует он длинный…</a:t>
            </a:r>
          </a:p>
          <a:p>
            <a:r>
              <a:rPr lang="ru-RU" sz="2000" dirty="0" smtClean="0"/>
              <a:t>Кто же это? …</a:t>
            </a:r>
          </a:p>
          <a:p>
            <a:endParaRPr lang="ru-RU" dirty="0"/>
          </a:p>
        </p:txBody>
      </p:sp>
      <p:pic>
        <p:nvPicPr>
          <p:cNvPr id="37890" name="Picture 2" descr="http://media.vorotila.net/items/6/9/4/t1@694b1133-6ed2-47c7-8338-f02c718b540c.jpg"/>
          <p:cNvPicPr>
            <a:picLocks noChangeAspect="1" noChangeArrowheads="1"/>
          </p:cNvPicPr>
          <p:nvPr/>
        </p:nvPicPr>
        <p:blipFill>
          <a:blip r:embed="rId2"/>
          <a:srcRect/>
          <a:stretch>
            <a:fillRect/>
          </a:stretch>
        </p:blipFill>
        <p:spPr bwMode="auto">
          <a:xfrm>
            <a:off x="4714876" y="3000372"/>
            <a:ext cx="2857520" cy="338135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500" fill="hold"/>
                                        <p:tgtEl>
                                          <p:spTgt spid="37890"/>
                                        </p:tgtEl>
                                        <p:attrNameLst>
                                          <p:attrName>ppt_x</p:attrName>
                                        </p:attrNameLst>
                                      </p:cBhvr>
                                      <p:tavLst>
                                        <p:tav tm="0">
                                          <p:val>
                                            <p:strVal val="0-#ppt_w/2"/>
                                          </p:val>
                                        </p:tav>
                                        <p:tav tm="100000">
                                          <p:val>
                                            <p:strVal val="#ppt_x"/>
                                          </p:val>
                                        </p:tav>
                                      </p:tavLst>
                                    </p:anim>
                                    <p:anim calcmode="lin" valueType="num">
                                      <p:cBhvr additive="base">
                                        <p:cTn id="8" dur="500" fill="hold"/>
                                        <p:tgtEl>
                                          <p:spTgt spid="378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ru-RU" dirty="0" smtClean="0"/>
              <a:t>Берегись болезнь любая:</a:t>
            </a:r>
          </a:p>
          <a:p>
            <a:r>
              <a:rPr lang="ru-RU" dirty="0" smtClean="0"/>
              <a:t>Грипп, ангина и бронхит.</a:t>
            </a:r>
          </a:p>
          <a:p>
            <a:r>
              <a:rPr lang="ru-RU" dirty="0" smtClean="0"/>
              <a:t>Всех на бой вас вызывает</a:t>
            </a:r>
          </a:p>
          <a:p>
            <a:r>
              <a:rPr lang="ru-RU" dirty="0" smtClean="0"/>
              <a:t>Славный доктор ….</a:t>
            </a:r>
          </a:p>
          <a:p>
            <a:endParaRPr lang="ru-RU" dirty="0"/>
          </a:p>
        </p:txBody>
      </p:sp>
      <p:pic>
        <p:nvPicPr>
          <p:cNvPr id="36866" name="Picture 2" descr="http://file.mobilmusic.ru/da/f2/68/818249.gif"/>
          <p:cNvPicPr>
            <a:picLocks noChangeAspect="1" noChangeArrowheads="1" noCrop="1"/>
          </p:cNvPicPr>
          <p:nvPr/>
        </p:nvPicPr>
        <p:blipFill>
          <a:blip r:embed="rId2"/>
          <a:srcRect/>
          <a:stretch>
            <a:fillRect/>
          </a:stretch>
        </p:blipFill>
        <p:spPr bwMode="auto">
          <a:xfrm>
            <a:off x="5072066" y="2500306"/>
            <a:ext cx="2928958" cy="37623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500" fill="hold"/>
                                        <p:tgtEl>
                                          <p:spTgt spid="36866"/>
                                        </p:tgtEl>
                                        <p:attrNameLst>
                                          <p:attrName>ppt_x</p:attrName>
                                        </p:attrNameLst>
                                      </p:cBhvr>
                                      <p:tavLst>
                                        <p:tav tm="0">
                                          <p:val>
                                            <p:strVal val="0-#ppt_w/2"/>
                                          </p:val>
                                        </p:tav>
                                        <p:tav tm="100000">
                                          <p:val>
                                            <p:strVal val="#ppt_x"/>
                                          </p:val>
                                        </p:tav>
                                      </p:tavLst>
                                    </p:anim>
                                    <p:anim calcmode="lin" valueType="num">
                                      <p:cBhvr additive="base">
                                        <p:cTn id="8" dur="500" fill="hold"/>
                                        <p:tgtEl>
                                          <p:spTgt spid="368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ru-RU" dirty="0" smtClean="0"/>
              <a:t>Толстяк живет на крыше,</a:t>
            </a:r>
          </a:p>
          <a:p>
            <a:r>
              <a:rPr lang="ru-RU" dirty="0" smtClean="0"/>
              <a:t>Летает он всех выше.</a:t>
            </a:r>
          </a:p>
          <a:p>
            <a:endParaRPr lang="ru-RU" dirty="0"/>
          </a:p>
        </p:txBody>
      </p:sp>
      <p:pic>
        <p:nvPicPr>
          <p:cNvPr id="35842" name="Picture 2" descr="http://funforkids.ru/pictures/mult/mult31.jpg"/>
          <p:cNvPicPr>
            <a:picLocks noChangeAspect="1" noChangeArrowheads="1"/>
          </p:cNvPicPr>
          <p:nvPr/>
        </p:nvPicPr>
        <p:blipFill>
          <a:blip r:embed="rId2"/>
          <a:srcRect/>
          <a:stretch>
            <a:fillRect/>
          </a:stretch>
        </p:blipFill>
        <p:spPr bwMode="auto">
          <a:xfrm>
            <a:off x="4500562" y="2357430"/>
            <a:ext cx="3286148" cy="351946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500" fill="hold"/>
                                        <p:tgtEl>
                                          <p:spTgt spid="35842"/>
                                        </p:tgtEl>
                                        <p:attrNameLst>
                                          <p:attrName>ppt_x</p:attrName>
                                        </p:attrNameLst>
                                      </p:cBhvr>
                                      <p:tavLst>
                                        <p:tav tm="0">
                                          <p:val>
                                            <p:strVal val="1+#ppt_w/2"/>
                                          </p:val>
                                        </p:tav>
                                        <p:tav tm="100000">
                                          <p:val>
                                            <p:strVal val="#ppt_x"/>
                                          </p:val>
                                        </p:tav>
                                      </p:tavLst>
                                    </p:anim>
                                    <p:anim calcmode="lin" valueType="num">
                                      <p:cBhvr additive="base">
                                        <p:cTn id="8" dur="500" fill="hold"/>
                                        <p:tgtEl>
                                          <p:spTgt spid="358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ru-RU" dirty="0" smtClean="0"/>
              <a:t>На сметане мешен,</a:t>
            </a:r>
          </a:p>
          <a:p>
            <a:r>
              <a:rPr lang="ru-RU" dirty="0" smtClean="0"/>
              <a:t>На окошке стужен,</a:t>
            </a:r>
          </a:p>
          <a:p>
            <a:r>
              <a:rPr lang="ru-RU" dirty="0" smtClean="0"/>
              <a:t>Круглый бок, румяный бок</a:t>
            </a:r>
          </a:p>
          <a:p>
            <a:r>
              <a:rPr lang="ru-RU" dirty="0" smtClean="0"/>
              <a:t>Покатился ...</a:t>
            </a:r>
          </a:p>
          <a:p>
            <a:endParaRPr lang="ru-RU" dirty="0"/>
          </a:p>
        </p:txBody>
      </p:sp>
      <p:pic>
        <p:nvPicPr>
          <p:cNvPr id="34818" name="Picture 2" descr="http://www.dou1767.edusite.ru/images/p5_kolobok.jpg"/>
          <p:cNvPicPr>
            <a:picLocks noChangeAspect="1" noChangeArrowheads="1"/>
          </p:cNvPicPr>
          <p:nvPr/>
        </p:nvPicPr>
        <p:blipFill>
          <a:blip r:embed="rId2"/>
          <a:srcRect/>
          <a:stretch>
            <a:fillRect/>
          </a:stretch>
        </p:blipFill>
        <p:spPr bwMode="auto">
          <a:xfrm>
            <a:off x="3929058" y="3214686"/>
            <a:ext cx="3786214" cy="307183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ppt_x"/>
                                          </p:val>
                                        </p:tav>
                                        <p:tav tm="100000">
                                          <p:val>
                                            <p:strVal val="#ppt_x"/>
                                          </p:val>
                                        </p:tav>
                                      </p:tavLst>
                                    </p:anim>
                                    <p:anim calcmode="lin" valueType="num">
                                      <p:cBhvr additive="base">
                                        <p:cTn id="8" dur="500" fill="hold"/>
                                        <p:tgtEl>
                                          <p:spTgt spid="348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ru-RU" dirty="0" smtClean="0"/>
              <a:t>Бабушка девочку очень любила,</a:t>
            </a:r>
          </a:p>
          <a:p>
            <a:r>
              <a:rPr lang="ru-RU" dirty="0" smtClean="0"/>
              <a:t>Шапочку красную ей подарила.</a:t>
            </a:r>
          </a:p>
          <a:p>
            <a:r>
              <a:rPr lang="ru-RU" dirty="0" smtClean="0"/>
              <a:t>Девочка имя забыла свое.</a:t>
            </a:r>
          </a:p>
          <a:p>
            <a:r>
              <a:rPr lang="ru-RU" dirty="0" smtClean="0"/>
              <a:t>А ну, подскажите имя ее!</a:t>
            </a:r>
          </a:p>
          <a:p>
            <a:endParaRPr lang="ru-RU" dirty="0"/>
          </a:p>
        </p:txBody>
      </p:sp>
      <p:pic>
        <p:nvPicPr>
          <p:cNvPr id="33794" name="Picture 2" descr="http://img1.liveinternet.ru/images/attach/c/1/50/509/50509115_f_4a9bda89b3a47.jpg"/>
          <p:cNvPicPr>
            <a:picLocks noChangeAspect="1" noChangeArrowheads="1"/>
          </p:cNvPicPr>
          <p:nvPr/>
        </p:nvPicPr>
        <p:blipFill>
          <a:blip r:embed="rId2"/>
          <a:srcRect/>
          <a:stretch>
            <a:fillRect/>
          </a:stretch>
        </p:blipFill>
        <p:spPr bwMode="auto">
          <a:xfrm>
            <a:off x="5143504" y="3071810"/>
            <a:ext cx="2643206" cy="339088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additive="base">
                                        <p:cTn id="7" dur="500" fill="hold"/>
                                        <p:tgtEl>
                                          <p:spTgt spid="33794"/>
                                        </p:tgtEl>
                                        <p:attrNameLst>
                                          <p:attrName>ppt_x</p:attrName>
                                        </p:attrNameLst>
                                      </p:cBhvr>
                                      <p:tavLst>
                                        <p:tav tm="0">
                                          <p:val>
                                            <p:strVal val="0-#ppt_w/2"/>
                                          </p:val>
                                        </p:tav>
                                        <p:tav tm="100000">
                                          <p:val>
                                            <p:strVal val="#ppt_x"/>
                                          </p:val>
                                        </p:tav>
                                      </p:tavLst>
                                    </p:anim>
                                    <p:anim calcmode="lin" valueType="num">
                                      <p:cBhvr additive="base">
                                        <p:cTn id="8" dur="500" fill="hold"/>
                                        <p:tgtEl>
                                          <p:spTgt spid="337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514</TotalTime>
  <Words>341</Words>
  <Application>Microsoft Office PowerPoint</Application>
  <PresentationFormat>Экран (4:3)</PresentationFormat>
  <Paragraphs>55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Начальная</vt:lpstr>
      <vt:lpstr>Презентация PowerPoint</vt:lpstr>
      <vt:lpstr>«Книги - мои друзья» </vt:lpstr>
      <vt:lpstr>?</vt:lpstr>
      <vt:lpstr>Книги – мои друзья</vt:lpstr>
      <vt:lpstr>Презентация PowerPoint</vt:lpstr>
      <vt:lpstr>Презентация PowerPoint</vt:lpstr>
      <vt:lpstr>Презентация PowerPoint</vt:lpstr>
      <vt:lpstr>Презентация PowerPoint</vt:lpstr>
      <vt:lpstr>Презентация PowerPoint</vt:lpstr>
      <vt:lpstr>Юные читатели</vt:lpstr>
      <vt:lpstr>Презентация PowerPoint</vt:lpstr>
      <vt:lpstr>Презентация PowerPoint</vt:lpstr>
      <vt:lpstr>Оцени свою работу на уроке</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наталья</dc:creator>
  <cp:lastModifiedBy>Пользователь</cp:lastModifiedBy>
  <cp:revision>52</cp:revision>
  <dcterms:modified xsi:type="dcterms:W3CDTF">2014-01-26T13:12:33Z</dcterms:modified>
</cp:coreProperties>
</file>