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540054"/>
    <a:srgbClr val="50005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38" y="6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4812" y="269824"/>
            <a:ext cx="2818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27.01.14 г.</a:t>
            </a:r>
            <a:endParaRPr lang="ru-RU" sz="3200" b="1" dirty="0"/>
          </a:p>
        </p:txBody>
      </p:sp>
      <p:sp>
        <p:nvSpPr>
          <p:cNvPr id="4" name="Двойная волна 3"/>
          <p:cNvSpPr/>
          <p:nvPr/>
        </p:nvSpPr>
        <p:spPr>
          <a:xfrm>
            <a:off x="3329120" y="155116"/>
            <a:ext cx="7555043" cy="3852472"/>
          </a:xfrm>
          <a:prstGeom prst="double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46086" y="660378"/>
            <a:ext cx="693811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5400" b="1" cap="none" spc="0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ПРАВЛЕНИЕ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ЯРОСЛАВ  МУДРОГО</a:t>
            </a:r>
          </a:p>
          <a:p>
            <a:pPr algn="ctr"/>
            <a:r>
              <a:rPr lang="ru-RU" sz="5400" b="1" cap="none" spc="0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1019-1054 </a:t>
            </a:r>
            <a:r>
              <a:rPr lang="ru-RU" sz="5400" b="1" cap="none" spc="0" dirty="0" err="1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г.г</a:t>
            </a:r>
            <a:r>
              <a:rPr lang="ru-RU" sz="5400" b="1" cap="none" spc="0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ru-RU" sz="5400" b="1" cap="none" spc="0" dirty="0">
              <a:ln w="66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10678"/>
            <a:ext cx="3207025" cy="433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06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89" y="347729"/>
            <a:ext cx="1147507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1015 – 1019 </a:t>
            </a:r>
            <a:r>
              <a:rPr lang="ru-RU" sz="4000" b="1" dirty="0" err="1" smtClean="0"/>
              <a:t>г.г</a:t>
            </a:r>
            <a:r>
              <a:rPr lang="ru-RU" sz="4000" b="1" dirty="0" smtClean="0"/>
              <a:t>. – ВТОРАЯ УСОБИЦА НА РУСИ.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8789" y="1339403"/>
            <a:ext cx="95303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ПОЛИТИКА – искусство управлять</a:t>
            </a:r>
          </a:p>
          <a:p>
            <a:r>
              <a:rPr lang="ru-RU" sz="4000" b="1" dirty="0"/>
              <a:t> </a:t>
            </a:r>
            <a:r>
              <a:rPr lang="ru-RU" sz="4000" b="1" dirty="0" smtClean="0"/>
              <a:t>                     государством.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610" y="2946630"/>
            <a:ext cx="873187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33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ВНУТРЕННЯЯ ПОЛИТИКА</a:t>
            </a:r>
          </a:p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33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ЯРОСЛАВА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0033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984744"/>
            <a:ext cx="102773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СТРОИТЕЛЬСТВО ГОРОДОВ:  </a:t>
            </a:r>
          </a:p>
          <a:p>
            <a:r>
              <a:rPr lang="ru-RU" sz="4000" b="1" dirty="0"/>
              <a:t> </a:t>
            </a:r>
            <a:r>
              <a:rPr lang="ru-RU" sz="4000" b="1" dirty="0" smtClean="0"/>
              <a:t>                          ЯРОСЛАВЛЬ, ЮРЬЕВ.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28696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0012" y="334851"/>
            <a:ext cx="67826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СТРОИТЕЛЬСТВО  ХРАМОВ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05" y="2884868"/>
            <a:ext cx="6288076" cy="3973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339403"/>
            <a:ext cx="104246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1037 г. – построен храм СВЯТОЙ СОФИИ </a:t>
            </a:r>
          </a:p>
          <a:p>
            <a:r>
              <a:rPr lang="ru-RU" sz="4000" b="1" dirty="0" smtClean="0"/>
              <a:t>в Киеве   (СОФИЙСКИЙ  СОБОР) 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40605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26" y="1719328"/>
            <a:ext cx="7263685" cy="4842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65916" y="528034"/>
            <a:ext cx="925285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ХРАМ СВЯТОЙ СОФИИ В НОВГОРОДЕ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74805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226526" y="130628"/>
            <a:ext cx="4519748" cy="24166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540054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ОБЩЕСТВО</a:t>
            </a:r>
            <a:endParaRPr lang="ru-RU" sz="4400" b="1" i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540054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 rot="13102822">
            <a:off x="2686650" y="1624077"/>
            <a:ext cx="484632" cy="97840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2828649">
            <a:off x="4023753" y="2416790"/>
            <a:ext cx="497790" cy="954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5682188" y="2574917"/>
            <a:ext cx="484632" cy="97840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8651675">
            <a:off x="7501378" y="2074042"/>
            <a:ext cx="398125" cy="850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62966" y="2565717"/>
            <a:ext cx="1906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КНЯЗЬЯ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016936" y="3429000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БОЯРЕ</a:t>
            </a:r>
            <a:endParaRPr lang="ru-RU" sz="36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36912" y="2921321"/>
            <a:ext cx="176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КУПЦЫ</a:t>
            </a:r>
            <a:endParaRPr lang="ru-RU" sz="36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28275" y="3621764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ДУХОВЕНСТВО</a:t>
            </a:r>
            <a:endParaRPr lang="ru-RU" sz="3600" b="1" i="1" dirty="0"/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7945966" y="916356"/>
            <a:ext cx="484632" cy="88401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30290" y="1035198"/>
            <a:ext cx="3990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ЗЕМЛЕДЕЛЬЦЫ</a:t>
            </a:r>
            <a:endParaRPr lang="ru-RU" sz="3600" b="1" i="1" dirty="0"/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4902526" y="102313"/>
            <a:ext cx="1472548" cy="94488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48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398" y="341700"/>
            <a:ext cx="824777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b="0" cap="none" spc="0" dirty="0" smtClean="0">
                <a:ln w="0"/>
                <a:solidFill>
                  <a:srgbClr val="0033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ЗАВИСИМОЕ НАСЕЛЕНИЕ</a:t>
            </a:r>
            <a:endParaRPr lang="ru-RU" sz="5400" b="0" cap="none" spc="0" dirty="0">
              <a:ln w="0"/>
              <a:solidFill>
                <a:srgbClr val="0033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67988"/>
            <a:ext cx="10906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rgbClr val="540054"/>
                  </a:solidFill>
                </a:ln>
                <a:solidFill>
                  <a:srgbClr val="50005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ЗАКУПЫ</a:t>
            </a:r>
            <a:r>
              <a:rPr lang="ru-RU" sz="4000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000" b="1" i="1" dirty="0" smtClean="0"/>
              <a:t>– отрабатывающие долг (купу).</a:t>
            </a:r>
            <a:endParaRPr lang="ru-RU" sz="4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767280"/>
            <a:ext cx="109065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99003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РЯДОВИЧИ</a:t>
            </a:r>
            <a:r>
              <a:rPr lang="ru-RU" sz="40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000" b="1" i="1" dirty="0" smtClean="0"/>
              <a:t>– работали по договору (ряду) </a:t>
            </a:r>
          </a:p>
          <a:p>
            <a:r>
              <a:rPr lang="ru-RU" sz="4000" b="1" i="1" dirty="0" smtClean="0"/>
              <a:t>и не могли свободно уйти.</a:t>
            </a:r>
          </a:p>
          <a:p>
            <a:endParaRPr lang="ru-RU" sz="4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81737" y="4302311"/>
            <a:ext cx="4320413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ХОЛОПЫ = РАБЫ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527" y="5314122"/>
            <a:ext cx="98828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СМЕРДЫ</a:t>
            </a:r>
            <a:r>
              <a:rPr lang="ru-RU" sz="4000" b="1" i="1" dirty="0" smtClean="0"/>
              <a:t> -  полузависимые крестьяне.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3248309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7616" y="237199"/>
            <a:ext cx="7842211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ВНЕШНЯЯ  ПОЛИТИКА</a:t>
            </a:r>
            <a:endParaRPr lang="ru-RU" sz="54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" y="1672046"/>
            <a:ext cx="74430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1036 г. – разгром печенегов.</a:t>
            </a:r>
            <a:endParaRPr lang="ru-RU" sz="40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046582"/>
            <a:ext cx="83313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ПОЛОВЦЫ</a:t>
            </a:r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– новая </a:t>
            </a:r>
            <a:r>
              <a:rPr lang="ru-RU" sz="54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угроза</a:t>
            </a:r>
          </a:p>
          <a:p>
            <a:pPr algn="ctr"/>
            <a:r>
              <a:rPr lang="ru-RU" sz="5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</a:t>
            </a:r>
            <a:r>
              <a:rPr lang="ru-RU" sz="54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Руси.</a:t>
            </a:r>
            <a:endParaRPr lang="ru-RU" sz="54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900" y="1542495"/>
            <a:ext cx="3467100" cy="476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5747" y="5177307"/>
            <a:ext cx="6903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 Династические браки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494371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Грань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</TotalTime>
  <Words>119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14</cp:revision>
  <dcterms:created xsi:type="dcterms:W3CDTF">2014-01-26T10:41:32Z</dcterms:created>
  <dcterms:modified xsi:type="dcterms:W3CDTF">2014-01-26T13:08:04Z</dcterms:modified>
</cp:coreProperties>
</file>