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  <p:sldMasterId id="2147483996" r:id="rId2"/>
    <p:sldMasterId id="2147484020" r:id="rId3"/>
  </p:sldMasterIdLst>
  <p:sldIdLst>
    <p:sldId id="256" r:id="rId4"/>
    <p:sldId id="257" r:id="rId5"/>
    <p:sldId id="259" r:id="rId6"/>
    <p:sldId id="260" r:id="rId7"/>
    <p:sldId id="261" r:id="rId8"/>
    <p:sldId id="262" r:id="rId9"/>
    <p:sldId id="264" r:id="rId10"/>
    <p:sldId id="267" r:id="rId11"/>
    <p:sldId id="271" r:id="rId12"/>
    <p:sldId id="269" r:id="rId13"/>
    <p:sldId id="270" r:id="rId14"/>
    <p:sldId id="272" r:id="rId15"/>
    <p:sldId id="27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87" autoAdjust="0"/>
    <p:restoredTop sz="94653" autoAdjust="0"/>
  </p:normalViewPr>
  <p:slideViewPr>
    <p:cSldViewPr>
      <p:cViewPr varScale="1">
        <p:scale>
          <a:sx n="111" d="100"/>
          <a:sy n="111" d="100"/>
        </p:scale>
        <p:origin x="-95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1D9EAE6-7E2B-4AB3-A02F-A91F086F027A}" type="datetimeFigureOut">
              <a:rPr lang="ru-RU" smtClean="0"/>
              <a:pPr/>
              <a:t>13.11.2011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0FCA7F5-C9C9-4E24-B4D2-F6BAC70EF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D9EAE6-7E2B-4AB3-A02F-A91F086F027A}" type="datetimeFigureOut">
              <a:rPr lang="ru-RU" smtClean="0"/>
              <a:pPr/>
              <a:t>13.11.2011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FCA7F5-C9C9-4E24-B4D2-F6BAC70EF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D9EAE6-7E2B-4AB3-A02F-A91F086F027A}" type="datetimeFigureOut">
              <a:rPr lang="ru-RU" smtClean="0"/>
              <a:pPr/>
              <a:t>13.11.2011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FCA7F5-C9C9-4E24-B4D2-F6BAC70EF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1D9EAE6-7E2B-4AB3-A02F-A91F086F027A}" type="datetimeFigureOut">
              <a:rPr lang="ru-RU" smtClean="0"/>
              <a:pPr/>
              <a:t>13.11.2011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0FCA7F5-C9C9-4E24-B4D2-F6BAC70EF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D9EAE6-7E2B-4AB3-A02F-A91F086F027A}" type="datetimeFigureOut">
              <a:rPr lang="ru-RU" smtClean="0"/>
              <a:pPr/>
              <a:t>13.11.2011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FCA7F5-C9C9-4E24-B4D2-F6BAC70EF4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D9EAE6-7E2B-4AB3-A02F-A91F086F027A}" type="datetimeFigureOut">
              <a:rPr lang="ru-RU" smtClean="0"/>
              <a:pPr/>
              <a:t>13.11.2011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FCA7F5-C9C9-4E24-B4D2-F6BAC70EF4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D9EAE6-7E2B-4AB3-A02F-A91F086F027A}" type="datetimeFigureOut">
              <a:rPr lang="ru-RU" smtClean="0"/>
              <a:pPr/>
              <a:t>13.11.2011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FCA7F5-C9C9-4E24-B4D2-F6BAC70EF4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D9EAE6-7E2B-4AB3-A02F-A91F086F027A}" type="datetimeFigureOut">
              <a:rPr lang="ru-RU" smtClean="0"/>
              <a:pPr/>
              <a:t>13.11.2011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FCA7F5-C9C9-4E24-B4D2-F6BAC70EF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D9EAE6-7E2B-4AB3-A02F-A91F086F027A}" type="datetimeFigureOut">
              <a:rPr lang="ru-RU" smtClean="0"/>
              <a:pPr/>
              <a:t>13.11.2011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FCA7F5-C9C9-4E24-B4D2-F6BAC70EF4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D9EAE6-7E2B-4AB3-A02F-A91F086F027A}" type="datetimeFigureOut">
              <a:rPr lang="ru-RU" smtClean="0"/>
              <a:pPr/>
              <a:t>13.11.2011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FCA7F5-C9C9-4E24-B4D2-F6BAC70EF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1D9EAE6-7E2B-4AB3-A02F-A91F086F027A}" type="datetimeFigureOut">
              <a:rPr lang="ru-RU" smtClean="0"/>
              <a:pPr/>
              <a:t>13.11.2011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FCA7F5-C9C9-4E24-B4D2-F6BAC70EF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D9EAE6-7E2B-4AB3-A02F-A91F086F027A}" type="datetimeFigureOut">
              <a:rPr lang="ru-RU" smtClean="0"/>
              <a:pPr/>
              <a:t>13.11.2011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FCA7F5-C9C9-4E24-B4D2-F6BAC70EF4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1D9EAE6-7E2B-4AB3-A02F-A91F086F027A}" type="datetimeFigureOut">
              <a:rPr lang="ru-RU" smtClean="0"/>
              <a:pPr/>
              <a:t>13.11.2011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0FCA7F5-C9C9-4E24-B4D2-F6BAC70EF4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D9EAE6-7E2B-4AB3-A02F-A91F086F027A}" type="datetimeFigureOut">
              <a:rPr lang="ru-RU" smtClean="0"/>
              <a:pPr/>
              <a:t>13.11.2011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FCA7F5-C9C9-4E24-B4D2-F6BAC70EF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D9EAE6-7E2B-4AB3-A02F-A91F086F027A}" type="datetimeFigureOut">
              <a:rPr lang="ru-RU" smtClean="0"/>
              <a:pPr/>
              <a:t>13.11.2011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FCA7F5-C9C9-4E24-B4D2-F6BAC70EF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9EAE6-7E2B-4AB3-A02F-A91F086F027A}" type="datetimeFigureOut">
              <a:rPr lang="ru-RU" smtClean="0"/>
              <a:pPr/>
              <a:t>13.11.2011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CA7F5-C9C9-4E24-B4D2-F6BAC70EF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9EAE6-7E2B-4AB3-A02F-A91F086F027A}" type="datetimeFigureOut">
              <a:rPr lang="ru-RU" smtClean="0"/>
              <a:pPr/>
              <a:t>13.11.2011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CA7F5-C9C9-4E24-B4D2-F6BAC70EF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9EAE6-7E2B-4AB3-A02F-A91F086F027A}" type="datetimeFigureOut">
              <a:rPr lang="ru-RU" smtClean="0"/>
              <a:pPr/>
              <a:t>13.11.2011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CA7F5-C9C9-4E24-B4D2-F6BAC70EF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9EAE6-7E2B-4AB3-A02F-A91F086F027A}" type="datetimeFigureOut">
              <a:rPr lang="ru-RU" smtClean="0"/>
              <a:pPr/>
              <a:t>13.11.2011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CA7F5-C9C9-4E24-B4D2-F6BAC70EF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9EAE6-7E2B-4AB3-A02F-A91F086F027A}" type="datetimeFigureOut">
              <a:rPr lang="ru-RU" smtClean="0"/>
              <a:pPr/>
              <a:t>13.11.2011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CA7F5-C9C9-4E24-B4D2-F6BAC70EF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9EAE6-7E2B-4AB3-A02F-A91F086F027A}" type="datetimeFigureOut">
              <a:rPr lang="ru-RU" smtClean="0"/>
              <a:pPr/>
              <a:t>13.11.2011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CA7F5-C9C9-4E24-B4D2-F6BAC70EF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9EAE6-7E2B-4AB3-A02F-A91F086F027A}" type="datetimeFigureOut">
              <a:rPr lang="ru-RU" smtClean="0"/>
              <a:pPr/>
              <a:t>13.11.2011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CA7F5-C9C9-4E24-B4D2-F6BAC70EF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D9EAE6-7E2B-4AB3-A02F-A91F086F027A}" type="datetimeFigureOut">
              <a:rPr lang="ru-RU" smtClean="0"/>
              <a:pPr/>
              <a:t>13.11.2011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FCA7F5-C9C9-4E24-B4D2-F6BAC70EF4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9EAE6-7E2B-4AB3-A02F-A91F086F027A}" type="datetimeFigureOut">
              <a:rPr lang="ru-RU" smtClean="0"/>
              <a:pPr/>
              <a:t>13.11.2011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CA7F5-C9C9-4E24-B4D2-F6BAC70EF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9EAE6-7E2B-4AB3-A02F-A91F086F027A}" type="datetimeFigureOut">
              <a:rPr lang="ru-RU" smtClean="0"/>
              <a:pPr/>
              <a:t>13.11.2011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0FCA7F5-C9C9-4E24-B4D2-F6BAC70EF4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9EAE6-7E2B-4AB3-A02F-A91F086F027A}" type="datetimeFigureOut">
              <a:rPr lang="ru-RU" smtClean="0"/>
              <a:pPr/>
              <a:t>13.11.2011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CA7F5-C9C9-4E24-B4D2-F6BAC70EF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9EAE6-7E2B-4AB3-A02F-A91F086F027A}" type="datetimeFigureOut">
              <a:rPr lang="ru-RU" smtClean="0"/>
              <a:pPr/>
              <a:t>13.11.2011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CA7F5-C9C9-4E24-B4D2-F6BAC70EF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D9EAE6-7E2B-4AB3-A02F-A91F086F027A}" type="datetimeFigureOut">
              <a:rPr lang="ru-RU" smtClean="0"/>
              <a:pPr/>
              <a:t>13.11.2011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FCA7F5-C9C9-4E24-B4D2-F6BAC70EF4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D9EAE6-7E2B-4AB3-A02F-A91F086F027A}" type="datetimeFigureOut">
              <a:rPr lang="ru-RU" smtClean="0"/>
              <a:pPr/>
              <a:t>13.11.2011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FCA7F5-C9C9-4E24-B4D2-F6BAC70EF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D9EAE6-7E2B-4AB3-A02F-A91F086F027A}" type="datetimeFigureOut">
              <a:rPr lang="ru-RU" smtClean="0"/>
              <a:pPr/>
              <a:t>13.11.2011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FCA7F5-C9C9-4E24-B4D2-F6BAC70EF4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D9EAE6-7E2B-4AB3-A02F-A91F086F027A}" type="datetimeFigureOut">
              <a:rPr lang="ru-RU" smtClean="0"/>
              <a:pPr/>
              <a:t>13.11.2011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FCA7F5-C9C9-4E24-B4D2-F6BAC70EF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1D9EAE6-7E2B-4AB3-A02F-A91F086F027A}" type="datetimeFigureOut">
              <a:rPr lang="ru-RU" smtClean="0"/>
              <a:pPr/>
              <a:t>13.11.2011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FCA7F5-C9C9-4E24-B4D2-F6BAC70EF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1D9EAE6-7E2B-4AB3-A02F-A91F086F027A}" type="datetimeFigureOut">
              <a:rPr lang="ru-RU" smtClean="0"/>
              <a:pPr/>
              <a:t>13.11.2011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0FCA7F5-C9C9-4E24-B4D2-F6BAC70EF4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1D9EAE6-7E2B-4AB3-A02F-A91F086F027A}" type="datetimeFigureOut">
              <a:rPr lang="ru-RU" smtClean="0"/>
              <a:pPr/>
              <a:t>13.11.2011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0FCA7F5-C9C9-4E24-B4D2-F6BAC70EF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1D9EAE6-7E2B-4AB3-A02F-A91F086F027A}" type="datetimeFigureOut">
              <a:rPr lang="ru-RU" smtClean="0"/>
              <a:pPr/>
              <a:t>13.11.2011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0FCA7F5-C9C9-4E24-B4D2-F6BAC70EF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1D9EAE6-7E2B-4AB3-A02F-A91F086F027A}" type="datetimeFigureOut">
              <a:rPr lang="ru-RU" smtClean="0"/>
              <a:pPr/>
              <a:t>13.11.2011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0FCA7F5-C9C9-4E24-B4D2-F6BAC70EF42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1" r:id="rId1"/>
    <p:sldLayoutId id="2147484022" r:id="rId2"/>
    <p:sldLayoutId id="2147484023" r:id="rId3"/>
    <p:sldLayoutId id="2147484024" r:id="rId4"/>
    <p:sldLayoutId id="2147484025" r:id="rId5"/>
    <p:sldLayoutId id="2147484026" r:id="rId6"/>
    <p:sldLayoutId id="2147484027" r:id="rId7"/>
    <p:sldLayoutId id="2147484028" r:id="rId8"/>
    <p:sldLayoutId id="2147484029" r:id="rId9"/>
    <p:sldLayoutId id="2147484030" r:id="rId10"/>
    <p:sldLayoutId id="21474840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http://shkolazhizni.ru/img/content/i27/27574.gif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http://www.adme.ru/img/news/5362/bubble-02_resize.jpeg" TargetMode="Externa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gif"/><Relationship Id="rId4" Type="http://schemas.openxmlformats.org/officeDocument/2006/relationships/image" Target="../media/image21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gif"/><Relationship Id="rId4" Type="http://schemas.openxmlformats.org/officeDocument/2006/relationships/image" Target="../media/image25.gi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3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http://i.ytimg.com/vi/lY98A4njYaY/default.jpg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http://popsop.ru/wp-content/uploads/02_1rix_02.jpg" TargetMode="External"/><Relationship Id="rId7" Type="http://schemas.openxmlformats.org/officeDocument/2006/relationships/image" Target="../media/image10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10" Type="http://schemas.openxmlformats.org/officeDocument/2006/relationships/image" Target="http://www.24-7-365.ru/admin/pictures/1119007b.jpg" TargetMode="External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http://www.american-clinic.ru/images/a_36.jpg" TargetMode="Externa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Так ли полезна жевательная резинка?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0" y="-7680"/>
            <a:ext cx="9144000" cy="686568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2786058"/>
            <a:ext cx="7772400" cy="1829761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Batang" pitchFamily="18" charset="-127"/>
              </a:rPr>
              <a:t/>
            </a:r>
            <a:br>
              <a:rPr lang="ru-RU" sz="6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Batang" pitchFamily="18" charset="-127"/>
              </a:rPr>
            </a:br>
            <a:r>
              <a:rPr lang="ru-RU" sz="6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Batang" pitchFamily="18" charset="-127"/>
              </a:rPr>
              <a:t/>
            </a:r>
            <a:br>
              <a:rPr lang="ru-RU" sz="6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Batang" pitchFamily="18" charset="-127"/>
              </a:rPr>
            </a:br>
            <a:r>
              <a:rPr lang="ru-RU" sz="6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Batang" pitchFamily="18" charset="-127"/>
              </a:rPr>
              <a:t/>
            </a:r>
            <a:br>
              <a:rPr lang="ru-RU" sz="6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Batang" pitchFamily="18" charset="-127"/>
              </a:rPr>
            </a:br>
            <a:r>
              <a:rPr lang="ru-RU" sz="6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Batang" pitchFamily="18" charset="-127"/>
              </a:rPr>
              <a:t/>
            </a:r>
            <a:br>
              <a:rPr lang="ru-RU" sz="6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Batang" pitchFamily="18" charset="-127"/>
              </a:rPr>
            </a:br>
            <a:r>
              <a:rPr lang="ru-RU" sz="6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Batang" pitchFamily="18" charset="-127"/>
              </a:rPr>
              <a:t/>
            </a:r>
            <a:br>
              <a:rPr lang="ru-RU" sz="6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Batang" pitchFamily="18" charset="-127"/>
              </a:rPr>
            </a:br>
            <a:r>
              <a:rPr lang="ru-RU" sz="6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Batang" pitchFamily="18" charset="-127"/>
              </a:rPr>
              <a:t>ЖЕВАТЕЛЬНАЯ РЕЗИНКА-</a:t>
            </a:r>
            <a:br>
              <a:rPr lang="ru-RU" sz="6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Batang" pitchFamily="18" charset="-127"/>
              </a:rPr>
            </a:br>
            <a:r>
              <a:rPr lang="ru-RU" sz="6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Batang" pitchFamily="18" charset="-127"/>
              </a:rPr>
              <a:t>польза или вред?</a:t>
            </a:r>
            <a:endParaRPr lang="ru-RU" sz="6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ea typeface="Batang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5643570" cy="1417638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lang="ru-RU" dirty="0" smtClean="0">
                <a:solidFill>
                  <a:srgbClr val="7030A0"/>
                </a:solidFill>
                <a:latin typeface="Comic Sans MS" pitchFamily="66" charset="0"/>
              </a:rPr>
              <a:t>Жевать или не жевать?</a:t>
            </a:r>
            <a:br>
              <a:rPr lang="ru-RU" dirty="0" smtClean="0">
                <a:solidFill>
                  <a:srgbClr val="7030A0"/>
                </a:solidFill>
                <a:latin typeface="Comic Sans MS" pitchFamily="66" charset="0"/>
              </a:rPr>
            </a:br>
            <a:endParaRPr lang="ru-RU" dirty="0">
              <a:solidFill>
                <a:srgbClr val="7030A0"/>
              </a:solidFill>
              <a:latin typeface="Comic Sans MS" pitchFamily="66" charset="0"/>
            </a:endParaRPr>
          </a:p>
        </p:txBody>
      </p:sp>
      <p:pic>
        <p:nvPicPr>
          <p:cNvPr id="4" name="Содержимое 3" descr="Картинка 31 из 2343"/>
          <p:cNvPicPr>
            <a:picLocks noGrp="1"/>
          </p:cNvPicPr>
          <p:nvPr>
            <p:ph idx="1"/>
          </p:nvPr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0" y="857232"/>
            <a:ext cx="3786182" cy="6000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714744" y="785794"/>
            <a:ext cx="5429256" cy="3036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 i="1" dirty="0" smtClean="0">
                <a:solidFill>
                  <a:srgbClr val="C00000"/>
                </a:solidFill>
                <a:latin typeface="Comic Sans MS" pitchFamily="66" charset="0"/>
              </a:rPr>
              <a:t>Состав жевательной резинки «</a:t>
            </a:r>
            <a:r>
              <a:rPr lang="en-US" sz="2000" b="1" i="1" dirty="0" smtClean="0">
                <a:solidFill>
                  <a:srgbClr val="C00000"/>
                </a:solidFill>
                <a:latin typeface="Comic Sans MS" pitchFamily="66" charset="0"/>
              </a:rPr>
              <a:t>Orbit</a:t>
            </a:r>
            <a:r>
              <a:rPr lang="ru-RU" sz="2000" b="1" i="1" dirty="0" smtClean="0">
                <a:solidFill>
                  <a:srgbClr val="C00000"/>
                </a:solidFill>
                <a:latin typeface="Comic Sans MS" pitchFamily="66" charset="0"/>
              </a:rPr>
              <a:t>»: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 i="1" dirty="0" smtClean="0">
                <a:solidFill>
                  <a:srgbClr val="C00000"/>
                </a:solidFill>
                <a:latin typeface="Comic Sans MS" pitchFamily="66" charset="0"/>
              </a:rPr>
              <a:t>  резиновая основа;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 i="1" dirty="0" smtClean="0">
                <a:solidFill>
                  <a:srgbClr val="C00000"/>
                </a:solidFill>
                <a:latin typeface="Comic Sans MS" pitchFamily="66" charset="0"/>
              </a:rPr>
              <a:t>  </a:t>
            </a:r>
            <a:r>
              <a:rPr lang="ru-RU" sz="2000" b="1" i="1" dirty="0" err="1" smtClean="0">
                <a:solidFill>
                  <a:srgbClr val="C00000"/>
                </a:solidFill>
                <a:latin typeface="Comic Sans MS" pitchFamily="66" charset="0"/>
              </a:rPr>
              <a:t>мальтит</a:t>
            </a:r>
            <a:r>
              <a:rPr lang="ru-RU" sz="2000" b="1" i="1" dirty="0" smtClean="0">
                <a:solidFill>
                  <a:srgbClr val="C00000"/>
                </a:solidFill>
                <a:latin typeface="Comic Sans MS" pitchFamily="66" charset="0"/>
              </a:rPr>
              <a:t> Е965;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 i="1" dirty="0" smtClean="0">
                <a:solidFill>
                  <a:srgbClr val="C00000"/>
                </a:solidFill>
                <a:latin typeface="Comic Sans MS" pitchFamily="66" charset="0"/>
              </a:rPr>
              <a:t>  сорбит Е420;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 i="1" dirty="0" smtClean="0">
                <a:solidFill>
                  <a:srgbClr val="C00000"/>
                </a:solidFill>
                <a:latin typeface="Comic Sans MS" pitchFamily="66" charset="0"/>
              </a:rPr>
              <a:t>  загуститель Е414;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 i="1" dirty="0" smtClean="0">
                <a:solidFill>
                  <a:srgbClr val="C00000"/>
                </a:solidFill>
                <a:latin typeface="Comic Sans MS" pitchFamily="66" charset="0"/>
              </a:rPr>
              <a:t>  иск. </a:t>
            </a:r>
            <a:r>
              <a:rPr lang="ru-RU" sz="2000" b="1" i="1" dirty="0" err="1" smtClean="0">
                <a:solidFill>
                  <a:srgbClr val="C00000"/>
                </a:solidFill>
                <a:latin typeface="Comic Sans MS" pitchFamily="66" charset="0"/>
              </a:rPr>
              <a:t>ароматизаторы</a:t>
            </a:r>
            <a:r>
              <a:rPr lang="ru-RU" sz="2000" b="1" i="1" dirty="0" smtClean="0">
                <a:solidFill>
                  <a:srgbClr val="C00000"/>
                </a:solidFill>
                <a:latin typeface="Comic Sans MS" pitchFamily="66" charset="0"/>
              </a:rPr>
              <a:t>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 i="1" dirty="0" smtClean="0">
                <a:solidFill>
                  <a:srgbClr val="C00000"/>
                </a:solidFill>
                <a:latin typeface="Comic Sans MS" pitchFamily="66" charset="0"/>
              </a:rPr>
              <a:t>  стабилизатор Е422;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 i="1" dirty="0" smtClean="0">
                <a:solidFill>
                  <a:srgbClr val="C00000"/>
                </a:solidFill>
                <a:latin typeface="Comic Sans MS" pitchFamily="66" charset="0"/>
              </a:rPr>
              <a:t>  </a:t>
            </a:r>
            <a:r>
              <a:rPr lang="ru-RU" sz="2000" b="1" i="1" dirty="0" err="1" smtClean="0">
                <a:solidFill>
                  <a:srgbClr val="C00000"/>
                </a:solidFill>
                <a:latin typeface="Comic Sans MS" pitchFamily="66" charset="0"/>
              </a:rPr>
              <a:t>маннит</a:t>
            </a:r>
            <a:r>
              <a:rPr lang="ru-RU" sz="2000" b="1" i="1" dirty="0" smtClean="0">
                <a:solidFill>
                  <a:srgbClr val="C00000"/>
                </a:solidFill>
                <a:latin typeface="Comic Sans MS" pitchFamily="66" charset="0"/>
              </a:rPr>
              <a:t> Е421;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 i="1" dirty="0" smtClean="0">
                <a:solidFill>
                  <a:srgbClr val="C00000"/>
                </a:solidFill>
                <a:latin typeface="Comic Sans MS" pitchFamily="66" charset="0"/>
              </a:rPr>
              <a:t>  краситель Е171;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 i="1" dirty="0" smtClean="0">
                <a:solidFill>
                  <a:srgbClr val="C00000"/>
                </a:solidFill>
                <a:latin typeface="Comic Sans MS" pitchFamily="66" charset="0"/>
              </a:rPr>
              <a:t>  </a:t>
            </a:r>
            <a:r>
              <a:rPr lang="ru-RU" sz="2000" b="1" i="1" dirty="0" err="1" smtClean="0">
                <a:solidFill>
                  <a:srgbClr val="C00000"/>
                </a:solidFill>
                <a:latin typeface="Comic Sans MS" pitchFamily="66" charset="0"/>
              </a:rPr>
              <a:t>аспартам</a:t>
            </a:r>
            <a:r>
              <a:rPr lang="ru-RU" sz="2000" b="1" i="1" dirty="0" smtClean="0">
                <a:solidFill>
                  <a:srgbClr val="C00000"/>
                </a:solidFill>
                <a:latin typeface="Comic Sans MS" pitchFamily="66" charset="0"/>
              </a:rPr>
              <a:t> Е951 ;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 i="1" dirty="0" smtClean="0">
                <a:solidFill>
                  <a:srgbClr val="C00000"/>
                </a:solidFill>
                <a:latin typeface="Comic Sans MS" pitchFamily="66" charset="0"/>
              </a:rPr>
              <a:t>  антиоксидант Е320 и т.д.</a:t>
            </a:r>
          </a:p>
          <a:p>
            <a:pPr>
              <a:lnSpc>
                <a:spcPct val="80000"/>
              </a:lnSpc>
            </a:pPr>
            <a:endParaRPr lang="ru-RU" i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071934" y="3786190"/>
            <a:ext cx="4572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 err="1" smtClean="0">
                <a:solidFill>
                  <a:srgbClr val="C00000"/>
                </a:solidFill>
                <a:latin typeface="Comic Sans MS" pitchFamily="66" charset="0"/>
              </a:rPr>
              <a:t>Аспартам</a:t>
            </a:r>
            <a:r>
              <a:rPr lang="ru-RU" sz="2000" dirty="0" smtClean="0">
                <a:solidFill>
                  <a:srgbClr val="C00000"/>
                </a:solidFill>
                <a:latin typeface="Comic Sans MS" pitchFamily="66" charset="0"/>
              </a:rPr>
              <a:t> в 200 раз слаще </a:t>
            </a:r>
            <a:r>
              <a:rPr lang="ru-RU" sz="2000" dirty="0" err="1" smtClean="0">
                <a:solidFill>
                  <a:srgbClr val="C00000"/>
                </a:solidFill>
                <a:latin typeface="Comic Sans MS" pitchFamily="66" charset="0"/>
              </a:rPr>
              <a:t>сахара.В</a:t>
            </a:r>
            <a:r>
              <a:rPr lang="ru-RU" sz="2000" dirty="0" smtClean="0">
                <a:solidFill>
                  <a:srgbClr val="C00000"/>
                </a:solidFill>
                <a:latin typeface="Comic Sans MS" pitchFamily="66" charset="0"/>
              </a:rPr>
              <a:t> результате превращений в организме  вырабатывается яд, действующий на нервную и сосудистую системы.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000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 smtClean="0">
                <a:solidFill>
                  <a:srgbClr val="C00000"/>
                </a:solidFill>
                <a:latin typeface="Comic Sans MS" pitchFamily="66" charset="0"/>
              </a:rPr>
              <a:t> Антиоксидант Е320 вызывает аллергические реакции, тошноту желудочно-кишечные расстройства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.</a:t>
            </a:r>
            <a:endParaRPr lang="ru-RU" sz="2000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festival.1september.ru/articles/416866/Image413.gif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786050" cy="1857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786050" y="285728"/>
            <a:ext cx="4572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70C0"/>
                </a:solidFill>
                <a:latin typeface="Comic Sans MS" pitchFamily="66" charset="0"/>
              </a:rPr>
              <a:t>Если щетки нет зубной,</a:t>
            </a:r>
            <a:br>
              <a:rPr lang="ru-RU" sz="2000" b="1" dirty="0">
                <a:solidFill>
                  <a:srgbClr val="0070C0"/>
                </a:solidFill>
                <a:latin typeface="Comic Sans MS" pitchFamily="66" charset="0"/>
              </a:rPr>
            </a:br>
            <a:r>
              <a:rPr lang="ru-RU" sz="2000" b="1" dirty="0">
                <a:solidFill>
                  <a:srgbClr val="0070C0"/>
                </a:solidFill>
                <a:latin typeface="Comic Sans MS" pitchFamily="66" charset="0"/>
              </a:rPr>
              <a:t>Можно жвачку взять с собой,</a:t>
            </a:r>
            <a:br>
              <a:rPr lang="ru-RU" sz="2000" b="1" dirty="0">
                <a:solidFill>
                  <a:srgbClr val="0070C0"/>
                </a:solidFill>
                <a:latin typeface="Comic Sans MS" pitchFamily="66" charset="0"/>
              </a:rPr>
            </a:br>
            <a:r>
              <a:rPr lang="ru-RU" sz="2000" b="1" dirty="0">
                <a:solidFill>
                  <a:srgbClr val="0070C0"/>
                </a:solidFill>
                <a:latin typeface="Comic Sans MS" pitchFamily="66" charset="0"/>
              </a:rPr>
              <a:t>И тогда скорей-скорей</a:t>
            </a:r>
            <a:br>
              <a:rPr lang="ru-RU" sz="2000" b="1" dirty="0">
                <a:solidFill>
                  <a:srgbClr val="0070C0"/>
                </a:solidFill>
                <a:latin typeface="Comic Sans MS" pitchFamily="66" charset="0"/>
              </a:rPr>
            </a:br>
            <a:r>
              <a:rPr lang="ru-RU" sz="2000" b="1" dirty="0">
                <a:solidFill>
                  <a:srgbClr val="0070C0"/>
                </a:solidFill>
                <a:latin typeface="Comic Sans MS" pitchFamily="66" charset="0"/>
              </a:rPr>
              <a:t>Зубы будут побелей.</a:t>
            </a:r>
          </a:p>
        </p:txBody>
      </p:sp>
      <p:pic>
        <p:nvPicPr>
          <p:cNvPr id="6" name="Рисунок 5" descr="http://festival.1september.ru/articles/416866/Image414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1785926"/>
            <a:ext cx="2786050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5786414" y="2143116"/>
            <a:ext cx="335758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70C0"/>
                </a:solidFill>
                <a:latin typeface="Comic Sans MS" pitchFamily="66" charset="0"/>
              </a:rPr>
              <a:t>Пять минут после еды</a:t>
            </a:r>
            <a:br>
              <a:rPr lang="ru-RU" sz="2000" b="1" dirty="0">
                <a:solidFill>
                  <a:srgbClr val="0070C0"/>
                </a:solidFill>
                <a:latin typeface="Comic Sans MS" pitchFamily="66" charset="0"/>
              </a:rPr>
            </a:br>
            <a:r>
              <a:rPr lang="ru-RU" sz="2000" b="1" dirty="0">
                <a:solidFill>
                  <a:srgbClr val="0070C0"/>
                </a:solidFill>
                <a:latin typeface="Comic Sans MS" pitchFamily="66" charset="0"/>
              </a:rPr>
              <a:t>Пожуём </a:t>
            </a:r>
            <a:r>
              <a:rPr lang="ru-RU" sz="2000" b="1" dirty="0" err="1">
                <a:solidFill>
                  <a:srgbClr val="0070C0"/>
                </a:solidFill>
                <a:latin typeface="Comic Sans MS" pitchFamily="66" charset="0"/>
              </a:rPr>
              <a:t>жевачку</a:t>
            </a:r>
            <a:r>
              <a:rPr lang="ru-RU" sz="2000" b="1" dirty="0">
                <a:solidFill>
                  <a:srgbClr val="0070C0"/>
                </a:solidFill>
                <a:latin typeface="Comic Sans MS" pitchFamily="66" charset="0"/>
              </a:rPr>
              <a:t> мы,</a:t>
            </a:r>
            <a:br>
              <a:rPr lang="ru-RU" sz="2000" b="1" dirty="0">
                <a:solidFill>
                  <a:srgbClr val="0070C0"/>
                </a:solidFill>
                <a:latin typeface="Comic Sans MS" pitchFamily="66" charset="0"/>
              </a:rPr>
            </a:br>
            <a:r>
              <a:rPr lang="ru-RU" sz="2000" b="1" dirty="0">
                <a:solidFill>
                  <a:srgbClr val="0070C0"/>
                </a:solidFill>
                <a:latin typeface="Comic Sans MS" pitchFamily="66" charset="0"/>
              </a:rPr>
              <a:t>Нам дыханье освежит,</a:t>
            </a:r>
            <a:br>
              <a:rPr lang="ru-RU" sz="2000" b="1" dirty="0">
                <a:solidFill>
                  <a:srgbClr val="0070C0"/>
                </a:solidFill>
                <a:latin typeface="Comic Sans MS" pitchFamily="66" charset="0"/>
              </a:rPr>
            </a:br>
            <a:r>
              <a:rPr lang="ru-RU" sz="2000" b="1" dirty="0">
                <a:solidFill>
                  <a:srgbClr val="0070C0"/>
                </a:solidFill>
                <a:latin typeface="Comic Sans MS" pitchFamily="66" charset="0"/>
              </a:rPr>
              <a:t>Зубной кариес победит!</a:t>
            </a:r>
          </a:p>
        </p:txBody>
      </p:sp>
      <p:pic>
        <p:nvPicPr>
          <p:cNvPr id="8" name="Рисунок 7" descr="http://festival.1september.ru/articles/416866/Image415.gif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429000"/>
            <a:ext cx="2786050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2928926" y="3714752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>
                <a:solidFill>
                  <a:srgbClr val="0070C0"/>
                </a:solidFill>
                <a:latin typeface="Comic Sans MS" pitchFamily="66" charset="0"/>
              </a:rPr>
              <a:t>Если вас тошнит в маршрутке,</a:t>
            </a:r>
            <a:br>
              <a:rPr lang="ru-RU" sz="2000" b="1" dirty="0">
                <a:solidFill>
                  <a:srgbClr val="0070C0"/>
                </a:solidFill>
                <a:latin typeface="Comic Sans MS" pitchFamily="66" charset="0"/>
              </a:rPr>
            </a:br>
            <a:r>
              <a:rPr lang="ru-RU" sz="2000" b="1" dirty="0">
                <a:solidFill>
                  <a:srgbClr val="0070C0"/>
                </a:solidFill>
                <a:latin typeface="Comic Sans MS" pitchFamily="66" charset="0"/>
              </a:rPr>
              <a:t>Вы </a:t>
            </a:r>
            <a:r>
              <a:rPr lang="ru-RU" sz="2000" b="1" dirty="0" err="1">
                <a:solidFill>
                  <a:srgbClr val="0070C0"/>
                </a:solidFill>
                <a:latin typeface="Comic Sans MS" pitchFamily="66" charset="0"/>
              </a:rPr>
              <a:t>жевачку-то</a:t>
            </a:r>
            <a:r>
              <a:rPr lang="ru-RU" sz="2000" b="1" dirty="0">
                <a:solidFill>
                  <a:srgbClr val="0070C0"/>
                </a:solidFill>
                <a:latin typeface="Comic Sans MS" pitchFamily="66" charset="0"/>
              </a:rPr>
              <a:t> пожуйте,</a:t>
            </a:r>
            <a:br>
              <a:rPr lang="ru-RU" sz="2000" b="1" dirty="0">
                <a:solidFill>
                  <a:srgbClr val="0070C0"/>
                </a:solidFill>
                <a:latin typeface="Comic Sans MS" pitchFamily="66" charset="0"/>
              </a:rPr>
            </a:br>
            <a:r>
              <a:rPr lang="ru-RU" sz="2000" b="1" dirty="0">
                <a:solidFill>
                  <a:srgbClr val="0070C0"/>
                </a:solidFill>
                <a:latin typeface="Comic Sans MS" pitchFamily="66" charset="0"/>
              </a:rPr>
              <a:t>Ваша тошнота тогда</a:t>
            </a:r>
            <a:br>
              <a:rPr lang="ru-RU" sz="2000" b="1" dirty="0">
                <a:solidFill>
                  <a:srgbClr val="0070C0"/>
                </a:solidFill>
                <a:latin typeface="Comic Sans MS" pitchFamily="66" charset="0"/>
              </a:rPr>
            </a:br>
            <a:r>
              <a:rPr lang="ru-RU" sz="2000" b="1" dirty="0">
                <a:solidFill>
                  <a:srgbClr val="0070C0"/>
                </a:solidFill>
                <a:latin typeface="Comic Sans MS" pitchFamily="66" charset="0"/>
              </a:rPr>
              <a:t>Вся исчезнет без труда.</a:t>
            </a:r>
          </a:p>
        </p:txBody>
      </p:sp>
      <p:pic>
        <p:nvPicPr>
          <p:cNvPr id="11" name="Рисунок 10" descr="http://festival.1september.ru/articles/416866/Image416.gif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43306" y="5214950"/>
            <a:ext cx="2786050" cy="16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6429388" y="5226784"/>
            <a:ext cx="314327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70C0"/>
                </a:solidFill>
                <a:latin typeface="Comic Sans MS" pitchFamily="66" charset="0"/>
              </a:rPr>
              <a:t>Если жвачка сладка,</a:t>
            </a:r>
            <a:br>
              <a:rPr lang="ru-RU" sz="2000" b="1" dirty="0">
                <a:solidFill>
                  <a:srgbClr val="0070C0"/>
                </a:solidFill>
                <a:latin typeface="Comic Sans MS" pitchFamily="66" charset="0"/>
              </a:rPr>
            </a:br>
            <a:r>
              <a:rPr lang="ru-RU" sz="2000" b="1" dirty="0">
                <a:solidFill>
                  <a:srgbClr val="0070C0"/>
                </a:solidFill>
                <a:latin typeface="Comic Sans MS" pitchFamily="66" charset="0"/>
              </a:rPr>
              <a:t>Знайте - она гадка,</a:t>
            </a:r>
            <a:br>
              <a:rPr lang="ru-RU" sz="2000" b="1" dirty="0">
                <a:solidFill>
                  <a:srgbClr val="0070C0"/>
                </a:solidFill>
                <a:latin typeface="Comic Sans MS" pitchFamily="66" charset="0"/>
              </a:rPr>
            </a:br>
            <a:r>
              <a:rPr lang="ru-RU" sz="2000" b="1" dirty="0">
                <a:solidFill>
                  <a:srgbClr val="0070C0"/>
                </a:solidFill>
                <a:latin typeface="Comic Sans MS" pitchFamily="66" charset="0"/>
              </a:rPr>
              <a:t>Хоть и сладка и вкусна,</a:t>
            </a:r>
            <a:br>
              <a:rPr lang="ru-RU" sz="2000" b="1" dirty="0">
                <a:solidFill>
                  <a:srgbClr val="0070C0"/>
                </a:solidFill>
                <a:latin typeface="Comic Sans MS" pitchFamily="66" charset="0"/>
              </a:rPr>
            </a:br>
            <a:r>
              <a:rPr lang="ru-RU" sz="2000" b="1" dirty="0">
                <a:solidFill>
                  <a:srgbClr val="0070C0"/>
                </a:solidFill>
                <a:latin typeface="Comic Sans MS" pitchFamily="66" charset="0"/>
              </a:rPr>
              <a:t>Разрушает зуб она!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festival.1september.ru/articles/416866/Image418.gif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357422" cy="2143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214546" y="500042"/>
            <a:ext cx="32147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70C0"/>
                </a:solidFill>
                <a:latin typeface="Comic Sans MS" pitchFamily="66" charset="0"/>
              </a:rPr>
              <a:t>Жвачка на полу лежит,</a:t>
            </a:r>
            <a:br>
              <a:rPr lang="ru-RU" b="1" dirty="0">
                <a:solidFill>
                  <a:srgbClr val="0070C0"/>
                </a:solidFill>
                <a:latin typeface="Comic Sans MS" pitchFamily="66" charset="0"/>
              </a:rPr>
            </a:br>
            <a:r>
              <a:rPr lang="ru-RU" b="1" dirty="0">
                <a:solidFill>
                  <a:srgbClr val="0070C0"/>
                </a:solidFill>
                <a:latin typeface="Comic Sans MS" pitchFamily="66" charset="0"/>
              </a:rPr>
              <a:t>Из неё микроб бежит.</a:t>
            </a:r>
            <a:br>
              <a:rPr lang="ru-RU" b="1" dirty="0">
                <a:solidFill>
                  <a:srgbClr val="0070C0"/>
                </a:solidFill>
                <a:latin typeface="Comic Sans MS" pitchFamily="66" charset="0"/>
              </a:rPr>
            </a:br>
            <a:r>
              <a:rPr lang="ru-RU" b="1" dirty="0">
                <a:solidFill>
                  <a:srgbClr val="0070C0"/>
                </a:solidFill>
                <a:latin typeface="Comic Sans MS" pitchFamily="66" charset="0"/>
              </a:rPr>
              <a:t>В руки брать её опасно -</a:t>
            </a:r>
            <a:br>
              <a:rPr lang="ru-RU" b="1" dirty="0">
                <a:solidFill>
                  <a:srgbClr val="0070C0"/>
                </a:solidFill>
                <a:latin typeface="Comic Sans MS" pitchFamily="66" charset="0"/>
              </a:rPr>
            </a:br>
            <a:r>
              <a:rPr lang="ru-RU" b="1" dirty="0">
                <a:solidFill>
                  <a:srgbClr val="0070C0"/>
                </a:solidFill>
                <a:latin typeface="Comic Sans MS" pitchFamily="66" charset="0"/>
              </a:rPr>
              <a:t>Умным детям это ясно!</a:t>
            </a:r>
          </a:p>
        </p:txBody>
      </p:sp>
      <p:pic>
        <p:nvPicPr>
          <p:cNvPr id="6" name="Рисунок 5" descr="http://festival.1september.ru/articles/416866/Image419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85784" y="2571744"/>
            <a:ext cx="2162175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1857356" y="2143116"/>
            <a:ext cx="3286148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В нашей школе беспорядок: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Лепят жвачку на столы.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“Помогите отлепиться!”-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Вас, ребята, просим мы.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857356" y="3571876"/>
            <a:ext cx="285752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70C0"/>
                </a:solidFill>
                <a:latin typeface="Comic Sans MS" pitchFamily="66" charset="0"/>
              </a:rPr>
              <a:t>Если вы жуёте жвачку,</a:t>
            </a:r>
            <a:br>
              <a:rPr lang="ru-RU" b="1" dirty="0">
                <a:solidFill>
                  <a:srgbClr val="0070C0"/>
                </a:solidFill>
                <a:latin typeface="Comic Sans MS" pitchFamily="66" charset="0"/>
              </a:rPr>
            </a:br>
            <a:r>
              <a:rPr lang="ru-RU" b="1" dirty="0">
                <a:solidFill>
                  <a:srgbClr val="0070C0"/>
                </a:solidFill>
                <a:latin typeface="Comic Sans MS" pitchFamily="66" charset="0"/>
              </a:rPr>
              <a:t>Не кидайте никуда</a:t>
            </a:r>
            <a:br>
              <a:rPr lang="ru-RU" b="1" dirty="0">
                <a:solidFill>
                  <a:srgbClr val="0070C0"/>
                </a:solidFill>
                <a:latin typeface="Comic Sans MS" pitchFamily="66" charset="0"/>
              </a:rPr>
            </a:br>
            <a:r>
              <a:rPr lang="ru-RU" b="1" dirty="0">
                <a:solidFill>
                  <a:srgbClr val="0070C0"/>
                </a:solidFill>
                <a:latin typeface="Comic Sans MS" pitchFamily="66" charset="0"/>
              </a:rPr>
              <a:t>И на стены не лепите,</a:t>
            </a:r>
            <a:br>
              <a:rPr lang="ru-RU" b="1" dirty="0">
                <a:solidFill>
                  <a:srgbClr val="0070C0"/>
                </a:solidFill>
                <a:latin typeface="Comic Sans MS" pitchFamily="66" charset="0"/>
              </a:rPr>
            </a:br>
            <a:r>
              <a:rPr lang="ru-RU" b="1" dirty="0">
                <a:solidFill>
                  <a:srgbClr val="0070C0"/>
                </a:solidFill>
                <a:latin typeface="Comic Sans MS" pitchFamily="66" charset="0"/>
              </a:rPr>
              <a:t>В урну бросьте. Вот куда!</a:t>
            </a:r>
          </a:p>
        </p:txBody>
      </p:sp>
      <p:pic>
        <p:nvPicPr>
          <p:cNvPr id="9" name="Рисунок 8" descr="http://festival.1september.ru/articles/416866/Image420.gif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86182" y="4786322"/>
            <a:ext cx="2095500" cy="2071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5857884" y="4929198"/>
            <a:ext cx="371480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70C0"/>
                </a:solidFill>
                <a:latin typeface="Comic Sans MS" pitchFamily="66" charset="0"/>
              </a:rPr>
              <a:t>Вот рекламу посмотри -</a:t>
            </a:r>
            <a:br>
              <a:rPr lang="ru-RU" b="1" dirty="0">
                <a:solidFill>
                  <a:srgbClr val="0070C0"/>
                </a:solidFill>
                <a:latin typeface="Comic Sans MS" pitchFamily="66" charset="0"/>
              </a:rPr>
            </a:br>
            <a:r>
              <a:rPr lang="ru-RU" b="1" dirty="0">
                <a:solidFill>
                  <a:srgbClr val="0070C0"/>
                </a:solidFill>
                <a:latin typeface="Comic Sans MS" pitchFamily="66" charset="0"/>
              </a:rPr>
              <a:t>Надувают пузыри,</a:t>
            </a:r>
            <a:br>
              <a:rPr lang="ru-RU" b="1" dirty="0">
                <a:solidFill>
                  <a:srgbClr val="0070C0"/>
                </a:solidFill>
                <a:latin typeface="Comic Sans MS" pitchFamily="66" charset="0"/>
              </a:rPr>
            </a:br>
            <a:r>
              <a:rPr lang="ru-RU" b="1" dirty="0">
                <a:solidFill>
                  <a:srgbClr val="0070C0"/>
                </a:solidFill>
                <a:latin typeface="Comic Sans MS" pitchFamily="66" charset="0"/>
              </a:rPr>
              <a:t>Зелёные и синие,</a:t>
            </a:r>
            <a:br>
              <a:rPr lang="ru-RU" b="1" dirty="0">
                <a:solidFill>
                  <a:srgbClr val="0070C0"/>
                </a:solidFill>
                <a:latin typeface="Comic Sans MS" pitchFamily="66" charset="0"/>
              </a:rPr>
            </a:br>
            <a:r>
              <a:rPr lang="ru-RU" b="1" dirty="0">
                <a:solidFill>
                  <a:srgbClr val="0070C0"/>
                </a:solidFill>
                <a:latin typeface="Comic Sans MS" pitchFamily="66" charset="0"/>
              </a:rPr>
              <a:t>С виду-то красивые.</a:t>
            </a:r>
            <a:br>
              <a:rPr lang="ru-RU" b="1" dirty="0">
                <a:solidFill>
                  <a:srgbClr val="0070C0"/>
                </a:solidFill>
                <a:latin typeface="Comic Sans MS" pitchFamily="66" charset="0"/>
              </a:rPr>
            </a:br>
            <a:r>
              <a:rPr lang="ru-RU" b="1" dirty="0">
                <a:solidFill>
                  <a:srgbClr val="0070C0"/>
                </a:solidFill>
                <a:latin typeface="Comic Sans MS" pitchFamily="66" charset="0"/>
              </a:rPr>
              <a:t>“</a:t>
            </a:r>
            <a:r>
              <a:rPr lang="ru-RU" b="1" dirty="0" err="1">
                <a:solidFill>
                  <a:srgbClr val="0070C0"/>
                </a:solidFill>
                <a:latin typeface="Comic Sans MS" pitchFamily="66" charset="0"/>
              </a:rPr>
              <a:t>Хуба-Буба</a:t>
            </a:r>
            <a:r>
              <a:rPr lang="ru-RU" b="1" dirty="0">
                <a:solidFill>
                  <a:srgbClr val="0070C0"/>
                </a:solidFill>
                <a:latin typeface="Comic Sans MS" pitchFamily="66" charset="0"/>
              </a:rPr>
              <a:t>” называется,</a:t>
            </a:r>
            <a:br>
              <a:rPr lang="ru-RU" b="1" dirty="0">
                <a:solidFill>
                  <a:srgbClr val="0070C0"/>
                </a:solidFill>
                <a:latin typeface="Comic Sans MS" pitchFamily="66" charset="0"/>
              </a:rPr>
            </a:br>
            <a:r>
              <a:rPr lang="ru-RU" b="1" dirty="0">
                <a:solidFill>
                  <a:srgbClr val="0070C0"/>
                </a:solidFill>
                <a:latin typeface="Comic Sans MS" pitchFamily="66" charset="0"/>
              </a:rPr>
              <a:t>Руки от неё не отмываются.</a:t>
            </a:r>
          </a:p>
        </p:txBody>
      </p:sp>
      <p:pic>
        <p:nvPicPr>
          <p:cNvPr id="11" name="Рисунок 10" descr="http://festival.1september.ru/articles/416866/Image421.gif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5008" y="642918"/>
            <a:ext cx="2571768" cy="1919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5572100" y="2500306"/>
            <a:ext cx="35719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70C0"/>
                </a:solidFill>
                <a:latin typeface="Comic Sans MS" pitchFamily="66" charset="0"/>
              </a:rPr>
              <a:t>Если в волосы попала,</a:t>
            </a:r>
            <a:br>
              <a:rPr lang="ru-RU" b="1" dirty="0">
                <a:solidFill>
                  <a:srgbClr val="0070C0"/>
                </a:solidFill>
                <a:latin typeface="Comic Sans MS" pitchFamily="66" charset="0"/>
              </a:rPr>
            </a:br>
            <a:r>
              <a:rPr lang="ru-RU" b="1" dirty="0">
                <a:solidFill>
                  <a:srgbClr val="0070C0"/>
                </a:solidFill>
                <a:latin typeface="Comic Sans MS" pitchFamily="66" charset="0"/>
              </a:rPr>
              <a:t>“Караул!” - кричи тогда.</a:t>
            </a:r>
            <a:br>
              <a:rPr lang="ru-RU" b="1" dirty="0">
                <a:solidFill>
                  <a:srgbClr val="0070C0"/>
                </a:solidFill>
                <a:latin typeface="Comic Sans MS" pitchFamily="66" charset="0"/>
              </a:rPr>
            </a:br>
            <a:r>
              <a:rPr lang="ru-RU" b="1" dirty="0">
                <a:solidFill>
                  <a:srgbClr val="0070C0"/>
                </a:solidFill>
                <a:latin typeface="Comic Sans MS" pitchFamily="66" charset="0"/>
              </a:rPr>
              <a:t>Отстригать придётся пряди!</a:t>
            </a:r>
            <a:br>
              <a:rPr lang="ru-RU" b="1" dirty="0">
                <a:solidFill>
                  <a:srgbClr val="0070C0"/>
                </a:solidFill>
                <a:latin typeface="Comic Sans MS" pitchFamily="66" charset="0"/>
              </a:rPr>
            </a:br>
            <a:r>
              <a:rPr lang="ru-RU" b="1" dirty="0">
                <a:solidFill>
                  <a:srgbClr val="0070C0"/>
                </a:solidFill>
                <a:latin typeface="Comic Sans MS" pitchFamily="66" charset="0"/>
              </a:rPr>
              <a:t>То-то будет красота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1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71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7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7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169" grpId="0"/>
      <p:bldP spid="8" grpId="0"/>
      <p:bldP spid="10" grpId="0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2"/>
          </p:nvPr>
        </p:nvSpPr>
        <p:spPr>
          <a:xfrm>
            <a:off x="5500694" y="4000504"/>
            <a:ext cx="3081358" cy="1071570"/>
          </a:xfrm>
        </p:spPr>
        <p:txBody>
          <a:bodyPr>
            <a:normAutofit/>
          </a:bodyPr>
          <a:lstStyle/>
          <a:p>
            <a:pPr algn="l"/>
            <a:r>
              <a:rPr lang="ru-RU" sz="2000" b="1" dirty="0" smtClean="0">
                <a:solidFill>
                  <a:srgbClr val="0070C0"/>
                </a:solidFill>
                <a:latin typeface="Batang" pitchFamily="18" charset="-127"/>
                <a:ea typeface="Batang" pitchFamily="18" charset="-127"/>
              </a:rPr>
              <a:t>Роговская Екатерина Андреевна</a:t>
            </a:r>
          </a:p>
          <a:p>
            <a:pPr algn="l"/>
            <a:r>
              <a:rPr lang="ru-RU" sz="2000" b="1" dirty="0" smtClean="0">
                <a:solidFill>
                  <a:srgbClr val="0070C0"/>
                </a:solidFill>
                <a:latin typeface="Batang" pitchFamily="18" charset="-127"/>
                <a:ea typeface="Batang" pitchFamily="18" charset="-127"/>
              </a:rPr>
              <a:t>МОУ СОШ с. </a:t>
            </a:r>
            <a:r>
              <a:rPr lang="ru-RU" sz="2000" b="1" dirty="0" err="1" smtClean="0">
                <a:solidFill>
                  <a:srgbClr val="0070C0"/>
                </a:solidFill>
                <a:latin typeface="Batang" pitchFamily="18" charset="-127"/>
                <a:ea typeface="Batang" pitchFamily="18" charset="-127"/>
              </a:rPr>
              <a:t>Белоногово</a:t>
            </a:r>
            <a:endParaRPr lang="ru-RU" sz="2000" b="1" dirty="0">
              <a:solidFill>
                <a:srgbClr val="0070C0"/>
              </a:solidFill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4" name="Picture 3" descr="Butter"/>
          <p:cNvPicPr>
            <a:picLocks noGrp="1" noChangeAspect="1" noChangeArrowheads="1" noCrop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285720" y="1071546"/>
            <a:ext cx="4572032" cy="500066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7158" y="357166"/>
            <a:ext cx="8501122" cy="769441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7030A0"/>
                </a:solidFill>
                <a:latin typeface="Comic Sans MS" pitchFamily="66" charset="0"/>
              </a:rPr>
              <a:t>Спасибо за внимание!</a:t>
            </a:r>
            <a:endParaRPr lang="ru-RU" sz="4400" dirty="0">
              <a:solidFill>
                <a:srgbClr val="7030A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spcAft>
                <a:spcPct val="20000"/>
              </a:spcAft>
            </a:pPr>
            <a:r>
              <a:rPr lang="ru-RU" sz="3600" b="1" i="1" dirty="0" smtClean="0">
                <a:solidFill>
                  <a:srgbClr val="7030A0"/>
                </a:solidFill>
                <a:latin typeface="Batang" pitchFamily="18" charset="-127"/>
                <a:ea typeface="Batang" pitchFamily="18" charset="-127"/>
              </a:rPr>
              <a:t>История жевательной резинки.</a:t>
            </a:r>
          </a:p>
          <a:p>
            <a:pPr>
              <a:spcAft>
                <a:spcPct val="20000"/>
              </a:spcAft>
            </a:pPr>
            <a:r>
              <a:rPr lang="ru-RU" sz="3600" b="1" i="1" dirty="0" smtClean="0">
                <a:solidFill>
                  <a:srgbClr val="7030A0"/>
                </a:solidFill>
                <a:latin typeface="Batang" pitchFamily="18" charset="-127"/>
                <a:ea typeface="Batang" pitchFamily="18" charset="-127"/>
              </a:rPr>
              <a:t>Анкетирование.</a:t>
            </a:r>
            <a:endParaRPr lang="ru-RU" sz="3600" b="1" i="1" dirty="0" smtClean="0">
              <a:solidFill>
                <a:srgbClr val="7030A0"/>
              </a:solidFill>
              <a:latin typeface="Batang" pitchFamily="18" charset="-127"/>
              <a:ea typeface="Batang" pitchFamily="18" charset="-127"/>
            </a:endParaRPr>
          </a:p>
          <a:p>
            <a:pPr>
              <a:spcAft>
                <a:spcPct val="20000"/>
              </a:spcAft>
            </a:pPr>
            <a:r>
              <a:rPr lang="ru-RU" sz="3600" b="1" i="1" dirty="0" smtClean="0">
                <a:solidFill>
                  <a:srgbClr val="7030A0"/>
                </a:solidFill>
                <a:latin typeface="Batang" pitchFamily="18" charset="-127"/>
                <a:ea typeface="Batang" pitchFamily="18" charset="-127"/>
              </a:rPr>
              <a:t>Полезные свойства жевательной резинки.</a:t>
            </a:r>
          </a:p>
          <a:p>
            <a:pPr>
              <a:spcAft>
                <a:spcPct val="20000"/>
              </a:spcAft>
            </a:pPr>
            <a:r>
              <a:rPr lang="ru-RU" sz="3600" b="1" i="1" dirty="0" smtClean="0">
                <a:solidFill>
                  <a:srgbClr val="7030A0"/>
                </a:solidFill>
                <a:latin typeface="Batang" pitchFamily="18" charset="-127"/>
                <a:ea typeface="Batang" pitchFamily="18" charset="-127"/>
              </a:rPr>
              <a:t>Негативное влияние жевательной резинки.</a:t>
            </a:r>
          </a:p>
          <a:p>
            <a:pPr>
              <a:spcAft>
                <a:spcPct val="20000"/>
              </a:spcAft>
            </a:pPr>
            <a:r>
              <a:rPr lang="ru-RU" sz="3600" b="1" i="1" dirty="0" smtClean="0">
                <a:solidFill>
                  <a:srgbClr val="7030A0"/>
                </a:solidFill>
                <a:latin typeface="Batang" pitchFamily="18" charset="-127"/>
                <a:ea typeface="Batang" pitchFamily="18" charset="-127"/>
              </a:rPr>
              <a:t>Советы любителям жевательной резинки.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7030A0"/>
                </a:solidFill>
              </a:rPr>
              <a:t>Содержание: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i.ytimg.com/vi/lY98A4njYaY/default.jpg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2214554"/>
            <a:ext cx="9144000" cy="4643446"/>
          </a:xfrm>
        </p:spPr>
        <p:txBody>
          <a:bodyPr>
            <a:normAutofit/>
          </a:bodyPr>
          <a:lstStyle/>
          <a:p>
            <a:endParaRPr lang="ru-RU" b="1" dirty="0" smtClean="0">
              <a:solidFill>
                <a:schemeClr val="bg1"/>
              </a:solidFill>
            </a:endParaRPr>
          </a:p>
          <a:p>
            <a:endParaRPr lang="ru-RU" b="1" dirty="0" smtClean="0">
              <a:solidFill>
                <a:schemeClr val="bg1"/>
              </a:solidFill>
            </a:endParaRPr>
          </a:p>
          <a:p>
            <a:endParaRPr lang="ru-RU" b="1" dirty="0" smtClean="0">
              <a:solidFill>
                <a:schemeClr val="bg1"/>
              </a:solidFill>
            </a:endParaRPr>
          </a:p>
          <a:p>
            <a:endParaRPr lang="ru-RU" b="1" dirty="0" smtClean="0">
              <a:solidFill>
                <a:schemeClr val="bg1"/>
              </a:solidFill>
            </a:endParaRPr>
          </a:p>
          <a:p>
            <a:endParaRPr lang="ru-RU" b="1" dirty="0" smtClean="0">
              <a:solidFill>
                <a:schemeClr val="bg1"/>
              </a:solidFill>
            </a:endParaRPr>
          </a:p>
          <a:p>
            <a:endParaRPr lang="ru-RU" b="1" dirty="0" smtClean="0">
              <a:solidFill>
                <a:schemeClr val="bg1"/>
              </a:solidFill>
            </a:endParaRPr>
          </a:p>
          <a:p>
            <a:r>
              <a:rPr lang="ru-RU" b="1" dirty="0" smtClean="0">
                <a:solidFill>
                  <a:schemeClr val="bg1"/>
                </a:solidFill>
              </a:rPr>
              <a:t>Небольшие кусочки смолы, обнаруженные археологами при раскопках поселений древних людей</a:t>
            </a:r>
            <a:r>
              <a:rPr lang="ru-RU" b="1" dirty="0" smtClean="0"/>
              <a:t>, </a:t>
            </a:r>
            <a:r>
              <a:rPr lang="ru-RU" b="1" dirty="0" smtClean="0">
                <a:solidFill>
                  <a:schemeClr val="bg1"/>
                </a:solidFill>
              </a:rPr>
              <a:t>— это не что иное, как первая жевательная резинка.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4400" i="1" dirty="0" smtClean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История  жевательной  резинки.</a:t>
            </a:r>
            <a:endParaRPr lang="ru-RU" dirty="0">
              <a:solidFill>
                <a:srgbClr val="FF0000"/>
              </a:solidFill>
              <a:latin typeface="Batang" pitchFamily="18" charset="-127"/>
              <a:ea typeface="Batang" pitchFamily="18" charset="-127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214290"/>
            <a:ext cx="5143504" cy="6643710"/>
          </a:xfrm>
        </p:spPr>
        <p:txBody>
          <a:bodyPr>
            <a:normAutofit fontScale="92500"/>
          </a:bodyPr>
          <a:lstStyle/>
          <a:p>
            <a:r>
              <a:rPr lang="ru-RU" sz="2300" b="1" dirty="0" smtClean="0">
                <a:solidFill>
                  <a:srgbClr val="7030A0"/>
                </a:solidFill>
                <a:latin typeface="Batang" pitchFamily="18" charset="-127"/>
                <a:ea typeface="Batang" pitchFamily="18" charset="-127"/>
              </a:rPr>
              <a:t>Более 1000 лет индейцы племени майя для тех же целей использовали сок гевеи (каучук), а также для того чтобы постоянно тренировать свои десны и жевательные мышцы использовали смесь шерсти и меда.</a:t>
            </a:r>
          </a:p>
          <a:p>
            <a:pPr>
              <a:lnSpc>
                <a:spcPct val="90000"/>
              </a:lnSpc>
              <a:spcAft>
                <a:spcPct val="30000"/>
              </a:spcAft>
            </a:pPr>
            <a:r>
              <a:rPr lang="ru-RU" sz="2300" b="1" dirty="0" smtClean="0">
                <a:solidFill>
                  <a:srgbClr val="7030A0"/>
                </a:solidFill>
                <a:latin typeface="Batang" pitchFamily="18" charset="-127"/>
                <a:ea typeface="Batang" pitchFamily="18" charset="-127"/>
              </a:rPr>
              <a:t>В 1848 году американский лавочник Джон </a:t>
            </a:r>
            <a:r>
              <a:rPr lang="ru-RU" sz="2300" b="1" dirty="0" err="1" smtClean="0">
                <a:solidFill>
                  <a:srgbClr val="7030A0"/>
                </a:solidFill>
                <a:latin typeface="Batang" pitchFamily="18" charset="-127"/>
                <a:ea typeface="Batang" pitchFamily="18" charset="-127"/>
              </a:rPr>
              <a:t>Кертис</a:t>
            </a:r>
            <a:r>
              <a:rPr lang="ru-RU" sz="2300" b="1" dirty="0" smtClean="0">
                <a:solidFill>
                  <a:srgbClr val="7030A0"/>
                </a:solidFill>
                <a:latin typeface="Batang" pitchFamily="18" charset="-127"/>
                <a:ea typeface="Batang" pitchFamily="18" charset="-127"/>
              </a:rPr>
              <a:t> начал первым в мире производить жвачку – он просто расфасовывал в бумажки кусочки смолы.</a:t>
            </a:r>
          </a:p>
          <a:p>
            <a:pPr>
              <a:lnSpc>
                <a:spcPct val="90000"/>
              </a:lnSpc>
              <a:spcAft>
                <a:spcPct val="30000"/>
              </a:spcAft>
            </a:pPr>
            <a:r>
              <a:rPr lang="ru-RU" sz="2300" b="1" dirty="0" smtClean="0">
                <a:solidFill>
                  <a:srgbClr val="7030A0"/>
                </a:solidFill>
                <a:latin typeface="Batang" pitchFamily="18" charset="-127"/>
                <a:ea typeface="Batang" pitchFamily="18" charset="-127"/>
              </a:rPr>
              <a:t>В 1869 году генералом Антонио Лопес де Санта </a:t>
            </a:r>
            <a:r>
              <a:rPr lang="ru-RU" sz="2300" b="1" dirty="0" err="1" smtClean="0">
                <a:solidFill>
                  <a:srgbClr val="7030A0"/>
                </a:solidFill>
                <a:latin typeface="Batang" pitchFamily="18" charset="-127"/>
                <a:ea typeface="Batang" pitchFamily="18" charset="-127"/>
              </a:rPr>
              <a:t>Ана</a:t>
            </a:r>
            <a:r>
              <a:rPr lang="ru-RU" sz="2300" b="1" dirty="0" smtClean="0">
                <a:solidFill>
                  <a:srgbClr val="7030A0"/>
                </a:solidFill>
                <a:latin typeface="Batang" pitchFamily="18" charset="-127"/>
                <a:ea typeface="Batang" pitchFamily="18" charset="-127"/>
              </a:rPr>
              <a:t> была изобретена настоящая жевательная резинка.  </a:t>
            </a:r>
          </a:p>
          <a:p>
            <a:pPr>
              <a:lnSpc>
                <a:spcPct val="90000"/>
              </a:lnSpc>
              <a:spcAft>
                <a:spcPct val="30000"/>
              </a:spcAft>
            </a:pPr>
            <a:r>
              <a:rPr lang="ru-RU" sz="2300" b="1" dirty="0" smtClean="0">
                <a:solidFill>
                  <a:srgbClr val="7030A0"/>
                </a:solidFill>
                <a:latin typeface="Batang" pitchFamily="18" charset="-127"/>
                <a:ea typeface="Batang" pitchFamily="18" charset="-127"/>
              </a:rPr>
              <a:t>В 1970 годы первая жевательная резинка была выпущена в СССР.</a:t>
            </a:r>
          </a:p>
          <a:p>
            <a:endParaRPr lang="ru-RU" sz="2000" dirty="0"/>
          </a:p>
        </p:txBody>
      </p:sp>
      <p:pic>
        <p:nvPicPr>
          <p:cNvPr id="4098" name="Picture 2" descr="1605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0"/>
            <a:ext cx="4071935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642939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2" name="Picture 2" descr="Картинка 5 из 2343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3643306" y="2714620"/>
            <a:ext cx="3214710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 descr="C:\Users\User\Desktop\imgpreview[9]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350117">
            <a:off x="3832010" y="5385846"/>
            <a:ext cx="2007665" cy="1003833"/>
          </a:xfrm>
          <a:prstGeom prst="rect">
            <a:avLst/>
          </a:prstGeom>
          <a:noFill/>
        </p:spPr>
      </p:pic>
      <p:pic>
        <p:nvPicPr>
          <p:cNvPr id="5124" name="Picture 4" descr="C:\Users\User\Desktop\220px-Chewing_gum_stick[1]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9144000" cy="2857496"/>
          </a:xfrm>
          <a:prstGeom prst="rect">
            <a:avLst/>
          </a:prstGeom>
          <a:noFill/>
        </p:spPr>
      </p:pic>
      <p:pic>
        <p:nvPicPr>
          <p:cNvPr id="5125" name="Picture 5" descr="C:\Users\User\Desktop\220px-Kaugummis[1]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20137800">
            <a:off x="421834" y="4178478"/>
            <a:ext cx="2361707" cy="2361707"/>
          </a:xfrm>
          <a:prstGeom prst="rect">
            <a:avLst/>
          </a:prstGeom>
          <a:noFill/>
        </p:spPr>
      </p:pic>
      <p:pic>
        <p:nvPicPr>
          <p:cNvPr id="5127" name="Picture 7" descr="C:\Users\User\Desktop\imgpreview[5]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1832729">
            <a:off x="6311183" y="4018812"/>
            <a:ext cx="2357454" cy="2368110"/>
          </a:xfrm>
          <a:prstGeom prst="rect">
            <a:avLst/>
          </a:prstGeom>
          <a:noFill/>
        </p:spPr>
      </p:pic>
      <p:pic>
        <p:nvPicPr>
          <p:cNvPr id="5128" name="Picture 8" descr="C:\Users\User\Desktop\imgpreview[11]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428992" y="4500570"/>
            <a:ext cx="1071570" cy="1071570"/>
          </a:xfrm>
          <a:prstGeom prst="rect">
            <a:avLst/>
          </a:prstGeom>
          <a:noFill/>
        </p:spPr>
      </p:pic>
      <p:pic>
        <p:nvPicPr>
          <p:cNvPr id="5129" name="Picture 9" descr="Картинка 13 из 2343"/>
          <p:cNvPicPr>
            <a:picLocks noChangeAspect="1" noChangeArrowheads="1"/>
          </p:cNvPicPr>
          <p:nvPr/>
        </p:nvPicPr>
        <p:blipFill>
          <a:blip r:embed="rId9" r:link="rId10" cstate="print"/>
          <a:srcRect/>
          <a:stretch>
            <a:fillRect/>
          </a:stretch>
        </p:blipFill>
        <p:spPr bwMode="auto">
          <a:xfrm>
            <a:off x="2500298" y="3214686"/>
            <a:ext cx="1366710" cy="857256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512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70" decel="1000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770" decel="100000"/>
                                        <p:tgtEl>
                                          <p:spTgt spid="512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9" dur="77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1" dur="77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770" decel="100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6" dur="770" decel="100000"/>
                                        <p:tgtEl>
                                          <p:spTgt spid="512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8" dur="77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0" dur="77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770" decel="100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7" dur="770" decel="100000"/>
                                        <p:tgtEl>
                                          <p:spTgt spid="512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9" dur="77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8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1" dur="77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8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1" descr="C:\Users\User\Desktop\imgpreview[2].jpg"/>
          <p:cNvPicPr>
            <a:picLocks noChangeAspect="1" noChangeArrowheads="1"/>
          </p:cNvPicPr>
          <p:nvPr/>
        </p:nvPicPr>
        <p:blipFill>
          <a:blip r:embed="rId2">
            <a:lum bright="-17000" contrast="-27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spcAft>
                <a:spcPct val="20000"/>
              </a:spcAft>
            </a:pPr>
            <a:r>
              <a:rPr lang="ru-RU" sz="3600" b="1" i="1" dirty="0" smtClean="0">
                <a:solidFill>
                  <a:srgbClr val="FFFF00"/>
                </a:solidFill>
                <a:latin typeface="Book Antiqua" pitchFamily="18" charset="0"/>
              </a:rPr>
              <a:t>Как часто ты употребляешь жевательную резинку?</a:t>
            </a:r>
          </a:p>
          <a:p>
            <a:pPr>
              <a:spcAft>
                <a:spcPct val="20000"/>
              </a:spcAft>
            </a:pPr>
            <a:r>
              <a:rPr lang="ru-RU" sz="3600" b="1" i="1" dirty="0" smtClean="0">
                <a:solidFill>
                  <a:srgbClr val="FFFF00"/>
                </a:solidFill>
                <a:latin typeface="Book Antiqua" pitchFamily="18" charset="0"/>
              </a:rPr>
              <a:t>Когда в течение  дня ты пользуешься жвачкой?</a:t>
            </a:r>
          </a:p>
          <a:p>
            <a:pPr>
              <a:spcAft>
                <a:spcPct val="20000"/>
              </a:spcAft>
            </a:pPr>
            <a:r>
              <a:rPr lang="ru-RU" sz="3600" b="1" i="1" dirty="0" smtClean="0">
                <a:solidFill>
                  <a:srgbClr val="FFFF00"/>
                </a:solidFill>
                <a:latin typeface="Book Antiqua" pitchFamily="18" charset="0"/>
              </a:rPr>
              <a:t>С какой целью ты используешь жевательную резинку?</a:t>
            </a:r>
          </a:p>
          <a:p>
            <a:pPr>
              <a:spcAft>
                <a:spcPct val="20000"/>
              </a:spcAft>
            </a:pPr>
            <a:r>
              <a:rPr lang="ru-RU" sz="3600" b="1" i="1" dirty="0" smtClean="0">
                <a:solidFill>
                  <a:srgbClr val="FFFF00"/>
                </a:solidFill>
                <a:latin typeface="Book Antiqua" pitchFamily="18" charset="0"/>
              </a:rPr>
              <a:t>Какую жевательную резинку ты предпочитаешь?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atang" pitchFamily="18" charset="-127"/>
                <a:ea typeface="Batang" pitchFamily="18" charset="-127"/>
              </a:rPr>
              <a:t>Анкетирование</a:t>
            </a:r>
            <a:endParaRPr lang="ru-RU" dirty="0">
              <a:solidFill>
                <a:srgbClr val="FFFF00"/>
              </a:solidFill>
              <a:latin typeface="Batang" pitchFamily="18" charset="-127"/>
              <a:ea typeface="Batang" pitchFamily="18" charset="-127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>
            <a:normAutofit fontScale="92500"/>
          </a:bodyPr>
          <a:lstStyle/>
          <a:p>
            <a:pPr marL="485775" indent="-485775">
              <a:spcAft>
                <a:spcPct val="30000"/>
              </a:spcAft>
            </a:pPr>
            <a:r>
              <a:rPr lang="ru-RU" sz="3200" b="1" i="1" dirty="0" smtClean="0">
                <a:solidFill>
                  <a:srgbClr val="C00000"/>
                </a:solidFill>
                <a:latin typeface="Comic Sans MS" pitchFamily="66" charset="0"/>
              </a:rPr>
              <a:t>Жевательная резинка – это возможность очистить от остатков пищи зубы и полость рта после еды.</a:t>
            </a:r>
          </a:p>
          <a:p>
            <a:pPr marL="485775" indent="-485775">
              <a:spcAft>
                <a:spcPct val="30000"/>
              </a:spcAft>
            </a:pPr>
            <a:r>
              <a:rPr lang="ru-RU" sz="3200" b="1" i="1" dirty="0" smtClean="0">
                <a:solidFill>
                  <a:srgbClr val="C00000"/>
                </a:solidFill>
                <a:latin typeface="Comic Sans MS" pitchFamily="66" charset="0"/>
              </a:rPr>
              <a:t>Процесс жевания приводит к улучшению кровоснабжения дёсен и укреплению зубов.</a:t>
            </a:r>
          </a:p>
          <a:p>
            <a:pPr marL="485775" indent="-485775">
              <a:spcAft>
                <a:spcPct val="30000"/>
              </a:spcAft>
            </a:pPr>
            <a:r>
              <a:rPr lang="ru-RU" sz="3200" b="1" i="1" dirty="0" smtClean="0">
                <a:solidFill>
                  <a:srgbClr val="C00000"/>
                </a:solidFill>
                <a:latin typeface="Comic Sans MS" pitchFamily="66" charset="0"/>
              </a:rPr>
              <a:t>Жевательная резинка освежает дыхание.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4400" i="1" dirty="0" smtClean="0">
                <a:solidFill>
                  <a:srgbClr val="7030A0"/>
                </a:solidFill>
                <a:latin typeface="Comic Sans MS" pitchFamily="66" charset="0"/>
              </a:rPr>
              <a:t>Полезные  свойства жевательной  резинки:</a:t>
            </a:r>
            <a:endParaRPr lang="ru-RU" dirty="0">
              <a:solidFill>
                <a:srgbClr val="7030A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70" decel="100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770" decel="100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5" dur="77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70" decel="100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770" decel="100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70" decel="100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770" decel="100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7" dur="77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9" dur="77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292803"/>
          </a:xfrm>
        </p:spPr>
        <p:txBody>
          <a:bodyPr>
            <a:normAutofit lnSpcReduction="10000"/>
          </a:bodyPr>
          <a:lstStyle/>
          <a:p>
            <a:pPr>
              <a:spcAft>
                <a:spcPct val="30000"/>
              </a:spcAft>
            </a:pPr>
            <a:r>
              <a:rPr lang="ru-RU" sz="3200" b="1" i="1" dirty="0" smtClean="0">
                <a:solidFill>
                  <a:srgbClr val="C00000"/>
                </a:solidFill>
                <a:latin typeface="Comic Sans MS" pitchFamily="66" charset="0"/>
              </a:rPr>
              <a:t>Жевание на голодный желудок может спровоцировать заболевание  желудочно-кишечного тракта.</a:t>
            </a:r>
          </a:p>
          <a:p>
            <a:pPr>
              <a:spcAft>
                <a:spcPct val="30000"/>
              </a:spcAft>
            </a:pPr>
            <a:r>
              <a:rPr lang="ru-RU" sz="3200" b="1" i="1" dirty="0" smtClean="0">
                <a:solidFill>
                  <a:srgbClr val="C00000"/>
                </a:solidFill>
                <a:latin typeface="Comic Sans MS" pitchFamily="66" charset="0"/>
              </a:rPr>
              <a:t>Ингредиенты жевательной резинки могут вызвать местные и общие аллергические реакции.</a:t>
            </a:r>
          </a:p>
          <a:p>
            <a:pPr>
              <a:spcAft>
                <a:spcPct val="30000"/>
              </a:spcAft>
            </a:pPr>
            <a:r>
              <a:rPr lang="ru-RU" sz="3200" b="1" i="1" dirty="0" smtClean="0">
                <a:solidFill>
                  <a:srgbClr val="C00000"/>
                </a:solidFill>
                <a:latin typeface="Comic Sans MS" pitchFamily="66" charset="0"/>
              </a:rPr>
              <a:t>Сахаросодержащие жвачки могут вызвать заболевание кариесом.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4400" i="1" dirty="0" smtClean="0">
                <a:solidFill>
                  <a:srgbClr val="7030A0"/>
                </a:solidFill>
                <a:latin typeface="Comic Sans MS" pitchFamily="66" charset="0"/>
              </a:rPr>
              <a:t>Негативное  влияние жевательной  резинки:</a:t>
            </a:r>
            <a:endParaRPr lang="ru-RU" dirty="0">
              <a:solidFill>
                <a:srgbClr val="7030A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70" decel="100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770" decel="100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5" dur="77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70" decel="100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770" decel="100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70" decel="100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770" decel="100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7" dur="77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9" dur="77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786050" cy="4077146"/>
          </a:xfrm>
          <a:prstGeom prst="rect">
            <a:avLst/>
          </a:prstGeom>
          <a:noFill/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50" y="4000504"/>
            <a:ext cx="2786050" cy="2857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 descr="Картинка 26 из 2343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1785918" y="4071942"/>
            <a:ext cx="3286148" cy="2786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357686" y="0"/>
            <a:ext cx="3071834" cy="4000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212</TotalTime>
  <Words>372</Words>
  <Application>Microsoft Office PowerPoint</Application>
  <PresentationFormat>Экран (4:3)</PresentationFormat>
  <Paragraphs>59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Открытая</vt:lpstr>
      <vt:lpstr>1_Открытая</vt:lpstr>
      <vt:lpstr>Поток</vt:lpstr>
      <vt:lpstr>     ЖЕВАТЕЛЬНАЯ РЕЗИНКА- польза или вред?</vt:lpstr>
      <vt:lpstr>Содержание:</vt:lpstr>
      <vt:lpstr>История  жевательной  резинки.</vt:lpstr>
      <vt:lpstr>Слайд 4</vt:lpstr>
      <vt:lpstr>Слайд 5</vt:lpstr>
      <vt:lpstr>Анкетирование</vt:lpstr>
      <vt:lpstr>Полезные  свойства жевательной  резинки:</vt:lpstr>
      <vt:lpstr>Негативное  влияние жевательной  резинки:</vt:lpstr>
      <vt:lpstr>Слайд 9</vt:lpstr>
      <vt:lpstr>Жевать или не жевать? 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ЖЕВАТЕЛЬНАЯ РЕЗИНКА- польза или вред?</dc:title>
  <dc:creator>User</dc:creator>
  <cp:lastModifiedBy>User</cp:lastModifiedBy>
  <cp:revision>22</cp:revision>
  <dcterms:created xsi:type="dcterms:W3CDTF">2011-11-08T09:33:37Z</dcterms:created>
  <dcterms:modified xsi:type="dcterms:W3CDTF">2011-11-13T03:33:49Z</dcterms:modified>
</cp:coreProperties>
</file>