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tags/tag3.xml" ContentType="application/vnd.openxmlformats-officedocument.presentationml.tag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tags/tag4.xml" ContentType="application/vnd.openxmlformats-officedocument.presentationml.tags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tags/tag5.xml" ContentType="application/vnd.openxmlformats-officedocument.presentationml.tags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92" r:id="rId3"/>
    <p:sldId id="301" r:id="rId4"/>
    <p:sldId id="296" r:id="rId5"/>
    <p:sldId id="263" r:id="rId6"/>
    <p:sldId id="265" r:id="rId7"/>
    <p:sldId id="285" r:id="rId8"/>
    <p:sldId id="266" r:id="rId9"/>
    <p:sldId id="286" r:id="rId10"/>
    <p:sldId id="267" r:id="rId11"/>
    <p:sldId id="268" r:id="rId12"/>
    <p:sldId id="269" r:id="rId13"/>
    <p:sldId id="288" r:id="rId14"/>
    <p:sldId id="270" r:id="rId15"/>
    <p:sldId id="290" r:id="rId16"/>
    <p:sldId id="298" r:id="rId17"/>
    <p:sldId id="299" r:id="rId18"/>
    <p:sldId id="280" r:id="rId19"/>
    <p:sldId id="300" r:id="rId20"/>
    <p:sldId id="302" r:id="rId21"/>
    <p:sldId id="28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4134"/>
    <a:srgbClr val="1D6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1" autoAdjust="0"/>
    <p:restoredTop sz="94684" autoAdjust="0"/>
  </p:normalViewPr>
  <p:slideViewPr>
    <p:cSldViewPr>
      <p:cViewPr>
        <p:scale>
          <a:sx n="100" d="100"/>
          <a:sy n="100" d="100"/>
        </p:scale>
        <p:origin x="1032" y="9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20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8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Ориентировка в схеме </a:t>
            </a:r>
          </a:p>
          <a:p>
            <a:pPr>
              <a:defRPr/>
            </a:pPr>
            <a:r>
              <a:rPr lang="ru-RU"/>
              <a:t>собственного  тела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ЗПР</c:v>
                </c:pt>
              </c:strCache>
            </c:strRef>
          </c:tx>
          <c:cat>
            <c:numRef>
              <c:f>Лист1!$A$2:$A$11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5</c:v>
                </c:pt>
                <c:pt idx="1">
                  <c:v>4</c:v>
                </c:pt>
                <c:pt idx="2">
                  <c:v>3</c:v>
                </c:pt>
                <c:pt idx="3">
                  <c:v>4</c:v>
                </c:pt>
                <c:pt idx="4">
                  <c:v>3</c:v>
                </c:pt>
                <c:pt idx="5">
                  <c:v>5</c:v>
                </c:pt>
                <c:pt idx="6">
                  <c:v>5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норма</c:v>
                </c:pt>
              </c:strCache>
            </c:strRef>
          </c:tx>
          <c:cat>
            <c:numRef>
              <c:f>Лист1!$A$2:$A$11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5</c:v>
                </c:pt>
                <c:pt idx="1">
                  <c:v>5</c:v>
                </c:pt>
                <c:pt idx="2">
                  <c:v>4</c:v>
                </c:pt>
                <c:pt idx="3">
                  <c:v>5</c:v>
                </c:pt>
                <c:pt idx="4">
                  <c:v>5</c:v>
                </c:pt>
                <c:pt idx="5">
                  <c:v>4</c:v>
                </c:pt>
                <c:pt idx="6">
                  <c:v>5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62304"/>
        <c:axId val="23729280"/>
      </c:lineChart>
      <c:catAx>
        <c:axId val="209623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Участники  исследования</a:t>
                </a:r>
              </a:p>
            </c:rich>
          </c:tx>
          <c:layout>
            <c:manualLayout>
              <c:xMode val="edge"/>
              <c:yMode val="edge"/>
              <c:x val="0.3710813902199479"/>
              <c:y val="0.8801452237825110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3729280"/>
        <c:crosses val="autoZero"/>
        <c:auto val="1"/>
        <c:lblAlgn val="ctr"/>
        <c:lblOffset val="100"/>
        <c:noMultiLvlLbl val="0"/>
      </c:catAx>
      <c:valAx>
        <c:axId val="237292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Баллы</a:t>
                </a:r>
              </a:p>
            </c:rich>
          </c:tx>
          <c:layout>
            <c:manualLayout>
              <c:xMode val="edge"/>
              <c:yMode val="edge"/>
              <c:x val="1.4467592592592593E-2"/>
              <c:y val="0.3918840790062532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09623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Ориентировка</a:t>
            </a:r>
            <a:r>
              <a:rPr lang="ru-RU" sz="1600" baseline="0">
                <a:latin typeface="Times New Roman" pitchFamily="18" charset="0"/>
                <a:cs typeface="Times New Roman" pitchFamily="18" charset="0"/>
              </a:rPr>
              <a:t> относительно себя</a:t>
            </a:r>
          </a:p>
        </c:rich>
      </c:tx>
      <c:layout>
        <c:manualLayout>
          <c:xMode val="edge"/>
          <c:yMode val="edge"/>
          <c:x val="0.14476273148148147"/>
          <c:y val="3.0721966205837174E-2"/>
        </c:manualLayout>
      </c:layout>
      <c:overlay val="0"/>
      <c:spPr>
        <a:noFill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ЗПР</c:v>
                </c:pt>
              </c:strCache>
            </c:strRef>
          </c:tx>
          <c:cat>
            <c:numRef>
              <c:f>Лист1!$A$2:$A$11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4</c:v>
                </c:pt>
                <c:pt idx="1">
                  <c:v>4</c:v>
                </c:pt>
                <c:pt idx="2">
                  <c:v>3</c:v>
                </c:pt>
                <c:pt idx="3">
                  <c:v>4</c:v>
                </c:pt>
                <c:pt idx="4">
                  <c:v>3</c:v>
                </c:pt>
                <c:pt idx="5">
                  <c:v>4</c:v>
                </c:pt>
                <c:pt idx="6">
                  <c:v>4</c:v>
                </c:pt>
                <c:pt idx="7">
                  <c:v>3</c:v>
                </c:pt>
                <c:pt idx="8">
                  <c:v>2</c:v>
                </c:pt>
                <c:pt idx="9">
                  <c:v>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Норма</c:v>
                </c:pt>
              </c:strCache>
            </c:strRef>
          </c:tx>
          <c:cat>
            <c:numRef>
              <c:f>Лист1!$A$2:$A$11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5</c:v>
                </c:pt>
                <c:pt idx="1">
                  <c:v>5</c:v>
                </c:pt>
                <c:pt idx="2">
                  <c:v>4</c:v>
                </c:pt>
                <c:pt idx="3">
                  <c:v>5</c:v>
                </c:pt>
                <c:pt idx="4">
                  <c:v>5</c:v>
                </c:pt>
                <c:pt idx="5">
                  <c:v>4</c:v>
                </c:pt>
                <c:pt idx="6">
                  <c:v>5</c:v>
                </c:pt>
                <c:pt idx="7">
                  <c:v>4</c:v>
                </c:pt>
                <c:pt idx="8">
                  <c:v>5</c:v>
                </c:pt>
                <c:pt idx="9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820160"/>
        <c:axId val="23822336"/>
      </c:lineChart>
      <c:catAx>
        <c:axId val="238201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sz="1400">
                    <a:latin typeface="Times New Roman" pitchFamily="18" charset="0"/>
                    <a:cs typeface="Times New Roman" pitchFamily="18" charset="0"/>
                  </a:rPr>
                  <a:t>Участники</a:t>
                </a:r>
                <a:r>
                  <a:rPr lang="ru-RU" sz="1400" baseline="0">
                    <a:latin typeface="Times New Roman" pitchFamily="18" charset="0"/>
                    <a:cs typeface="Times New Roman" pitchFamily="18" charset="0"/>
                  </a:rPr>
                  <a:t>  исследования</a:t>
                </a:r>
                <a:endParaRPr lang="ru-RU" sz="140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0.2843617855059784"/>
              <c:y val="0.8669154258943438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3822336"/>
        <c:crosses val="autoZero"/>
        <c:auto val="1"/>
        <c:lblAlgn val="ctr"/>
        <c:lblOffset val="100"/>
        <c:noMultiLvlLbl val="0"/>
      </c:catAx>
      <c:valAx>
        <c:axId val="2382233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 sz="1400">
                    <a:latin typeface="Times New Roman" pitchFamily="18" charset="0"/>
                    <a:cs typeface="Times New Roman" pitchFamily="18" charset="0"/>
                  </a:rPr>
                  <a:t>Баллы</a:t>
                </a:r>
              </a:p>
            </c:rich>
          </c:tx>
          <c:layout>
            <c:manualLayout>
              <c:xMode val="edge"/>
              <c:yMode val="edge"/>
              <c:x val="2.3148148148148147E-2"/>
              <c:y val="0.2844358164906806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382016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Ориентировка</a:t>
            </a:r>
            <a:r>
              <a:rPr lang="ru-RU" sz="1600" baseline="0">
                <a:latin typeface="Times New Roman" pitchFamily="18" charset="0"/>
                <a:cs typeface="Times New Roman" pitchFamily="18" charset="0"/>
              </a:rPr>
              <a:t> относительно </a:t>
            </a:r>
          </a:p>
          <a:p>
            <a:pPr>
              <a:defRPr/>
            </a:pPr>
            <a:r>
              <a:rPr lang="ru-RU" sz="1600" baseline="0">
                <a:latin typeface="Times New Roman" pitchFamily="18" charset="0"/>
                <a:cs typeface="Times New Roman" pitchFamily="18" charset="0"/>
              </a:rPr>
              <a:t>другого человека</a:t>
            </a:r>
          </a:p>
        </c:rich>
      </c:tx>
      <c:layout>
        <c:manualLayout>
          <c:xMode val="edge"/>
          <c:yMode val="edge"/>
          <c:x val="0.1891057888597259"/>
          <c:y val="3.0721966205837174E-2"/>
        </c:manualLayout>
      </c:layout>
      <c:overlay val="0"/>
      <c:spPr>
        <a:noFill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ЗПР</c:v>
                </c:pt>
              </c:strCache>
            </c:strRef>
          </c:tx>
          <c:cat>
            <c:numRef>
              <c:f>Лист1!$A$2:$A$11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4</c:v>
                </c:pt>
                <c:pt idx="1">
                  <c:v>4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  <c:pt idx="9">
                  <c:v>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Норма</c:v>
                </c:pt>
              </c:strCache>
            </c:strRef>
          </c:tx>
          <c:cat>
            <c:numRef>
              <c:f>Лист1!$A$2:$A$11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5</c:v>
                </c:pt>
                <c:pt idx="1">
                  <c:v>5</c:v>
                </c:pt>
                <c:pt idx="2">
                  <c:v>4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4</c:v>
                </c:pt>
                <c:pt idx="8">
                  <c:v>5</c:v>
                </c:pt>
                <c:pt idx="9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9815296"/>
        <c:axId val="77218176"/>
      </c:lineChart>
      <c:catAx>
        <c:axId val="898152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sz="1400">
                    <a:latin typeface="Times New Roman" pitchFamily="18" charset="0"/>
                    <a:cs typeface="Times New Roman" pitchFamily="18" charset="0"/>
                  </a:rPr>
                  <a:t>Участники</a:t>
                </a:r>
                <a:r>
                  <a:rPr lang="ru-RU" sz="1400" baseline="0">
                    <a:latin typeface="Times New Roman" pitchFamily="18" charset="0"/>
                    <a:cs typeface="Times New Roman" pitchFamily="18" charset="0"/>
                  </a:rPr>
                  <a:t>  исследования</a:t>
                </a:r>
                <a:endParaRPr lang="ru-RU" sz="140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0.20913030402449695"/>
              <c:y val="0.8768004805850881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77218176"/>
        <c:crosses val="autoZero"/>
        <c:auto val="1"/>
        <c:lblAlgn val="ctr"/>
        <c:lblOffset val="100"/>
        <c:noMultiLvlLbl val="0"/>
      </c:catAx>
      <c:valAx>
        <c:axId val="772181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 sz="1400">
                    <a:latin typeface="Times New Roman" pitchFamily="18" charset="0"/>
                    <a:cs typeface="Times New Roman" pitchFamily="18" charset="0"/>
                  </a:rPr>
                  <a:t>Баллы</a:t>
                </a:r>
              </a:p>
            </c:rich>
          </c:tx>
          <c:layout>
            <c:manualLayout>
              <c:xMode val="edge"/>
              <c:yMode val="edge"/>
              <c:x val="1.4467592592592593E-2"/>
              <c:y val="0.3918840790062532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8981529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Ориентировка</a:t>
            </a:r>
            <a:r>
              <a:rPr lang="ru-RU" sz="1600" baseline="0">
                <a:latin typeface="Times New Roman" pitchFamily="18" charset="0"/>
                <a:cs typeface="Times New Roman" pitchFamily="18" charset="0"/>
              </a:rPr>
              <a:t>   относительно предмета</a:t>
            </a:r>
          </a:p>
        </c:rich>
      </c:tx>
      <c:layout>
        <c:manualLayout>
          <c:xMode val="edge"/>
          <c:yMode val="edge"/>
          <c:x val="0.1775317147856518"/>
          <c:y val="3.0721966205837174E-2"/>
        </c:manualLayout>
      </c:layout>
      <c:overlay val="0"/>
      <c:spPr>
        <a:noFill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ЗПР</c:v>
                </c:pt>
              </c:strCache>
            </c:strRef>
          </c:tx>
          <c:cat>
            <c:numRef>
              <c:f>Лист1!$A$2:$A$11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4</c:v>
                </c:pt>
                <c:pt idx="1">
                  <c:v>4</c:v>
                </c:pt>
                <c:pt idx="2">
                  <c:v>3</c:v>
                </c:pt>
                <c:pt idx="3">
                  <c:v>4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  <c:pt idx="9">
                  <c:v>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Норма</c:v>
                </c:pt>
              </c:strCache>
            </c:strRef>
          </c:tx>
          <c:cat>
            <c:numRef>
              <c:f>Лист1!$A$2:$A$11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5</c:v>
                </c:pt>
                <c:pt idx="1">
                  <c:v>5</c:v>
                </c:pt>
                <c:pt idx="2">
                  <c:v>4</c:v>
                </c:pt>
                <c:pt idx="3">
                  <c:v>4</c:v>
                </c:pt>
                <c:pt idx="4">
                  <c:v>5</c:v>
                </c:pt>
                <c:pt idx="5">
                  <c:v>4</c:v>
                </c:pt>
                <c:pt idx="6">
                  <c:v>5</c:v>
                </c:pt>
                <c:pt idx="7">
                  <c:v>4</c:v>
                </c:pt>
                <c:pt idx="8">
                  <c:v>5</c:v>
                </c:pt>
                <c:pt idx="9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7244672"/>
        <c:axId val="77263232"/>
      </c:lineChart>
      <c:catAx>
        <c:axId val="772446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sz="1400">
                    <a:latin typeface="Times New Roman" pitchFamily="18" charset="0"/>
                    <a:cs typeface="Times New Roman" pitchFamily="18" charset="0"/>
                  </a:rPr>
                  <a:t>Участники</a:t>
                </a:r>
                <a:r>
                  <a:rPr lang="ru-RU" sz="1400" baseline="0">
                    <a:latin typeface="Times New Roman" pitchFamily="18" charset="0"/>
                    <a:cs typeface="Times New Roman" pitchFamily="18" charset="0"/>
                  </a:rPr>
                  <a:t>  исследования</a:t>
                </a:r>
                <a:endParaRPr lang="ru-RU" sz="140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0.25252885474948289"/>
              <c:y val="0.8595861001245812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77263232"/>
        <c:crosses val="autoZero"/>
        <c:auto val="1"/>
        <c:lblAlgn val="ctr"/>
        <c:lblOffset val="100"/>
        <c:noMultiLvlLbl val="0"/>
      </c:catAx>
      <c:valAx>
        <c:axId val="772632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 sz="1400">
                    <a:latin typeface="Times New Roman" pitchFamily="18" charset="0"/>
                    <a:cs typeface="Times New Roman" pitchFamily="18" charset="0"/>
                  </a:rPr>
                  <a:t>Баллы</a:t>
                </a:r>
              </a:p>
            </c:rich>
          </c:tx>
          <c:layout>
            <c:manualLayout>
              <c:xMode val="edge"/>
              <c:yMode val="edge"/>
              <c:x val="1.4467592592592593E-2"/>
              <c:y val="0.3918840790062532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7724467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Ориентировка</a:t>
            </a:r>
            <a:r>
              <a:rPr lang="ru-RU" sz="1600" baseline="0">
                <a:latin typeface="Times New Roman" pitchFamily="18" charset="0"/>
                <a:cs typeface="Times New Roman" pitchFamily="18" charset="0"/>
              </a:rPr>
              <a:t>   на  плоскости  листа</a:t>
            </a:r>
          </a:p>
        </c:rich>
      </c:tx>
      <c:layout>
        <c:manualLayout>
          <c:xMode val="edge"/>
          <c:yMode val="edge"/>
          <c:x val="0.17463819626713328"/>
          <c:y val="3.0721966205837174E-2"/>
        </c:manualLayout>
      </c:layout>
      <c:overlay val="0"/>
      <c:spPr>
        <a:noFill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ЗПР</c:v>
                </c:pt>
              </c:strCache>
            </c:strRef>
          </c:tx>
          <c:cat>
            <c:numRef>
              <c:f>Лист1!$A$2:$A$11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2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  <c:pt idx="9">
                  <c:v>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Норма</c:v>
                </c:pt>
              </c:strCache>
            </c:strRef>
          </c:tx>
          <c:cat>
            <c:numRef>
              <c:f>Лист1!$A$2:$A$11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4</c:v>
                </c:pt>
                <c:pt idx="1">
                  <c:v>5</c:v>
                </c:pt>
                <c:pt idx="2">
                  <c:v>4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4</c:v>
                </c:pt>
                <c:pt idx="8">
                  <c:v>5</c:v>
                </c:pt>
                <c:pt idx="9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7555584"/>
        <c:axId val="77565952"/>
      </c:lineChart>
      <c:catAx>
        <c:axId val="775555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sz="1400">
                    <a:latin typeface="Times New Roman" pitchFamily="18" charset="0"/>
                    <a:cs typeface="Times New Roman" pitchFamily="18" charset="0"/>
                  </a:rPr>
                  <a:t>Участники</a:t>
                </a:r>
                <a:r>
                  <a:rPr lang="ru-RU" sz="1400" baseline="0">
                    <a:latin typeface="Times New Roman" pitchFamily="18" charset="0"/>
                    <a:cs typeface="Times New Roman" pitchFamily="18" charset="0"/>
                  </a:rPr>
                  <a:t>  исследования</a:t>
                </a:r>
                <a:endParaRPr lang="ru-RU" sz="140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0.26131089487599785"/>
              <c:y val="0.867826199144461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77565952"/>
        <c:crosses val="autoZero"/>
        <c:auto val="1"/>
        <c:lblAlgn val="ctr"/>
        <c:lblOffset val="100"/>
        <c:noMultiLvlLbl val="0"/>
      </c:catAx>
      <c:valAx>
        <c:axId val="775659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 sz="1400">
                    <a:latin typeface="Times New Roman" pitchFamily="18" charset="0"/>
                    <a:cs typeface="Times New Roman" pitchFamily="18" charset="0"/>
                  </a:rPr>
                  <a:t>Баллы</a:t>
                </a:r>
              </a:p>
            </c:rich>
          </c:tx>
          <c:layout>
            <c:manualLayout>
              <c:xMode val="edge"/>
              <c:yMode val="edge"/>
              <c:x val="1.4467592592592593E-2"/>
              <c:y val="0.3918840790062532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7755558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400" baseline="0">
                <a:latin typeface="Times New Roman" pitchFamily="18" charset="0"/>
                <a:cs typeface="Times New Roman" pitchFamily="18" charset="0"/>
              </a:rPr>
              <a:t>Понимание значений пространственных предлогов и наречий и умения использовать их в собственной речи</a:t>
            </a:r>
          </a:p>
        </c:rich>
      </c:tx>
      <c:layout>
        <c:manualLayout>
          <c:xMode val="edge"/>
          <c:yMode val="edge"/>
          <c:x val="0.12834189997083698"/>
          <c:y val="3.0728013836980057E-2"/>
        </c:manualLayout>
      </c:layout>
      <c:overlay val="0"/>
      <c:spPr>
        <a:noFill/>
      </c:spPr>
    </c:title>
    <c:autoTitleDeleted val="0"/>
    <c:plotArea>
      <c:layout>
        <c:manualLayout>
          <c:layoutTarget val="inner"/>
          <c:xMode val="edge"/>
          <c:yMode val="edge"/>
          <c:x val="0.13583852748485334"/>
          <c:y val="0.40071264943472173"/>
          <c:w val="0.71659193642461361"/>
          <c:h val="0.39308539519599872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ЗПР</c:v>
                </c:pt>
              </c:strCache>
            </c:strRef>
          </c:tx>
          <c:cat>
            <c:numRef>
              <c:f>Лист1!$A$2:$A$11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4</c:v>
                </c:pt>
                <c:pt idx="6">
                  <c:v>4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Норма</c:v>
                </c:pt>
              </c:strCache>
            </c:strRef>
          </c:tx>
          <c:dPt>
            <c:idx val="0"/>
            <c:marker>
              <c:symbol val="square"/>
              <c:size val="7"/>
            </c:marker>
            <c:bubble3D val="0"/>
          </c:dPt>
          <c:cat>
            <c:numRef>
              <c:f>Лист1!$A$2:$A$11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4</c:v>
                </c:pt>
                <c:pt idx="4">
                  <c:v>5</c:v>
                </c:pt>
                <c:pt idx="5">
                  <c:v>4</c:v>
                </c:pt>
                <c:pt idx="6">
                  <c:v>5</c:v>
                </c:pt>
                <c:pt idx="7">
                  <c:v>4</c:v>
                </c:pt>
                <c:pt idx="8">
                  <c:v>5</c:v>
                </c:pt>
                <c:pt idx="9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1157248"/>
        <c:axId val="91159168"/>
      </c:lineChart>
      <c:catAx>
        <c:axId val="911572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sz="1400">
                    <a:latin typeface="Times New Roman" pitchFamily="18" charset="0"/>
                    <a:cs typeface="Times New Roman" pitchFamily="18" charset="0"/>
                  </a:rPr>
                  <a:t>Участники</a:t>
                </a:r>
                <a:r>
                  <a:rPr lang="ru-RU" sz="1400" baseline="0">
                    <a:latin typeface="Times New Roman" pitchFamily="18" charset="0"/>
                    <a:cs typeface="Times New Roman" pitchFamily="18" charset="0"/>
                  </a:rPr>
                  <a:t>  исследования</a:t>
                </a:r>
                <a:endParaRPr lang="ru-RU" sz="140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0.27277110094108487"/>
              <c:y val="0.8727840998673752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91159168"/>
        <c:crosses val="autoZero"/>
        <c:auto val="1"/>
        <c:lblAlgn val="ctr"/>
        <c:lblOffset val="100"/>
        <c:noMultiLvlLbl val="0"/>
      </c:catAx>
      <c:valAx>
        <c:axId val="911591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 sz="1400">
                    <a:latin typeface="Times New Roman" pitchFamily="18" charset="0"/>
                    <a:cs typeface="Times New Roman" pitchFamily="18" charset="0"/>
                  </a:rPr>
                  <a:t>Баллы</a:t>
                </a:r>
              </a:p>
            </c:rich>
          </c:tx>
          <c:layout>
            <c:manualLayout>
              <c:xMode val="edge"/>
              <c:yMode val="edge"/>
              <c:x val="2.0254629629629629E-2"/>
              <c:y val="0.4841285968286222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911572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035818354998805"/>
          <c:y val="0.45008818079944396"/>
          <c:w val="0.12517525903834778"/>
          <c:h val="0.20673184674195641"/>
        </c:manualLayout>
      </c:layout>
      <c:overlay val="0"/>
      <c:txPr>
        <a:bodyPr/>
        <a:lstStyle/>
        <a:p>
          <a:pPr>
            <a:defRPr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2038565763224389E-2"/>
          <c:y val="3.5302687354663312E-2"/>
          <c:w val="0.8451612554357284"/>
          <c:h val="0.856596456692913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эксперимент</c:v>
                </c:pt>
              </c:strCache>
            </c:strRef>
          </c:tx>
          <c:invertIfNegative val="0"/>
          <c:cat>
            <c:numRef>
              <c:f>Лист1!$A$2:$A$11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23</c:v>
                </c:pt>
                <c:pt idx="1">
                  <c:v>22</c:v>
                </c:pt>
                <c:pt idx="2">
                  <c:v>18</c:v>
                </c:pt>
                <c:pt idx="3">
                  <c:v>21</c:v>
                </c:pt>
                <c:pt idx="4">
                  <c:v>17</c:v>
                </c:pt>
                <c:pt idx="5">
                  <c:v>22</c:v>
                </c:pt>
                <c:pt idx="6">
                  <c:v>22</c:v>
                </c:pt>
                <c:pt idx="7">
                  <c:v>18</c:v>
                </c:pt>
                <c:pt idx="8">
                  <c:v>14</c:v>
                </c:pt>
                <c:pt idx="9">
                  <c:v>18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после корреционной работы</c:v>
                </c:pt>
              </c:strCache>
            </c:strRef>
          </c:tx>
          <c:invertIfNegative val="0"/>
          <c:cat>
            <c:numRef>
              <c:f>Лист1!$A$2:$A$11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30</c:v>
                </c:pt>
                <c:pt idx="1">
                  <c:v>29</c:v>
                </c:pt>
                <c:pt idx="2">
                  <c:v>28</c:v>
                </c:pt>
                <c:pt idx="3">
                  <c:v>28</c:v>
                </c:pt>
                <c:pt idx="4">
                  <c:v>27</c:v>
                </c:pt>
                <c:pt idx="5">
                  <c:v>26</c:v>
                </c:pt>
                <c:pt idx="6">
                  <c:v>28</c:v>
                </c:pt>
                <c:pt idx="7">
                  <c:v>28</c:v>
                </c:pt>
                <c:pt idx="8">
                  <c:v>24</c:v>
                </c:pt>
                <c:pt idx="9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7063040"/>
        <c:axId val="27064576"/>
        <c:axId val="91139584"/>
      </c:bar3DChart>
      <c:catAx>
        <c:axId val="27063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7064576"/>
        <c:crosses val="autoZero"/>
        <c:auto val="1"/>
        <c:lblAlgn val="ctr"/>
        <c:lblOffset val="100"/>
        <c:noMultiLvlLbl val="0"/>
      </c:catAx>
      <c:valAx>
        <c:axId val="27064576"/>
        <c:scaling>
          <c:orientation val="minMax"/>
          <c:max val="35"/>
          <c:min val="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7063040"/>
        <c:crosses val="autoZero"/>
        <c:crossBetween val="between"/>
        <c:majorUnit val="5"/>
      </c:valAx>
      <c:serAx>
        <c:axId val="91139584"/>
        <c:scaling>
          <c:orientation val="minMax"/>
        </c:scaling>
        <c:delete val="1"/>
        <c:axPos val="b"/>
        <c:majorTickMark val="out"/>
        <c:minorTickMark val="none"/>
        <c:tickLblPos val="nextTo"/>
        <c:crossAx val="27064576"/>
        <c:crosses val="autoZero"/>
      </c:serAx>
    </c:plotArea>
    <c:legend>
      <c:legendPos val="b"/>
      <c:layout>
        <c:manualLayout>
          <c:xMode val="edge"/>
          <c:yMode val="edge"/>
          <c:x val="0.49415221980166463"/>
          <c:y val="0.84888526181504043"/>
          <c:w val="0.48865935185945525"/>
          <c:h val="0.1398293735698560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8360278809600869E-2"/>
          <c:y val="2.5173790213785768E-2"/>
          <c:w val="0.8451612554357284"/>
          <c:h val="0.856596456692913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эсперимент</c:v>
                </c:pt>
              </c:strCache>
            </c:strRef>
          </c:tx>
          <c:invertIfNegative val="0"/>
          <c:cat>
            <c:numRef>
              <c:f>Лист1!$A$2:$A$11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30</c:v>
                </c:pt>
                <c:pt idx="1">
                  <c:v>30</c:v>
                </c:pt>
                <c:pt idx="2">
                  <c:v>25</c:v>
                </c:pt>
                <c:pt idx="3">
                  <c:v>29</c:v>
                </c:pt>
                <c:pt idx="4">
                  <c:v>30</c:v>
                </c:pt>
                <c:pt idx="5">
                  <c:v>27</c:v>
                </c:pt>
                <c:pt idx="6">
                  <c:v>30</c:v>
                </c:pt>
                <c:pt idx="7">
                  <c:v>26</c:v>
                </c:pt>
                <c:pt idx="8">
                  <c:v>30</c:v>
                </c:pt>
                <c:pt idx="9">
                  <c:v>29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после коррекционной работы</c:v>
                </c:pt>
              </c:strCache>
            </c:strRef>
          </c:tx>
          <c:invertIfNegative val="0"/>
          <c:cat>
            <c:numRef>
              <c:f>Лист1!$A$2:$A$11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32</c:v>
                </c:pt>
                <c:pt idx="1">
                  <c:v>32</c:v>
                </c:pt>
                <c:pt idx="2">
                  <c:v>29</c:v>
                </c:pt>
                <c:pt idx="3">
                  <c:v>30</c:v>
                </c:pt>
                <c:pt idx="4">
                  <c:v>32</c:v>
                </c:pt>
                <c:pt idx="5">
                  <c:v>30</c:v>
                </c:pt>
                <c:pt idx="6">
                  <c:v>32</c:v>
                </c:pt>
                <c:pt idx="7">
                  <c:v>30</c:v>
                </c:pt>
                <c:pt idx="8">
                  <c:v>31</c:v>
                </c:pt>
                <c:pt idx="9">
                  <c:v>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7751936"/>
        <c:axId val="27753472"/>
        <c:axId val="24654272"/>
      </c:bar3DChart>
      <c:catAx>
        <c:axId val="27751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7753472"/>
        <c:crosses val="autoZero"/>
        <c:auto val="1"/>
        <c:lblAlgn val="ctr"/>
        <c:lblOffset val="100"/>
        <c:noMultiLvlLbl val="0"/>
      </c:catAx>
      <c:valAx>
        <c:axId val="27753472"/>
        <c:scaling>
          <c:orientation val="minMax"/>
          <c:max val="35"/>
          <c:min val="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7751936"/>
        <c:crosses val="autoZero"/>
        <c:crossBetween val="between"/>
        <c:majorUnit val="5"/>
      </c:valAx>
      <c:serAx>
        <c:axId val="24654272"/>
        <c:scaling>
          <c:orientation val="minMax"/>
        </c:scaling>
        <c:delete val="1"/>
        <c:axPos val="b"/>
        <c:majorTickMark val="out"/>
        <c:minorTickMark val="none"/>
        <c:tickLblPos val="nextTo"/>
        <c:crossAx val="27753472"/>
        <c:crosses val="autoZero"/>
      </c:serAx>
    </c:plotArea>
    <c:legend>
      <c:legendPos val="b"/>
      <c:layout>
        <c:manualLayout>
          <c:xMode val="edge"/>
          <c:yMode val="edge"/>
          <c:x val="0.43894096308139668"/>
          <c:y val="0.8360844521548888"/>
          <c:w val="0.55000519265975278"/>
          <c:h val="0.163915547845111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51C7-4C88-4E9D-93C6-A884B0742F8A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E1AF-7CEB-45CE-A072-7EF0FDF1FC9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51C7-4C88-4E9D-93C6-A884B0742F8A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E1AF-7CEB-45CE-A072-7EF0FDF1FC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51C7-4C88-4E9D-93C6-A884B0742F8A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E1AF-7CEB-45CE-A072-7EF0FDF1FC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51C7-4C88-4E9D-93C6-A884B0742F8A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E1AF-7CEB-45CE-A072-7EF0FDF1FC9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51C7-4C88-4E9D-93C6-A884B0742F8A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E1AF-7CEB-45CE-A072-7EF0FDF1FC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51C7-4C88-4E9D-93C6-A884B0742F8A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E1AF-7CEB-45CE-A072-7EF0FDF1FC9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51C7-4C88-4E9D-93C6-A884B0742F8A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E1AF-7CEB-45CE-A072-7EF0FDF1FC9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51C7-4C88-4E9D-93C6-A884B0742F8A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E1AF-7CEB-45CE-A072-7EF0FDF1FC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51C7-4C88-4E9D-93C6-A884B0742F8A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E1AF-7CEB-45CE-A072-7EF0FDF1FC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51C7-4C88-4E9D-93C6-A884B0742F8A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E1AF-7CEB-45CE-A072-7EF0FDF1FC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51C7-4C88-4E9D-93C6-A884B0742F8A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E1AF-7CEB-45CE-A072-7EF0FDF1FC9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02251C7-4C88-4E9D-93C6-A884B0742F8A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A8E1AF-7CEB-45CE-A072-7EF0FDF1FC9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741368"/>
          </a:xfrm>
          <a:noFill/>
          <a:ln>
            <a:noFill/>
          </a:ln>
          <a:effectLst/>
        </p:spPr>
        <p:txBody>
          <a:bodyPr/>
          <a:lstStyle/>
          <a:p>
            <a:pPr marL="0" indent="0" algn="ctr">
              <a:buNone/>
            </a:pPr>
            <a:r>
              <a:rPr lang="ru-RU" sz="11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МИНИСТЕРСТВО  ОБРАЗОВАНИЯ И НАУКИ</a:t>
            </a:r>
            <a:br>
              <a:rPr lang="ru-RU" sz="11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1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РОССИЙСКОЙ ФЕДЕРАЦИИ</a:t>
            </a:r>
            <a:br>
              <a:rPr lang="ru-RU" sz="11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1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МОСКОВСКИЙ ГОСУДАРСТВЕННЫЙ ГУМАНИТАРНЫЙ УНИВЕРСИТЕТ</a:t>
            </a:r>
            <a:br>
              <a:rPr lang="ru-RU" sz="11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1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им. М.А. ШОЛОХОВА</a:t>
            </a: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Выпускная  квалификационная  </a:t>
            </a: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работа</a:t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>
                <a:effectLst/>
              </a:rPr>
              <a:t/>
            </a:r>
            <a:br>
              <a:rPr lang="ru-RU" sz="1400" i="1" dirty="0">
                <a:effectLst/>
              </a:rPr>
            </a:br>
            <a:r>
              <a:rPr lang="ru-RU" sz="18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8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800" i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</a:rPr>
              <a:t>ФОРМИРОВАНИЕ  ПРОСТРАНСТВЕННЫХ  ПРЕДСТАВЛЕНИЙ </a:t>
            </a:r>
            <a:r>
              <a:rPr lang="ru-RU" sz="1800" i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</a:rPr>
              <a:t/>
            </a:r>
            <a:br>
              <a:rPr lang="ru-RU" sz="1800" i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</a:rPr>
            </a:br>
            <a:r>
              <a:rPr lang="ru-RU" sz="1800" i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</a:rPr>
              <a:t> </a:t>
            </a:r>
            <a:r>
              <a:rPr lang="ru-RU" sz="1800" i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</a:rPr>
              <a:t>У ДОШКОЛЬНИКОВ С  ЗАДЕРЖКОЙ  ПСИХИЧЕСКОГО РАЗВИТИЯ</a:t>
            </a:r>
            <a:r>
              <a:rPr lang="ru-RU" sz="18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8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                                 Выполнено:</a:t>
            </a:r>
            <a: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                                                                       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Тарасовой  </a:t>
            </a:r>
            <a: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Елены  Александровны</a:t>
            </a:r>
            <a:b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                   </a:t>
            </a:r>
            <a:r>
              <a:rPr lang="ru-RU" sz="1200" b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    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студенткой </a:t>
            </a:r>
            <a: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VI курса (з/о)</a:t>
            </a:r>
            <a:b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                                </a:t>
            </a:r>
            <a:r>
              <a:rPr lang="ru-RU" sz="1200" b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  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дефектологического </a:t>
            </a:r>
            <a: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факультета</a:t>
            </a:r>
            <a:b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                                 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     отделения </a:t>
            </a:r>
            <a: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олигофренопедагогики</a:t>
            </a:r>
            <a:b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             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        Научный руководитель:</a:t>
            </a:r>
            <a: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>
                <a:solidFill>
                  <a:schemeClr val="tx1"/>
                </a:solidFill>
                <a:effectLst/>
                <a:latin typeface="Times New Roman" pitchFamily="18" charset="0"/>
              </a:rPr>
              <a:t>    </a:t>
            </a:r>
            <a:r>
              <a:rPr lang="ru-RU" sz="1200" b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                                                            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доктор психологических наук,</a:t>
            </a:r>
            <a:b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                                                                                          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профессор кафедры специальной педагогики </a:t>
            </a:r>
            <a:b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                                                           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и специальной психологии</a:t>
            </a:r>
            <a: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     </a:t>
            </a:r>
            <a:r>
              <a:rPr lang="ru-RU" sz="1200" b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    </a:t>
            </a:r>
            <a:r>
              <a:rPr lang="ru-RU" sz="1200" b="0" dirty="0" err="1" smtClean="0">
                <a:solidFill>
                  <a:schemeClr val="tx1"/>
                </a:solidFill>
                <a:effectLst/>
                <a:latin typeface="Times New Roman" pitchFamily="18" charset="0"/>
              </a:rPr>
              <a:t>Волковская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Т.Н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.</a:t>
            </a: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              </a:t>
            </a:r>
            <a:b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                </a:t>
            </a:r>
            <a: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МОСКВА</a:t>
            </a:r>
            <a:b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2013</a:t>
            </a:r>
            <a:r>
              <a:rPr lang="ru-RU" sz="1400" i="1" dirty="0">
                <a:effectLst/>
              </a:rPr>
              <a:t/>
            </a:r>
            <a:br>
              <a:rPr lang="ru-RU" sz="1400" i="1" dirty="0">
                <a:effectLst/>
              </a:rPr>
            </a:br>
            <a:endParaRPr lang="ru-RU" sz="1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73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9">
        <p14:reveal/>
      </p:transition>
    </mc:Choice>
    <mc:Fallback xmlns="">
      <p:transition spd="slow" advTm="300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7" cy="6480720"/>
          </a:xfrm>
          <a:ln>
            <a:noFill/>
          </a:ln>
          <a:effectLst/>
        </p:spPr>
        <p:txBody>
          <a:bodyPr/>
          <a:lstStyle/>
          <a:p>
            <a:pPr marL="0" indent="0" algn="l">
              <a:buNone/>
            </a:pPr>
            <a:r>
              <a:rPr lang="ru-RU" sz="1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3-ая </a:t>
            </a:r>
            <a:r>
              <a:rPr lang="ru-RU" sz="140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серия заданий изучала ориентировку относительно другого человека</a:t>
            </a:r>
            <a:r>
              <a:rPr lang="ru-RU" sz="1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Задание 3.</a:t>
            </a:r>
            <a:r>
              <a:rPr lang="ru-RU" sz="140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  выявить навык ориентировки относительно другого человека.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Инструкция: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а)  покажи мою правую (левую) руку;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б)  покажи предметы, которые стоят справа от меня;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в)  скажи, какая это у меня рука?;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г)  расскажи, что находится справа от меня (слева, спереди, позади меня).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График  </a:t>
            </a: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серии  </a:t>
            </a: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№ 3.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4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410169244"/>
              </p:ext>
            </p:extLst>
          </p:nvPr>
        </p:nvGraphicFramePr>
        <p:xfrm>
          <a:off x="2339752" y="3284984"/>
          <a:ext cx="4389120" cy="2480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72743767"/>
      </p:ext>
    </p:extLst>
  </p:cSld>
  <p:clrMapOvr>
    <a:masterClrMapping/>
  </p:clrMapOvr>
  <p:transition spd="slow" advTm="4673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74360" cy="6480720"/>
          </a:xfrm>
          <a:effectLst/>
        </p:spPr>
        <p:txBody>
          <a:bodyPr/>
          <a:lstStyle/>
          <a:p>
            <a:pPr marL="0" indent="0" algn="l">
              <a:buNone/>
            </a:pP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4-я </a:t>
            </a:r>
            <a:r>
              <a:rPr lang="ru-RU" sz="140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серия заданий изучала ориентировку относительно предмета</a:t>
            </a:r>
            <a:r>
              <a:rPr lang="ru-RU" sz="1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Задание 4.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  выявить навык ориентировки относительно предмета.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Материал:  игрушки (6 штук) - располагаются следующим образом: в центре – заяц, слева от него – утка, справа – собака, позади – белка, спереди – кошка.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Инструкция: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а)  «Покажи, кто стоит перед зайцем (позади него, слева, справа)? Покажи, кто стоит между уточкой и собачкой?»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б)  «Расскажи, где какая игрушка стоит».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</a:t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График  к серии  </a:t>
            </a: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№ 4.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4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525844664"/>
              </p:ext>
            </p:extLst>
          </p:nvPr>
        </p:nvGraphicFramePr>
        <p:xfrm>
          <a:off x="2267744" y="3789040"/>
          <a:ext cx="4389120" cy="2480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57024639"/>
      </p:ext>
    </p:extLst>
  </p:cSld>
  <p:clrMapOvr>
    <a:masterClrMapping/>
  </p:clrMapOvr>
  <p:transition spd="slow" advTm="5148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5" cy="6480720"/>
          </a:xfrm>
        </p:spPr>
        <p:txBody>
          <a:bodyPr/>
          <a:lstStyle/>
          <a:p>
            <a:pPr marL="0" indent="0" algn="l">
              <a:buNone/>
            </a:pPr>
            <a:r>
              <a:rPr lang="ru-RU" sz="1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5-ая серия заданий изучала ориентировку на плоскости листа.</a:t>
            </a: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Задание 5.	</a:t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  выявить умение ориентироваться на плоскости. Способность удерживать в памяти пространственное расположение предметов на плоскости. Обучаемость.</a:t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Оборудование:   два листа бумаги размером А4 зелёного цвета, восемь небольших игрушек: две коровы, две козы, две лошади, две овцы. Экран.</a:t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График  </a:t>
            </a: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серии  </a:t>
            </a: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№ 5</a:t>
            </a: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4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900057449"/>
              </p:ext>
            </p:extLst>
          </p:nvPr>
        </p:nvGraphicFramePr>
        <p:xfrm>
          <a:off x="1907704" y="3429000"/>
          <a:ext cx="4821168" cy="29843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08671023"/>
      </p:ext>
    </p:extLst>
  </p:cSld>
  <p:clrMapOvr>
    <a:masterClrMapping/>
  </p:clrMapOvr>
  <p:transition spd="slow" advTm="6089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3999" cy="648072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 descr="E:\Новая папка\SAM_450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3993515" cy="2995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E:\Новая папка\SAM_450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4161790" cy="3337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E:\Новая папка\SAM_450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544364"/>
            <a:ext cx="3384375" cy="2388691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29871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59" cy="6408712"/>
          </a:xfrm>
        </p:spPr>
        <p:txBody>
          <a:bodyPr/>
          <a:lstStyle/>
          <a:p>
            <a:pPr marL="0" indent="0" algn="l">
              <a:buNone/>
            </a:pP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1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6-ая </a:t>
            </a:r>
            <a:r>
              <a:rPr lang="ru-RU" sz="160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серия заданий изучала понимание и употребление в собственной речи </a:t>
            </a:r>
            <a:r>
              <a:rPr lang="ru-RU" sz="1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предлогов </a:t>
            </a:r>
            <a:r>
              <a:rPr lang="ru-RU" sz="160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 наречий, выражающих пространственные отношения</a:t>
            </a:r>
            <a:r>
              <a:rPr lang="ru-RU" sz="1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Задание 6.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  выявить степень понимания значений предлогов и наречий, обозначающих пространственные отношения и умение использовать их в собственной речи.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Ребёнок должен по инструкции экспериментатора перемещать ручку относительно коробки в нужное место. Детям были предложены предлоги и наречия: в, на, слева от, справа от, над, под, перед, за.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Инструкция:  «Скажи что это? (ручка). А это? (коробка). Где ручка?» (поочерёдно детям были предложены все вышеперечисленные предлоги и наречия).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График  </a:t>
            </a: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серии  </a:t>
            </a: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№ 6.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4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143479415"/>
              </p:ext>
            </p:extLst>
          </p:nvPr>
        </p:nvGraphicFramePr>
        <p:xfrm>
          <a:off x="1331640" y="3645024"/>
          <a:ext cx="5837297" cy="3050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6585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798">
        <p:circle/>
      </p:transition>
    </mc:Choice>
    <mc:Fallback xmlns="">
      <p:transition spd="slow" advTm="2798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16632" y="-603448"/>
            <a:ext cx="10513167" cy="746144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 descr="E:\Новая папка\SAM_450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01" y="548680"/>
            <a:ext cx="2459355" cy="1844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E:\Новая папка\SAM_450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12142"/>
            <a:ext cx="3089910" cy="2317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E:\Новая папка\SAM_449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51147"/>
            <a:ext cx="2806065" cy="3741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E:\Новая папка\SAM_4498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839453"/>
            <a:ext cx="2754873" cy="3653114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2020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1000">
        <p:cut/>
      </p:transition>
    </mc:Choice>
    <mc:Fallback xmlns="">
      <p:transition advTm="100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650274" y="118982"/>
            <a:ext cx="6696744" cy="94142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 формирования  пространственных  представлений у детей  5-6  лет</a:t>
            </a:r>
            <a:endParaRPr lang="ru-RU" b="1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60375" y="1078698"/>
            <a:ext cx="1678915" cy="158417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lain"/>
            </a:pPr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</a:p>
          <a:p>
            <a:pPr algn="ctr"/>
            <a:endParaRPr lang="ru-RU" sz="1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самотогенных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тактильных и кинестетических процессов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54334" y="1260799"/>
            <a:ext cx="1872209" cy="103407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ель:</a:t>
            </a:r>
          </a:p>
          <a:p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обогащение чувственного и двигательного опыта детей.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23071" y="1265968"/>
            <a:ext cx="4464496" cy="165897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•  </a:t>
            </a:r>
            <a:r>
              <a:rPr lang="ru-RU" sz="1200" b="0" kern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уточнить местоположение и названия различных частей тела;</a:t>
            </a:r>
            <a:br>
              <a:rPr lang="ru-RU" sz="1200" b="0" kern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kern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•  учить повторять и самостоятельно создавать ручные позы и   </a:t>
            </a:r>
          </a:p>
          <a:p>
            <a:r>
              <a:rPr lang="ru-RU" sz="1200" kern="1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200" kern="100" dirty="0" smtClean="0">
                <a:solidFill>
                  <a:schemeClr val="tx1"/>
                </a:solidFill>
                <a:latin typeface="Times New Roman" pitchFamily="18" charset="0"/>
              </a:rPr>
              <a:t>   </a:t>
            </a:r>
            <a:r>
              <a:rPr lang="ru-RU" sz="1200" b="0" kern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позы, в которых участвует все тело;</a:t>
            </a:r>
            <a:br>
              <a:rPr lang="ru-RU" sz="1200" b="0" kern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kern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•  развивать навыки узнавания фигур, букв, цифр, написанных </a:t>
            </a:r>
          </a:p>
          <a:p>
            <a:r>
              <a:rPr lang="ru-RU" sz="1200" kern="1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200" kern="100" dirty="0" smtClean="0">
                <a:solidFill>
                  <a:schemeClr val="tx1"/>
                </a:solidFill>
                <a:latin typeface="Times New Roman" pitchFamily="18" charset="0"/>
              </a:rPr>
              <a:t>   </a:t>
            </a:r>
            <a:r>
              <a:rPr lang="ru-RU" sz="1200" b="0" kern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пальцем на спине или на ладонях;</a:t>
            </a:r>
            <a:br>
              <a:rPr lang="ru-RU" sz="1200" b="0" kern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kern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•  вырабатывать ощущения и умения распознавать предметы с  </a:t>
            </a:r>
          </a:p>
          <a:p>
            <a:r>
              <a:rPr lang="ru-RU" sz="1200" kern="1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200" kern="100" dirty="0" smtClean="0">
                <a:solidFill>
                  <a:schemeClr val="tx1"/>
                </a:solidFill>
                <a:latin typeface="Times New Roman" pitchFamily="18" charset="0"/>
              </a:rPr>
              <a:t>   </a:t>
            </a:r>
            <a:r>
              <a:rPr lang="ru-RU" sz="1200" b="0" kern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различной фактурой поверхности и разной   формы.</a:t>
            </a:r>
            <a:endParaRPr lang="ru-RU" sz="1200" kern="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8514" y="3251074"/>
            <a:ext cx="1678915" cy="136815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algn="ctr">
              <a:buAutoNum type="arabicPlain" startAt="2"/>
            </a:pPr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Этап</a:t>
            </a:r>
          </a:p>
          <a:p>
            <a:pPr algn="ctr"/>
            <a:endParaRPr lang="ru-RU" sz="1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представлений о схеме собственного тела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68917" y="3251074"/>
            <a:ext cx="2043042" cy="136815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>
                <a:solidFill>
                  <a:srgbClr val="002060"/>
                </a:solidFill>
                <a:latin typeface="Times New Roman" pitchFamily="18" charset="0"/>
              </a:rPr>
              <a:t>Ц</a:t>
            </a:r>
            <a:r>
              <a:rPr lang="ru-RU" sz="1400" b="1" i="1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ель:</a:t>
            </a:r>
          </a:p>
          <a:p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актуализация процесса </a:t>
            </a:r>
            <a:r>
              <a:rPr lang="ru-RU" sz="1200" b="0" dirty="0" err="1" smtClean="0">
                <a:solidFill>
                  <a:schemeClr val="tx1"/>
                </a:solidFill>
                <a:effectLst/>
                <a:latin typeface="Times New Roman" pitchFamily="18" charset="0"/>
              </a:rPr>
              <a:t>самовыделения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организма из окружающей среды и развитие осознанного восприятия детьми собственного тела.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23072" y="3251075"/>
            <a:ext cx="4464496" cy="13681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Задачи:</a:t>
            </a:r>
          </a:p>
          <a:p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•   формировать представления о "схеме собственного тела" на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  <a:p>
            <a:r>
              <a:rPr lang="ru-RU" sz="12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   практике ("схема" лица, верхние и нижние  </a:t>
            </a:r>
            <a:b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    конечности, вентральные и дорсальные стороны);</a:t>
            </a:r>
            <a:b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•   учить воспроизводить и самостоятельно выполнять серии </a:t>
            </a:r>
          </a:p>
          <a:p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</a:rPr>
              <a:t>    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движений.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8513" y="5124956"/>
            <a:ext cx="1678915" cy="154360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lain" startAt="3"/>
            </a:pPr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</a:p>
          <a:p>
            <a:pPr algn="ctr"/>
            <a:endParaRPr lang="ru-RU" sz="1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ориентировки в окружающем пространстве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168917" y="5124956"/>
            <a:ext cx="2043042" cy="15060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>
                <a:solidFill>
                  <a:srgbClr val="002060"/>
                </a:solidFill>
                <a:latin typeface="Times New Roman" pitchFamily="18" charset="0"/>
              </a:rPr>
              <a:t>Ц</a:t>
            </a:r>
            <a:r>
              <a:rPr lang="ru-RU" sz="1400" b="1" i="1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ель:</a:t>
            </a:r>
          </a:p>
          <a:p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развитие осознанного восприятия собственной позиции в пространстве и свойств окружающего пространства.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99035" y="4839065"/>
            <a:ext cx="4464496" cy="187220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Задачи:</a:t>
            </a:r>
          </a:p>
          <a:p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•   закреплять умение пользоваться собственным телом как   </a:t>
            </a:r>
          </a:p>
          <a:p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</a:rPr>
              <a:t>    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эталоном для изучения окружающего пространства;</a:t>
            </a:r>
            <a:b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•   учить располагать объекты по отношению к собственному </a:t>
            </a:r>
          </a:p>
          <a:p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</a:rPr>
              <a:t>    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телу;</a:t>
            </a:r>
            <a:b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•   знакомить детей со схемой тела человека, стоящего напротив;</a:t>
            </a:r>
            <a:b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•   вырабатывать навыки расположения объектов в окружающем   </a:t>
            </a:r>
          </a:p>
          <a:p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</a:rPr>
              <a:t>    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пространстве относительно друг друга.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244873"/>
      </p:ext>
    </p:extLst>
  </p:cSld>
  <p:clrMapOvr>
    <a:masterClrMapping/>
  </p:clrMapOvr>
  <p:transition spd="slow" advTm="7283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/>
          </p:cNvSpPr>
          <p:nvPr/>
        </p:nvSpPr>
        <p:spPr>
          <a:xfrm>
            <a:off x="273002" y="1155254"/>
            <a:ext cx="2235340" cy="106661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9050" cap="flat" cmpd="sng" algn="ctr">
            <a:solidFill>
              <a:schemeClr val="accent1">
                <a:shade val="50000"/>
                <a:shade val="75000"/>
                <a:lumMod val="80000"/>
              </a:scheme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solidFill>
                  <a:schemeClr val="lt1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>
              <a:buAutoNum type="arabicPlain" startAt="4"/>
            </a:pPr>
            <a:r>
              <a:rPr lang="ru-RU" sz="1400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Этап</a:t>
            </a:r>
          </a:p>
          <a:p>
            <a:pPr marL="342900" indent="-342900" algn="l">
              <a:buAutoNum type="arabicPlain" startAt="4"/>
            </a:pPr>
            <a:endParaRPr lang="ru-RU" sz="1400" i="1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algn="l">
              <a:buNone/>
            </a:pP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Развитие ориентировки двумерном пространстве</a:t>
            </a:r>
            <a:endParaRPr lang="ru-RU" sz="12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724718"/>
            <a:ext cx="1863646" cy="19276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формирование восприятия, воспроизведения и самостоятельного отражения пространственных характеристик плоскостных объектов.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74468" y="188640"/>
            <a:ext cx="4032448" cy="2952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Задачи:</a:t>
            </a:r>
          </a:p>
          <a:p>
            <a:endParaRPr lang="ru-RU" sz="1200" dirty="0">
              <a:solidFill>
                <a:schemeClr val="tx1"/>
              </a:solidFill>
              <a:latin typeface="Times New Roman" pitchFamily="18" charset="0"/>
            </a:endParaRPr>
          </a:p>
          <a:p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•   учить детей: ориентироваться на пустом листе бумаги   </a:t>
            </a:r>
          </a:p>
          <a:p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</a:rPr>
              <a:t>   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(находить его стороны и углы);</a:t>
            </a:r>
            <a:b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•   осваивать расположение плоскостных предметов на \</a:t>
            </a:r>
          </a:p>
          <a:p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</a:rPr>
              <a:t>    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листе бумаги (вверху, внизу, справа, слева, в правом </a:t>
            </a:r>
            <a:b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    верхнем углу.);</a:t>
            </a:r>
            <a:b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•   располагать плоскостные предметы на листе бумаги по </a:t>
            </a:r>
          </a:p>
          <a:p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</a:rPr>
              <a:t>    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отношению друг к другу;</a:t>
            </a:r>
            <a:b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•   копировать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</a:rPr>
              <a:t>и 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анализировать простые фигуры  </a:t>
            </a:r>
          </a:p>
          <a:p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</a:rPr>
              <a:t>    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расположенные по разному на листе;</a:t>
            </a:r>
            <a:b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•   копировать и анализировать сложные фигуры </a:t>
            </a:r>
          </a:p>
          <a:p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</a:rPr>
              <a:t>    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расположенные на листе;</a:t>
            </a:r>
            <a:b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•   ориентироваться на листе бумаги, перевернутом на </a:t>
            </a:r>
          </a:p>
          <a:p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</a:rPr>
              <a:t>    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180°, мысленно переворачивать лист бумаги на 180°.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273002" y="4365104"/>
            <a:ext cx="2235340" cy="207675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9050" cap="flat" cmpd="sng" algn="ctr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AutoNum type="arabicPlain" startAt="5"/>
            </a:pPr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</a:p>
          <a:p>
            <a:pPr marL="228600" indent="-228600">
              <a:buAutoNum type="arabicPlain" startAt="5"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Развитие понимания и употребления логико-грамматических конструкций,                                             выражающих пространственные отношения.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43808" y="4629100"/>
            <a:ext cx="1863646" cy="14641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1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формирование </a:t>
            </a:r>
            <a:r>
              <a:rPr lang="ru-RU" sz="1200" b="0" dirty="0" err="1" smtClean="0">
                <a:solidFill>
                  <a:schemeClr val="tx1"/>
                </a:solidFill>
                <a:effectLst/>
                <a:latin typeface="Times New Roman" pitchFamily="18" charset="0"/>
              </a:rPr>
              <a:t>квазипространственных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представлений.</a:t>
            </a:r>
            <a:endParaRPr lang="ru-RU" sz="1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74468" y="4365103"/>
            <a:ext cx="4008090" cy="207675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itchFamily="18" charset="0"/>
              </a:rPr>
              <a:t>• 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учить детей понимать слова и конструкции, 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</a:rPr>
              <a:t>   передающие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пространственные характеристики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  <a:p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</a:rPr>
              <a:t>   окружающего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мира;</a:t>
            </a:r>
            <a:b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•   формировать навыки самостоятельного 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</a:rPr>
              <a:t>   использования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слов и конструкций,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  <a:p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</a:rPr>
              <a:t>   выражающих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пространственные отношения в 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</a:rPr>
              <a:t>   устной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</a:rPr>
              <a:t>речи.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itchFamily="18" charset="0"/>
              </a:rPr>
            </a:br>
            <a:endParaRPr lang="ru-RU" sz="1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031387"/>
      </p:ext>
    </p:extLst>
  </p:cSld>
  <p:clrMapOvr>
    <a:masterClrMapping/>
  </p:clrMapOvr>
  <p:transition spd="slow" advTm="7923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59" cy="6408712"/>
          </a:xfrm>
        </p:spPr>
        <p:txBody>
          <a:bodyPr/>
          <a:lstStyle/>
          <a:p>
            <a:pPr marL="0" indent="0" algn="ctr">
              <a:buNone/>
            </a:pP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Диаграмма </a:t>
            </a:r>
            <a:r>
              <a:rPr lang="ru-RU" sz="180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представлений у детей с ЗПР в ходе эксперимента и после коррекционной работе  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</a:t>
            </a:r>
            <a:b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284413" y="5270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001081008"/>
              </p:ext>
            </p:extLst>
          </p:nvPr>
        </p:nvGraphicFramePr>
        <p:xfrm>
          <a:off x="179512" y="1412776"/>
          <a:ext cx="8280920" cy="516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8892510"/>
      </p:ext>
    </p:extLst>
  </p:cSld>
  <p:clrMapOvr>
    <a:masterClrMapping/>
  </p:clrMapOvr>
  <p:transition spd="slow" advTm="6177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Диаграмма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представлений у детей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нормальным развитием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ходе эксперимента и после коррекционной работе </a:t>
            </a: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344879648"/>
              </p:ext>
            </p:extLst>
          </p:nvPr>
        </p:nvGraphicFramePr>
        <p:xfrm>
          <a:off x="539552" y="980728"/>
          <a:ext cx="8280920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6376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552">
        <p:split orient="vert"/>
      </p:transition>
    </mc:Choice>
    <mc:Fallback xmlns="">
      <p:transition spd="slow" advTm="6552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6858000"/>
          </a:xfrm>
        </p:spPr>
        <p:txBody>
          <a:bodyPr/>
          <a:lstStyle/>
          <a:p>
            <a:pPr marL="0" indent="0" algn="l">
              <a:buNone/>
            </a:pPr>
            <a:r>
              <a:rPr lang="ru-RU" sz="1600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вапу</a:t>
            </a:r>
            <a:endParaRPr lang="ru-RU" sz="1600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04428"/>
            <a:ext cx="8784976" cy="94830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  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данной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работы является изучение особенностей пространственных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представлений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дошкольников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старшего возраста с задержкой психического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развития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425702" y="1115294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3067236" y="1587724"/>
            <a:ext cx="2664296" cy="46250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1835696" y="2046462"/>
            <a:ext cx="1215616" cy="3310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79512" y="2633303"/>
            <a:ext cx="1656184" cy="122413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 научной литературы по проблеме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34163" y="2633303"/>
            <a:ext cx="2123346" cy="14801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Подобрать комплекс методик экспериментального исследования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3439000" y="2110036"/>
            <a:ext cx="179952" cy="4236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4425702" y="2633303"/>
            <a:ext cx="2123346" cy="18722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Сравнительное исследование состояния пространственных представлений у детей 5-6 лет с нормой и ЗПР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38207" y="2633303"/>
            <a:ext cx="2123346" cy="14801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Разработать методические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рекомедации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 коррекционной работе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5039984" y="2110036"/>
            <a:ext cx="0" cy="4236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731532" y="2046040"/>
            <a:ext cx="1109610" cy="3314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" name="Скругленный прямоугольник 27"/>
          <p:cNvSpPr/>
          <p:nvPr/>
        </p:nvSpPr>
        <p:spPr>
          <a:xfrm>
            <a:off x="179512" y="5229200"/>
            <a:ext cx="8784976" cy="151216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Гипотеза    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исследования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является предположение о том, что у дошкольников с задержкой                         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психического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развития имеются недостатки базисных пространственных      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ориентировок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что препятствует формированию полноценных пространственных 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представлений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их словесного обозначения. Требуется целенаправленная       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коррекционно-развивающая работа по этому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разделу, учитывающая особенности      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формирования данного аспекта развития у детей с ЗПР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600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авая фигурная скобка 29"/>
          <p:cNvSpPr/>
          <p:nvPr/>
        </p:nvSpPr>
        <p:spPr>
          <a:xfrm rot="5400000">
            <a:off x="4298083" y="530390"/>
            <a:ext cx="547833" cy="8498075"/>
          </a:xfrm>
          <a:prstGeom prst="rightBrace">
            <a:avLst/>
          </a:prstGeom>
          <a:noFill/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81052"/>
      </p:ext>
    </p:extLst>
  </p:cSld>
  <p:clrMapOvr>
    <a:masterClrMapping/>
  </p:clrMapOvr>
  <p:transition advTm="4963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77768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i="1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400" i="1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400" i="1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400" i="1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400" i="1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400" i="1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0110" y="404664"/>
            <a:ext cx="8236346" cy="1067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Общие  выводы  по  выпускной  квалификационной   работе:</a:t>
            </a:r>
          </a:p>
          <a:p>
            <a:endParaRPr lang="ru-RU" sz="2400" i="1" dirty="0">
              <a:solidFill>
                <a:srgbClr val="134134"/>
              </a:solidFill>
              <a:latin typeface="Monotype Corsiva" pitchFamily="66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134134"/>
                </a:solidFill>
                <a:latin typeface="Monotype Corsiva" pitchFamily="66" charset="0"/>
                <a:cs typeface="Times New Roman" pitchFamily="18" charset="0"/>
              </a:rPr>
              <a:t>У  детей  с ЗПР  имеются  недостатки  базисных  пространственных  ориентировок ,  препятствующие формированию  полноценных   пространственных  представлений 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134134"/>
                </a:solidFill>
                <a:latin typeface="Monotype Corsiva" pitchFamily="66" charset="0"/>
                <a:cs typeface="Times New Roman" pitchFamily="18" charset="0"/>
              </a:rPr>
              <a:t>Пространственные  представления  у  детей  с  ЗПР  формируются  с  задержкой ,  медленнее,  чем  у  нормально  развивающихся  сверстников  и  их  становление  происходит  в  определённой  последовательности  и тесной  взаимозависимости.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134134"/>
                </a:solidFill>
                <a:latin typeface="Monotype Corsiva" pitchFamily="66" charset="0"/>
                <a:cs typeface="Times New Roman" pitchFamily="18" charset="0"/>
              </a:rPr>
              <a:t>У  детей  прослеживается  резкое  несоответствие  между  пониманием  пространственных  слов-понятий  и  возможностью  их  вербального  обозначения.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134134"/>
                </a:solidFill>
                <a:latin typeface="Monotype Corsiva" pitchFamily="66" charset="0"/>
                <a:cs typeface="Times New Roman" pitchFamily="18" charset="0"/>
              </a:rPr>
              <a:t>Преодоления  недостаточности  пространственных  представлений  у  детей  с  ЗПР  возможно  только  при  условии  целенаправленной  коррекционной  работы ,  эффективность  которой   повышается  при  использовании  специальных  дидактический  заданий.</a:t>
            </a:r>
            <a:endParaRPr lang="ru-RU" sz="2000" dirty="0" smtClean="0">
              <a:solidFill>
                <a:srgbClr val="134134"/>
              </a:solidFill>
              <a:latin typeface="Monotype Corsiva" pitchFamily="66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134134"/>
                </a:solidFill>
                <a:latin typeface="Monotype Corsiva" pitchFamily="66" charset="0"/>
                <a:cs typeface="Times New Roman" pitchFamily="18" charset="0"/>
              </a:rPr>
              <a:t>Специальное  обучение  должно учитывать  генезис  </a:t>
            </a:r>
            <a:r>
              <a:rPr lang="ru-RU" sz="2000" dirty="0">
                <a:solidFill>
                  <a:srgbClr val="134134"/>
                </a:solidFill>
                <a:latin typeface="Monotype Corsiva" pitchFamily="66" charset="0"/>
              </a:rPr>
              <a:t>освоения пространства детьми в раннем и дошкольном возрасте и ведущую роль в этом процессе двигательного анализатора.</a:t>
            </a:r>
            <a:endParaRPr lang="ru-RU" sz="2000" dirty="0" smtClean="0">
              <a:solidFill>
                <a:srgbClr val="134134"/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400" i="1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400" i="1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400" i="1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400" i="1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400" i="1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2400" i="1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5992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7000">
        <p:cut/>
      </p:transition>
    </mc:Choice>
    <mc:Fallback xmlns="">
      <p:transition advTm="7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59" cy="6336704"/>
          </a:xfrm>
        </p:spPr>
        <p:txBody>
          <a:bodyPr/>
          <a:lstStyle/>
          <a:p>
            <a:pPr marL="0" indent="0">
              <a:buNone/>
            </a:pPr>
            <a:endParaRPr lang="ru-RU" sz="16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1573179"/>
            <a:ext cx="622273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БЛАГОДАРЮ  </a:t>
            </a:r>
          </a:p>
          <a:p>
            <a:pPr algn="ctr"/>
            <a:r>
              <a:rPr lang="ru-RU" sz="5400" b="1" spc="50" dirty="0" smtClean="0">
                <a:ln w="127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</a:t>
            </a:r>
            <a:r>
              <a:rPr lang="ru-RU" sz="5400" b="1" cap="none" spc="50" dirty="0" smtClean="0">
                <a:ln w="127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</a:t>
            </a:r>
          </a:p>
          <a:p>
            <a:pPr algn="ctr"/>
            <a:r>
              <a:rPr lang="ru-RU" sz="5400" b="1" spc="50" dirty="0" smtClean="0">
                <a:ln w="127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ВНИМАНИЕ</a:t>
            </a:r>
          </a:p>
        </p:txBody>
      </p:sp>
      <p:pic>
        <p:nvPicPr>
          <p:cNvPr id="4099" name="Picture 3" descr="C:\Users\Оленька\Desktop\98246917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621918">
            <a:off x="-239300" y="915317"/>
            <a:ext cx="5458647" cy="526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777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750" advTm="1600">
        <p:split orient="vert"/>
      </p:transition>
    </mc:Choice>
    <mc:Fallback xmlns="">
      <p:transition spd="slow" advTm="16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98562" y="188640"/>
            <a:ext cx="7401830" cy="86409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      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пространственных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представлений у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дошкольного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возраста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1930572" y="1183587"/>
            <a:ext cx="607808" cy="5961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5725174" y="1183587"/>
            <a:ext cx="730256" cy="5961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515660" y="2537142"/>
            <a:ext cx="2472164" cy="13681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 детей  5-6  лет</a:t>
            </a:r>
          </a:p>
          <a:p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нормальным развитием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41892" y="2521584"/>
            <a:ext cx="2716342" cy="13681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 детей  5-6  лет</a:t>
            </a:r>
          </a:p>
          <a:p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  ЗПР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79830" y="1798478"/>
            <a:ext cx="63423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Формирование   пространственных    представлений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2036148" y="4037960"/>
            <a:ext cx="502232" cy="327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5980047" y="4037960"/>
            <a:ext cx="446561" cy="327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2234477" y="4557968"/>
            <a:ext cx="4206468" cy="55558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   ИССЛЕДОВАНИЯ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740352" y="5784282"/>
            <a:ext cx="1296144" cy="89035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Математическая статистика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216882" y="5499970"/>
            <a:ext cx="2305288" cy="11573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биографические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(анализ анамнестических 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сведений, изучение документации</a:t>
            </a: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 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491880" y="5767015"/>
            <a:ext cx="1656184" cy="89035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психодиагностические </a:t>
            </a:r>
            <a:endParaRPr lang="ru-RU" sz="1400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тесты, беседы);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370168" y="5358521"/>
            <a:ext cx="1918460" cy="13014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эмпирические (наблюдение, констатирующий эксперимент, обучающий эксперимент); 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9731" y="5769582"/>
            <a:ext cx="1217661" cy="89035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организационные;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84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374">
        <p:fade/>
      </p:transition>
    </mc:Choice>
    <mc:Fallback xmlns="">
      <p:transition spd="med" advTm="537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1338723" y="188640"/>
            <a:ext cx="6912768" cy="576064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Пространственные представления детей 5-6 лет с ЗПР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500753" y="89541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187624" y="1268760"/>
            <a:ext cx="7589984" cy="50405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</a:rPr>
              <a:t>Восприятие пространственных представлений детей 5-6 лет с ЗПР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528744" y="1882180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1187624" y="2348880"/>
            <a:ext cx="7597833" cy="576064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</a:rPr>
              <a:t>Развитие пространственных представлений детей 5-6 лет с ЗПР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971600" y="3068960"/>
            <a:ext cx="432048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843808" y="306896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795107" y="306896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380312" y="306896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75750" y="3645024"/>
            <a:ext cx="1471914" cy="86409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Расширение предметной деятельности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37048" y="3645024"/>
            <a:ext cx="1713447" cy="86409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Обогащение чувственного опыта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563888" y="3645024"/>
            <a:ext cx="2462439" cy="86409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Совершенствование анализаторной системы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156176" y="3632448"/>
            <a:ext cx="2808312" cy="108012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Связь чувственно-образной  и логически-понятийной ступени познания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авая фигурная скобка 15"/>
          <p:cNvSpPr/>
          <p:nvPr/>
        </p:nvSpPr>
        <p:spPr>
          <a:xfrm rot="5400000">
            <a:off x="4266861" y="808328"/>
            <a:ext cx="467784" cy="8553709"/>
          </a:xfrm>
          <a:prstGeom prst="rightBrace">
            <a:avLst>
              <a:gd name="adj1" fmla="val 8333"/>
              <a:gd name="adj2" fmla="val 48277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23898" y="5661248"/>
            <a:ext cx="8561559" cy="7200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i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Стойкие нарушения в понимании пространственных отношений у детей с ЗПР</a:t>
            </a:r>
            <a:endParaRPr lang="ru-RU" b="1" i="1" dirty="0">
              <a:ln w="11430">
                <a:noFill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037520"/>
      </p:ext>
    </p:extLst>
  </p:cSld>
  <p:clrMapOvr>
    <a:masterClrMapping/>
  </p:clrMapOvr>
  <p:transition spd="med" advTm="8176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5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sz="140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Экспериментальное изучение </a:t>
            </a:r>
            <a:r>
              <a:rPr lang="ru-RU" sz="16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1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пространственных представлений у детей с ЗПР проходило МАДОУ комбинированного вида № 26 «Реченька» города Ступино </a:t>
            </a:r>
            <a:endParaRPr lang="ru-RU" sz="1600" dirty="0">
              <a:noFill/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ленька\Desktop\960773421_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090" y="3717032"/>
            <a:ext cx="3871227" cy="290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ленька\Desktop\rechenka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52736"/>
            <a:ext cx="3078850" cy="228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Оленька\Desktop\rechenka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613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5" cy="6408712"/>
          </a:xfrm>
        </p:spPr>
        <p:txBody>
          <a:bodyPr/>
          <a:lstStyle/>
          <a:p>
            <a:pPr marL="0" indent="0" algn="l">
              <a:buNone/>
            </a:pP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Экспериментальное исследование включало в </a:t>
            </a: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себя шесть серий заданий: 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1-ая </a:t>
            </a:r>
            <a:r>
              <a:rPr lang="ru-RU" sz="160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серия изучала ориентировку в схеме собственного тела</a:t>
            </a:r>
            <a:r>
              <a:rPr lang="ru-RU" sz="1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Задание 1.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  выявить навык ориентировки в схеме собственного тела.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Инструкция: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а)  покажи свою правую (левую) руку (ногу, ухо, глаз);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б)  скажи, какая это у тебя рука (нога, ухо, глаз);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в)  скажи, что находится у тебя спереди, позади, сбоку.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</a:t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</a:t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График </a:t>
            </a: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серии  </a:t>
            </a: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№ 1.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>
                <a:noFill/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err="1" smtClean="0">
                <a:noFill/>
                <a:effectLst/>
                <a:latin typeface="Times New Roman" pitchFamily="18" charset="0"/>
                <a:cs typeface="Times New Roman" pitchFamily="18" charset="0"/>
              </a:rPr>
              <a:t>асппшщ</a:t>
            </a:r>
            <a:endParaRPr lang="ru-RU" sz="1400" b="0" dirty="0">
              <a:noFill/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813304483"/>
              </p:ext>
            </p:extLst>
          </p:nvPr>
        </p:nvGraphicFramePr>
        <p:xfrm>
          <a:off x="2123728" y="3573016"/>
          <a:ext cx="4608512" cy="29843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7320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84">
        <p:split orient="vert"/>
      </p:transition>
    </mc:Choice>
    <mc:Fallback xmlns="">
      <p:transition spd="slow" advTm="3584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620688"/>
            <a:ext cx="6512511" cy="489448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E:\Новая папка\SAM_449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81728" y="-15293080"/>
            <a:ext cx="27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E:\Новая папка\SAM_449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61138"/>
            <a:ext cx="3456383" cy="4352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E:\Новая папка\SAM_449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00808"/>
            <a:ext cx="3609975" cy="481330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767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59" cy="6408712"/>
          </a:xfrm>
          <a:noFill/>
          <a:ln>
            <a:noFill/>
          </a:ln>
          <a:effectLst/>
        </p:spPr>
        <p:txBody>
          <a:bodyPr/>
          <a:lstStyle/>
          <a:p>
            <a:pPr marL="0" indent="0" algn="l">
              <a:buNone/>
            </a:pPr>
            <a:r>
              <a:rPr lang="ru-RU" sz="1400" i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    </a:t>
            </a:r>
            <a:r>
              <a:rPr lang="ru-RU" sz="1600" i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2-ая </a:t>
            </a:r>
            <a:r>
              <a:rPr lang="ru-RU" sz="1600" i="1" dirty="0">
                <a:solidFill>
                  <a:schemeClr val="tx1"/>
                </a:solidFill>
                <a:effectLst/>
                <a:latin typeface="Times New Roman" pitchFamily="18" charset="0"/>
              </a:rPr>
              <a:t>серия заданий изучала ориентировку относительно себя</a:t>
            </a:r>
            <a:r>
              <a:rPr lang="ru-RU" sz="1600" i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.</a:t>
            </a:r>
            <a:r>
              <a:rPr lang="ru-RU" sz="1400" i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400" i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Задание 2.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Цель:  несколько игрушек, которые экспериментатор располагает слева и справа, спереди и позади ребёнка на расстоянии 40-50 см от него.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Инструкция:  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а)  «Возьми игрушку, которая находится от тебя справа (слева, перед тобой, позади тебя)»;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б)  «Расскажи, где какая игрушка стоит».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                                                      </a:t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                                                                                               График  </a:t>
            </a: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к  </a:t>
            </a: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серии  </a:t>
            </a: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№2.</a:t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endParaRPr lang="ru-RU" sz="1400" b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97131718"/>
              </p:ext>
            </p:extLst>
          </p:nvPr>
        </p:nvGraphicFramePr>
        <p:xfrm>
          <a:off x="1907704" y="3573016"/>
          <a:ext cx="4893176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71791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52">
        <p:fade/>
      </p:transition>
    </mc:Choice>
    <mc:Fallback xmlns="">
      <p:transition spd="med" advTm="205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424935" cy="626469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 descr="E:\Новая папка\SAM_449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4724400" cy="354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E:\Новая папка\SAM_449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88840"/>
            <a:ext cx="3024203" cy="4681686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1971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wipe/>
      </p:transition>
    </mc:Choice>
    <mc:Fallback xmlns="">
      <p:transition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0.7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6|0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6|0.6|0.7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</TotalTime>
  <Words>598</Words>
  <Application>Microsoft Office PowerPoint</Application>
  <PresentationFormat>Экран (4:3)</PresentationFormat>
  <Paragraphs>159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МИНИСТЕРСТВО  ОБРАЗОВАНИЯ И НАУКИ РОССИЙСКОЙ ФЕДЕРАЦИИ МОСКОВСКИЙ ГОСУДАРСТВЕННЫЙ ГУМАНИТАРНЫЙ УНИВЕРСИТЕТ им. М.А. ШОЛОХОВА       Выпускная  квалификационная  работа      ФОРМИРОВАНИЕ  ПРОСТРАНСТВЕННЫХ  ПРЕДСТАВЛЕНИЙ   У ДОШКОЛЬНИКОВ С  ЗАДЕРЖКОЙ  ПСИХИЧЕСКОГО РАЗВИТИЯ                                                                     Выполнено:                                                                                                       Тарасовой  Елены  Александровны                                                                                      студенткой VI курса (з/о)                                                                                                 дефектологического факультета                                                                                                     отделения олигофренопедагогики                                                                                    Научный руководитель:                                                                                                доктор психологических наук,                                                                                                                          профессор кафедры специальной педагогики                                                                                            и специальной психологии                                                                        Волковская Т.Н.                                   МОСКВА 2013 </vt:lpstr>
      <vt:lpstr> вапу</vt:lpstr>
      <vt:lpstr>Презентация PowerPoint</vt:lpstr>
      <vt:lpstr>Презентация PowerPoint</vt:lpstr>
      <vt:lpstr>    Экспериментальное изучение сформированности пространственных представлений у детей с ЗПР проходило МАДОУ комбинированного вида № 26 «Реченька» города Ступино </vt:lpstr>
      <vt:lpstr>                                  Экспериментальное исследование включало в себя шесть серий заданий:                                             1-ая серия изучала ориентировку в схеме собственного тела.  Задание 1. Цель:  выявить навык ориентировки в схеме собственного тела. Инструкция: а)  покажи свою правую (левую) руку (ногу, ухо, глаз); б)  скажи, какая это у тебя рука (нога, ухо, глаз); в)  скажи, что находится у тебя спереди, позади, сбоку.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График к серии  № 1.                                                                                 асппшщ</vt:lpstr>
      <vt:lpstr>Презентация PowerPoint</vt:lpstr>
      <vt:lpstr>                                   2-ая серия заданий изучала ориентировку относительно себя.  Задание 2. Цель:  несколько игрушек, которые экспериментатор располагает слева и справа, спереди и позади ребёнка на расстоянии 40-50 см от него. Инструкция:   а)  «Возьми игрушку, которая находится от тебя справа (слева, перед тобой, позади тебя)»; б)  «Расскажи, где какая игрушка стоит».                                                                                                                                                                                                                          График  к  серии  №2.           </vt:lpstr>
      <vt:lpstr>Презентация PowerPoint</vt:lpstr>
      <vt:lpstr>                              3-ая серия заданий изучала ориентировку относительно другого человека.  Задание 3. Цель:  выявить навык ориентировки относительно другого человека. Инструкция: а)  покажи мою правую (левую) руку; б)  покажи предметы, которые стоят справа от меня; в)  скажи, какая это у меня рука?; г)  расскажи, что находится справа от меня (слева, спереди, позади меня).                                                                                                                                 График  к  серии  № 3.       </vt:lpstr>
      <vt:lpstr>                                   4-я серия заданий изучала ориентировку относительно предмета.  Задание 4. Цель:  выявить навык ориентировки относительно предмета. Материал:  игрушки (6 штук) - располагаются следующим образом: в центре – заяц, слева от него – утка, справа – собака, позади – белка, спереди – кошка. Инструкция: а)  «Покажи, кто стоит перед зайцем (позади него, слева, справа)? Покажи, кто стоит между уточкой и собачкой?» б)  «Расскажи, где какая игрушка стоит».                                                                                                                                                     График  к серии  № 4.     </vt:lpstr>
      <vt:lpstr>                                     5-ая серия заданий изучала ориентировку на плоскости листа.  Задание 5.  Цель:  выявить умение ориентироваться на плоскости. Способность удерживать в памяти пространственное расположение предметов на плоскости. Обучаемость. Оборудование:   два листа бумаги размером А4 зелёного цвета, восемь небольших игрушек: две коровы, две козы, две лошади, две овцы. Экран.                                                                                                                               График  к  серии  № 5.      </vt:lpstr>
      <vt:lpstr>Презентация PowerPoint</vt:lpstr>
      <vt:lpstr>                        6-ая серия заданий изучала понимание и употребление в собственной речи                             предлогов и наречий, выражающих пространственные отношения.  Задание 6. Цель:  выявить степень понимания значений предлогов и наречий, обозначающих пространственные отношения и умение использовать их в собственной речи.     Ребёнок должен по инструкции экспериментатора перемещать ручку относительно коробки в нужное место. Детям были предложены предлоги и наречия: в, на, слева от, справа от, над, под, перед, за. Инструкция:  «Скажи что это? (ручка). А это? (коробка). Где ручка?» (поочерёдно детям были предложены все вышеперечисленные предлоги и наречия).                                                                                                                               График  к  серии  № 6.    </vt:lpstr>
      <vt:lpstr>Презентация PowerPoint</vt:lpstr>
      <vt:lpstr>Презентация PowerPoint</vt:lpstr>
      <vt:lpstr>Презентация PowerPoint</vt:lpstr>
      <vt:lpstr>     Диаграмма сформированности представлений у детей с ЗПР в ходе эксперимента и после коррекционной работе                                                                                                           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Московский Государственный Педагогический Университет  им. Шолохова</dc:title>
  <dc:creator>tigrica</dc:creator>
  <cp:lastModifiedBy>tigrica</cp:lastModifiedBy>
  <cp:revision>70</cp:revision>
  <dcterms:created xsi:type="dcterms:W3CDTF">2013-07-25T18:45:33Z</dcterms:created>
  <dcterms:modified xsi:type="dcterms:W3CDTF">2013-10-21T20:53:16Z</dcterms:modified>
</cp:coreProperties>
</file>