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4"/>
  </p:notesMasterIdLst>
  <p:sldIdLst>
    <p:sldId id="282" r:id="rId2"/>
    <p:sldId id="256" r:id="rId3"/>
    <p:sldId id="257" r:id="rId4"/>
    <p:sldId id="258" r:id="rId5"/>
    <p:sldId id="260" r:id="rId6"/>
    <p:sldId id="267" r:id="rId7"/>
    <p:sldId id="259" r:id="rId8"/>
    <p:sldId id="264" r:id="rId9"/>
    <p:sldId id="269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304A2-1817-4F30-8006-8C71800D153C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40617-2464-405A-AD60-03ABDDFAD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40617-2464-405A-AD60-03ABDDFADBA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40617-2464-405A-AD60-03ABDDFADBA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51648" cy="8926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400" b="0" i="1" dirty="0" smtClean="0">
                <a:solidFill>
                  <a:srgbClr val="7030A0"/>
                </a:solidFill>
              </a:rPr>
              <a:t>Исследовательская работа </a:t>
            </a:r>
            <a:endParaRPr lang="ru-RU" sz="2400" b="0" i="1" dirty="0">
              <a:solidFill>
                <a:srgbClr val="7030A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11560" y="2132856"/>
            <a:ext cx="7854696" cy="38728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«</a:t>
            </a:r>
            <a:r>
              <a:rPr lang="ru-RU" sz="3200" b="1" i="1" dirty="0" smtClean="0">
                <a:solidFill>
                  <a:srgbClr val="FF0000"/>
                </a:solidFill>
              </a:rPr>
              <a:t>Почему вымерли динозавры?»</a:t>
            </a:r>
          </a:p>
          <a:p>
            <a:endParaRPr lang="ru-RU" sz="1700" b="1" i="1" dirty="0" smtClean="0">
              <a:solidFill>
                <a:srgbClr val="7030A0"/>
              </a:solidFill>
            </a:endParaRPr>
          </a:p>
          <a:p>
            <a:endParaRPr lang="ru-RU" sz="1700" b="1" i="1" dirty="0" smtClean="0">
              <a:solidFill>
                <a:srgbClr val="7030A0"/>
              </a:solidFill>
            </a:endParaRPr>
          </a:p>
          <a:p>
            <a:endParaRPr lang="ru-RU" sz="1700" b="1" i="1" dirty="0" smtClean="0">
              <a:solidFill>
                <a:srgbClr val="7030A0"/>
              </a:solidFill>
            </a:endParaRPr>
          </a:p>
          <a:p>
            <a:endParaRPr lang="ru-RU" sz="1700" b="1" i="1" dirty="0" smtClean="0">
              <a:solidFill>
                <a:srgbClr val="7030A0"/>
              </a:solidFill>
            </a:endParaRPr>
          </a:p>
          <a:p>
            <a:r>
              <a:rPr lang="ru-RU" sz="1700" b="1" i="1" dirty="0" smtClean="0">
                <a:solidFill>
                  <a:srgbClr val="7030A0"/>
                </a:solidFill>
              </a:rPr>
              <a:t>Презентация ученицы </a:t>
            </a:r>
          </a:p>
          <a:p>
            <a:r>
              <a:rPr lang="ru-RU" sz="1700" b="1" i="1" dirty="0" smtClean="0">
                <a:solidFill>
                  <a:srgbClr val="7030A0"/>
                </a:solidFill>
              </a:rPr>
              <a:t>3 « </a:t>
            </a:r>
            <a:r>
              <a:rPr lang="ru-RU" sz="1700" b="1" i="1" dirty="0" err="1" smtClean="0">
                <a:solidFill>
                  <a:srgbClr val="7030A0"/>
                </a:solidFill>
              </a:rPr>
              <a:t>д</a:t>
            </a:r>
            <a:r>
              <a:rPr lang="ru-RU" sz="1700" b="1" i="1" dirty="0" smtClean="0">
                <a:solidFill>
                  <a:srgbClr val="7030A0"/>
                </a:solidFill>
              </a:rPr>
              <a:t>» класса</a:t>
            </a:r>
          </a:p>
          <a:p>
            <a:r>
              <a:rPr lang="ru-RU" sz="1700" b="1" i="1" dirty="0" smtClean="0">
                <a:solidFill>
                  <a:srgbClr val="7030A0"/>
                </a:solidFill>
              </a:rPr>
              <a:t>Начальной школы № 5</a:t>
            </a:r>
          </a:p>
          <a:p>
            <a:r>
              <a:rPr lang="ru-RU" sz="1700" b="1" i="1" dirty="0" smtClean="0">
                <a:solidFill>
                  <a:srgbClr val="7030A0"/>
                </a:solidFill>
              </a:rPr>
              <a:t>Города Лысьвы</a:t>
            </a:r>
          </a:p>
          <a:p>
            <a:r>
              <a:rPr lang="ru-RU" sz="1700" b="1" i="1" dirty="0" err="1" smtClean="0">
                <a:solidFill>
                  <a:srgbClr val="7030A0"/>
                </a:solidFill>
              </a:rPr>
              <a:t>Буториной</a:t>
            </a:r>
            <a:r>
              <a:rPr lang="ru-RU" sz="1700" b="1" i="1" dirty="0" smtClean="0">
                <a:solidFill>
                  <a:srgbClr val="7030A0"/>
                </a:solidFill>
              </a:rPr>
              <a:t> Кристины, </a:t>
            </a:r>
          </a:p>
          <a:p>
            <a:r>
              <a:rPr lang="ru-RU" sz="1700" b="1" i="1" dirty="0" smtClean="0">
                <a:solidFill>
                  <a:srgbClr val="7030A0"/>
                </a:solidFill>
              </a:rPr>
              <a:t>классный руководитель: </a:t>
            </a:r>
          </a:p>
          <a:p>
            <a:r>
              <a:rPr lang="ru-RU" sz="1700" b="1" i="1" dirty="0" err="1" smtClean="0">
                <a:solidFill>
                  <a:srgbClr val="7030A0"/>
                </a:solidFill>
              </a:rPr>
              <a:t>Липатникова</a:t>
            </a:r>
            <a:r>
              <a:rPr lang="ru-RU" sz="1700" b="1" i="1" dirty="0" smtClean="0">
                <a:solidFill>
                  <a:srgbClr val="7030A0"/>
                </a:solidFill>
              </a:rPr>
              <a:t> Е.В.</a:t>
            </a:r>
            <a:endParaRPr lang="ru-RU" sz="17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21377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b="1" i="1" dirty="0" smtClean="0">
                <a:solidFill>
                  <a:srgbClr val="FF0000"/>
                </a:solidFill>
              </a:rPr>
              <a:t>    Насчитывается около двух </a:t>
            </a:r>
            <a:r>
              <a:rPr lang="ru-RU" sz="2800" b="1" i="1" dirty="0" smtClean="0">
                <a:solidFill>
                  <a:srgbClr val="FF0000"/>
                </a:solidFill>
              </a:rPr>
              <a:t>десятков гипотез. </a:t>
            </a:r>
            <a:r>
              <a:rPr lang="ru-RU" sz="2800" b="1" i="1" dirty="0" smtClean="0">
                <a:solidFill>
                  <a:srgbClr val="FF0000"/>
                </a:solidFill>
              </a:rPr>
              <a:t>причины вымирания динозавров.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 Вот главные из них: 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2276872"/>
            <a:ext cx="6624736" cy="424847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Экологические ,космические ,физиологические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inozaurai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4005064"/>
            <a:ext cx="4038600" cy="2709296"/>
          </a:xfrm>
        </p:spPr>
      </p:pic>
      <p:pic>
        <p:nvPicPr>
          <p:cNvPr id="6" name="Содержимое 5" descr="0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572000" y="4077072"/>
            <a:ext cx="4038600" cy="2668910"/>
          </a:xfrm>
        </p:spPr>
      </p:pic>
      <p:pic>
        <p:nvPicPr>
          <p:cNvPr id="1026" name="Picture 2" descr="C:\Users\Пользователь\Desktop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1556792"/>
            <a:ext cx="4392488" cy="2320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Гипотеза 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323528" y="1052736"/>
            <a:ext cx="2743200" cy="457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Падение гигантского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метеорита. При ударе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масса пыли поднялась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в атмосферу.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Атмосфера на многие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годы оказалась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малопрозрачной для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солнечных лучей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Содержимое 7" descr="828b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980728"/>
            <a:ext cx="5112568" cy="547260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2743200" cy="8293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Гипотеза 2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700808"/>
            <a:ext cx="2743200" cy="457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Смерть огромных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ящеров пришла из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Космоса, но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виновником их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гибели был не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метеорит, а пучок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«жесткого»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излучения, который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пересекла наша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планета.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динозавр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124744"/>
            <a:ext cx="5111750" cy="504056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32403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610" dirty="0" smtClean="0"/>
              <a:t/>
            </a:r>
            <a:br>
              <a:rPr lang="ru-RU" sz="2610" dirty="0" smtClean="0"/>
            </a:br>
            <a:r>
              <a:rPr lang="ru-RU" sz="2610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Гипотеза 3 </a:t>
            </a:r>
            <a:r>
              <a:rPr lang="ru-RU" sz="2610" dirty="0" smtClean="0"/>
              <a:t/>
            </a:r>
            <a:br>
              <a:rPr lang="ru-RU" sz="2610" dirty="0" smtClean="0"/>
            </a:br>
            <a:r>
              <a:rPr lang="ru-RU" sz="2000" b="1" i="1" dirty="0" smtClean="0">
                <a:solidFill>
                  <a:srgbClr val="7030A0"/>
                </a:solidFill>
              </a:rPr>
              <a:t>Постоянные перемещения</a:t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2000" b="1" i="1" dirty="0" smtClean="0">
                <a:solidFill>
                  <a:srgbClr val="7030A0"/>
                </a:solidFill>
              </a:rPr>
              <a:t>континентов и морей привели к</a:t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2000" b="1" i="1" dirty="0" smtClean="0">
                <a:solidFill>
                  <a:srgbClr val="7030A0"/>
                </a:solidFill>
              </a:rPr>
              <a:t>существенным климатическим</a:t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2000" b="1" i="1" dirty="0" smtClean="0">
                <a:solidFill>
                  <a:srgbClr val="7030A0"/>
                </a:solidFill>
              </a:rPr>
              <a:t>изменениям.</a:t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2000" b="1" i="1" dirty="0" smtClean="0">
                <a:solidFill>
                  <a:srgbClr val="7030A0"/>
                </a:solidFill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2000" b="1" i="1" dirty="0" smtClean="0">
                <a:solidFill>
                  <a:srgbClr val="7030A0"/>
                </a:solidFill>
              </a:rPr>
              <a:t>Теплые условия без каких-либо</a:t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2000" b="1" i="1" dirty="0" smtClean="0">
                <a:solidFill>
                  <a:srgbClr val="7030A0"/>
                </a:solidFill>
              </a:rPr>
              <a:t>перепадов температур сменились</a:t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2000" b="1" i="1" dirty="0" smtClean="0">
                <a:solidFill>
                  <a:srgbClr val="7030A0"/>
                </a:solidFill>
              </a:rPr>
              <a:t>более холодными ночами и более</a:t>
            </a:r>
            <a:br>
              <a:rPr lang="ru-RU" sz="2000" b="1" i="1" dirty="0" smtClean="0">
                <a:solidFill>
                  <a:srgbClr val="7030A0"/>
                </a:solidFill>
              </a:rPr>
            </a:br>
            <a:r>
              <a:rPr lang="ru-RU" sz="2000" b="1" i="1" dirty="0" smtClean="0">
                <a:solidFill>
                  <a:srgbClr val="7030A0"/>
                </a:solidFill>
              </a:rPr>
              <a:t>суровыми зимами.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DETAIL_PICTURE_654747_642160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3717032"/>
            <a:ext cx="6192688" cy="292494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0882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Гипотеза 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i="1" dirty="0" smtClean="0">
                <a:solidFill>
                  <a:srgbClr val="7030A0"/>
                </a:solidFill>
              </a:rPr>
              <a:t>Появление сверхтяжелых существ</a:t>
            </a:r>
            <a:br>
              <a:rPr lang="ru-RU" sz="2200" b="1" i="1" dirty="0" smtClean="0">
                <a:solidFill>
                  <a:srgbClr val="7030A0"/>
                </a:solidFill>
              </a:rPr>
            </a:br>
            <a:r>
              <a:rPr lang="ru-RU" sz="2200" b="1" i="1" dirty="0" smtClean="0">
                <a:solidFill>
                  <a:srgbClr val="7030A0"/>
                </a:solidFill>
              </a:rPr>
              <a:t>весом до 100 т. И если слону весом 4</a:t>
            </a:r>
            <a:br>
              <a:rPr lang="ru-RU" sz="2200" b="1" i="1" dirty="0" smtClean="0">
                <a:solidFill>
                  <a:srgbClr val="7030A0"/>
                </a:solidFill>
              </a:rPr>
            </a:br>
            <a:r>
              <a:rPr lang="ru-RU" sz="2200" b="1" i="1" dirty="0" smtClean="0">
                <a:solidFill>
                  <a:srgbClr val="7030A0"/>
                </a:solidFill>
              </a:rPr>
              <a:t>т надо 400 кг растительной массы, то</a:t>
            </a:r>
            <a:br>
              <a:rPr lang="ru-RU" sz="2200" b="1" i="1" dirty="0" smtClean="0">
                <a:solidFill>
                  <a:srgbClr val="7030A0"/>
                </a:solidFill>
              </a:rPr>
            </a:br>
            <a:r>
              <a:rPr lang="ru-RU" sz="2200" b="1" i="1" dirty="0" smtClean="0">
                <a:solidFill>
                  <a:srgbClr val="7030A0"/>
                </a:solidFill>
              </a:rPr>
              <a:t>динозавру - во много раз больше.</a:t>
            </a:r>
            <a:endParaRPr lang="ru-RU" sz="2200" b="1" i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5256_d4506b7d45244c3a7bd9a48b6d19e6ad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564904"/>
            <a:ext cx="6264696" cy="414908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548680"/>
            <a:ext cx="2890664" cy="6503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И</a:t>
            </a:r>
            <a:r>
              <a:rPr lang="ru-RU" sz="3200" b="1" i="1" dirty="0" smtClean="0">
                <a:solidFill>
                  <a:srgbClr val="FF0000"/>
                </a:solidFill>
              </a:rPr>
              <a:t>сследования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1038" name="Picture 14" descr="C:\Users\Пользователь\Desktop\061611_1378637645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176464" cy="2592288"/>
          </a:xfrm>
          <a:prstGeom prst="rect">
            <a:avLst/>
          </a:prstGeom>
          <a:noFill/>
        </p:spPr>
      </p:pic>
      <p:pic>
        <p:nvPicPr>
          <p:cNvPr id="1039" name="Picture 15" descr="C:\Users\Пользователь\Desktop\dino_morel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340768"/>
            <a:ext cx="4536504" cy="2952328"/>
          </a:xfrm>
          <a:prstGeom prst="rect">
            <a:avLst/>
          </a:prstGeom>
          <a:noFill/>
        </p:spPr>
      </p:pic>
      <p:pic>
        <p:nvPicPr>
          <p:cNvPr id="1040" name="Picture 16" descr="C:\Users\Пользователь\Desktop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149080"/>
            <a:ext cx="3240360" cy="2448272"/>
          </a:xfrm>
          <a:prstGeom prst="rect">
            <a:avLst/>
          </a:prstGeom>
          <a:noFill/>
        </p:spPr>
      </p:pic>
      <p:pic>
        <p:nvPicPr>
          <p:cNvPr id="1041" name="Picture 17" descr="C:\Users\Пользователь\Desktop\249002_tribune_vse_neobyasnimoe_i_neobychno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89040"/>
            <a:ext cx="4968552" cy="2921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692696"/>
            <a:ext cx="4572000" cy="60016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До настоящего времени найдено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свыше 10000 остатков динозавров: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отдельные кости и целые скелеты,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черепа и зубы, яйца и экскременты,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окаменевшие следы и другие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отпечатки.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Все </a:t>
            </a:r>
            <a:r>
              <a:rPr lang="ru-RU" sz="2400" b="1" i="1" dirty="0" smtClean="0">
                <a:solidFill>
                  <a:srgbClr val="FF0000"/>
                </a:solidFill>
              </a:rPr>
              <a:t>сведения о  динозаврах,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которыми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ныне  располагают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ученые,  добыты путем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исследования  этих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остатков.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419056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200" b="1" i="1" dirty="0" err="1" smtClean="0">
                <a:solidFill>
                  <a:srgbClr val="FF0000"/>
                </a:solidFill>
              </a:rPr>
              <a:t>Филдовский</a:t>
            </a:r>
            <a:r>
              <a:rPr lang="ru-RU" sz="3200" b="1" i="1" dirty="0" smtClean="0">
                <a:solidFill>
                  <a:srgbClr val="FF0000"/>
                </a:solidFill>
              </a:rPr>
              <a:t> музей естественной истории в Чикаго, США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Пользователь\Desktop\e8ee9d17309e3321084f39d0d4cad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115300" cy="54645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d32f8d360a4630f5ac2348fbc31564c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268759"/>
            <a:ext cx="7848872" cy="532859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Музей динозавров Да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Шанпу</a:t>
            </a:r>
            <a:r>
              <a:rPr lang="ru-RU" sz="2800" b="1" i="1" dirty="0" smtClean="0">
                <a:solidFill>
                  <a:srgbClr val="FF0000"/>
                </a:solidFill>
              </a:rPr>
              <a:t> (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Зигонг</a:t>
            </a:r>
            <a:r>
              <a:rPr lang="ru-RU" sz="2800" b="1" i="1" dirty="0" smtClean="0">
                <a:solidFill>
                  <a:srgbClr val="FF0000"/>
                </a:solidFill>
              </a:rPr>
              <a:t>) в Китае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1268760"/>
            <a:ext cx="7848872" cy="532859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3008313" cy="144016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</a:rPr>
              <a:t>«Почему вымерли динозавры?»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1700808"/>
            <a:ext cx="3008313" cy="4713387"/>
          </a:xfrm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1800" i="1" dirty="0" smtClean="0">
                <a:solidFill>
                  <a:srgbClr val="7030A0"/>
                </a:solidFill>
                <a:latin typeface="Times New Roman" pitchFamily="18" charset="0"/>
              </a:rPr>
              <a:t>Динозавры. Само это слово действует на нас завораживающе. Около 65 миллионов лет назад, большинство этих рептилий, в том числе все динозавры, исчезают. А на их смену приходят млекопитающие. Что же такое могло произойти, что с Земли исчезло такое огромное количество животных?</a:t>
            </a:r>
          </a:p>
          <a:p>
            <a:endParaRPr lang="ru-RU" dirty="0"/>
          </a:p>
        </p:txBody>
      </p:sp>
      <p:pic>
        <p:nvPicPr>
          <p:cNvPr id="5" name="Содержимое 4" descr="62a7f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628800"/>
            <a:ext cx="5111750" cy="4610546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18722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Социологический </a:t>
            </a:r>
            <a:r>
              <a:rPr lang="ru-RU" sz="2800" b="1" i="1" dirty="0" smtClean="0">
                <a:solidFill>
                  <a:srgbClr val="FF0000"/>
                </a:solidFill>
              </a:rPr>
              <a:t>опрос гипотезы </a:t>
            </a:r>
            <a:r>
              <a:rPr lang="ru-RU" sz="2800" b="1" i="1" dirty="0" smtClean="0">
                <a:solidFill>
                  <a:srgbClr val="FF0000"/>
                </a:solidFill>
              </a:rPr>
              <a:t>вымирания динозавров: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102" name="Picture 6" descr="C:\Users\Пользователь\Desktop\236019_html_m34c860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8086725" cy="390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Выводы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484784"/>
            <a:ext cx="4572000" cy="47089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По результатам исследовательской работы </a:t>
            </a:r>
            <a:r>
              <a:rPr lang="ru-RU" sz="2000" b="1" i="1" dirty="0" smtClean="0">
                <a:solidFill>
                  <a:srgbClr val="7030A0"/>
                </a:solidFill>
              </a:rPr>
              <a:t>сделаны следующие выводы: именно глобальные изменения на нашей планете, произошедшие в конце мелового периода мезозойской эры, послужили причиной вымирания таких уникальнейших существ, как динозавры. Движение материков, похолодание климата, изменения в составе растительного мира, метеорит, извержения вулканов -  все это сыграло решающую роль в судьбе динозавров. 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Благодарю за внимание!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014-01-21 21.21.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7056784" cy="511256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1268760"/>
            <a:ext cx="3008313" cy="57935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1800" i="1" dirty="0" smtClean="0">
                <a:solidFill>
                  <a:srgbClr val="7030A0"/>
                </a:solidFill>
                <a:latin typeface="Times New Roman" pitchFamily="18" charset="0"/>
              </a:rPr>
              <a:t>Актуальность работы заключается в том, что в науке о динозаврах еще многое не исследовано до конца, и, тем не менее, она вносит огромный вклад в дело изучения эволюции жизни на Земле. Наука о динозаврах помогает правильнее понять, как менялась планета в течение геологических эпох, как населявшие ее животные взаимодействовали с окружающей средой, и, наконец, почему с течением времени они вымерли.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itchFamily="18" charset="0"/>
            </a:endParaRPr>
          </a:p>
        </p:txBody>
      </p:sp>
      <p:pic>
        <p:nvPicPr>
          <p:cNvPr id="5" name="Содержимое 4" descr="0821a3d1d34f44ec6cd77b2b10044d09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556792"/>
            <a:ext cx="5328592" cy="4680520"/>
          </a:xfrm>
        </p:spPr>
      </p:pic>
      <p:sp>
        <p:nvSpPr>
          <p:cNvPr id="7" name="TextBox 6"/>
          <p:cNvSpPr txBox="1"/>
          <p:nvPr/>
        </p:nvSpPr>
        <p:spPr>
          <a:xfrm>
            <a:off x="323528" y="404664"/>
            <a:ext cx="2736304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Актуальность темы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Цели и задачи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980728"/>
            <a:ext cx="2925961" cy="51454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</a:pPr>
            <a:r>
              <a:rPr lang="ru-RU" sz="3300" i="1" dirty="0" smtClean="0">
                <a:solidFill>
                  <a:srgbClr val="7030A0"/>
                </a:solidFill>
                <a:latin typeface="Times New Roman" pitchFamily="18" charset="0"/>
              </a:rPr>
              <a:t>Целью работы является выявление уникальных особенностей динозавров и причины их вымирания.</a:t>
            </a:r>
          </a:p>
          <a:p>
            <a:pPr>
              <a:lnSpc>
                <a:spcPct val="150000"/>
              </a:lnSpc>
            </a:pPr>
            <a:r>
              <a:rPr lang="ru-RU" sz="3300" i="1" dirty="0" smtClean="0">
                <a:solidFill>
                  <a:srgbClr val="7030A0"/>
                </a:solidFill>
                <a:latin typeface="Times New Roman" pitchFamily="18" charset="0"/>
              </a:rPr>
              <a:t>Для достижения цели предстояло выполнить следующие задачи: </a:t>
            </a:r>
          </a:p>
          <a:p>
            <a:pPr>
              <a:lnSpc>
                <a:spcPct val="150000"/>
              </a:lnSpc>
            </a:pPr>
            <a:r>
              <a:rPr lang="ru-RU" sz="3300" i="1" dirty="0" smtClean="0">
                <a:solidFill>
                  <a:srgbClr val="7030A0"/>
                </a:solidFill>
                <a:latin typeface="Times New Roman" pitchFamily="18" charset="0"/>
              </a:rPr>
              <a:t>1.Узнать, где и когда жили динозавры;</a:t>
            </a:r>
          </a:p>
          <a:p>
            <a:pPr>
              <a:lnSpc>
                <a:spcPct val="150000"/>
              </a:lnSpc>
            </a:pPr>
            <a:r>
              <a:rPr lang="ru-RU" sz="3300" i="1" dirty="0" smtClean="0">
                <a:solidFill>
                  <a:srgbClr val="7030A0"/>
                </a:solidFill>
                <a:latin typeface="Times New Roman" pitchFamily="18" charset="0"/>
              </a:rPr>
              <a:t>2.Рассмотреть, как  выглядели динозавры;</a:t>
            </a:r>
          </a:p>
          <a:p>
            <a:pPr>
              <a:lnSpc>
                <a:spcPct val="150000"/>
              </a:lnSpc>
            </a:pPr>
            <a:r>
              <a:rPr lang="ru-RU" sz="3300" i="1" dirty="0" smtClean="0">
                <a:solidFill>
                  <a:srgbClr val="7030A0"/>
                </a:solidFill>
                <a:latin typeface="Times New Roman" pitchFamily="18" charset="0"/>
              </a:rPr>
              <a:t>4.Изучить, чем питались динозавры;</a:t>
            </a:r>
          </a:p>
          <a:p>
            <a:pPr>
              <a:lnSpc>
                <a:spcPct val="150000"/>
              </a:lnSpc>
            </a:pPr>
            <a:r>
              <a:rPr lang="ru-RU" sz="3300" i="1" dirty="0" smtClean="0">
                <a:solidFill>
                  <a:srgbClr val="7030A0"/>
                </a:solidFill>
                <a:latin typeface="Times New Roman" pitchFamily="18" charset="0"/>
              </a:rPr>
              <a:t>5.Сколько лет жили динозавры и почему они исчезли.</a:t>
            </a:r>
          </a:p>
          <a:p>
            <a:endParaRPr lang="ru-RU" dirty="0"/>
          </a:p>
        </p:txBody>
      </p:sp>
      <p:pic>
        <p:nvPicPr>
          <p:cNvPr id="5" name="Содержимое 4" descr="0_61fd_8c445164_XL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124744"/>
            <a:ext cx="5461446" cy="496855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632848" cy="6480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FF0000"/>
                </a:solidFill>
              </a:rPr>
              <a:t>Как появились динозавры 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-3008313" y="-2691680"/>
            <a:ext cx="3008313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g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8424936" cy="561662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6366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Где жили динозавры?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karta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4176464" cy="5328592"/>
          </a:xfrm>
        </p:spPr>
      </p:pic>
      <p:pic>
        <p:nvPicPr>
          <p:cNvPr id="7" name="Содержимое 6" descr="karta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340768"/>
            <a:ext cx="4608512" cy="532859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76872" y="260648"/>
            <a:ext cx="3008313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-3204864" y="692696"/>
            <a:ext cx="3008313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7992888" cy="585311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Ученые </a:t>
            </a:r>
            <a:r>
              <a:rPr lang="ru-RU" b="1" i="1" dirty="0" smtClean="0">
                <a:solidFill>
                  <a:srgbClr val="FF0000"/>
                </a:solidFill>
              </a:rPr>
              <a:t>предполагают, что динозавры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появились около 200 миллионов лет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назад. Так как динозавры были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рептилиями, они должны были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произойти от рептилий, живших до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них.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Затем </a:t>
            </a:r>
            <a:r>
              <a:rPr lang="ru-RU" b="1" i="1" dirty="0" smtClean="0">
                <a:solidFill>
                  <a:srgbClr val="FF0000"/>
                </a:solidFill>
              </a:rPr>
              <a:t>рептилии становились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все  больше  и сильнее. Одни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напоминали  больших  ящеров,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другие — черепах.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Как выглядели и чем питались динозавры?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4490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5792" y="1935163"/>
            <a:ext cx="6632416" cy="43894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43204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buClr>
                <a:srgbClr val="FFC000"/>
              </a:buClr>
              <a:buSzPct val="110000"/>
            </a:pPr>
            <a:r>
              <a:rPr lang="ru-RU" sz="3200" b="1" i="1" dirty="0" smtClean="0">
                <a:solidFill>
                  <a:srgbClr val="FF0000"/>
                </a:solidFill>
              </a:rPr>
              <a:t>Греческое слово « динозавр» означает « ужасный ящер».Ужасными этих животных назвал английский зоолог Ричард Оуэн. Динозавров было несколько видов: хищные и растительные гиганты, летающие и морские рептилии . Травоядные питались листьями , травой , водорослями, деревьями и т.д. Хищники поедали себе подобных.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541</TotalTime>
  <Words>518</Words>
  <Application>Microsoft Office PowerPoint</Application>
  <PresentationFormat>Экран (4:3)</PresentationFormat>
  <Paragraphs>86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Исследовательская работа </vt:lpstr>
      <vt:lpstr>«Почему вымерли динозавры?» </vt:lpstr>
      <vt:lpstr>Слайд 3</vt:lpstr>
      <vt:lpstr>Цели и задачи</vt:lpstr>
      <vt:lpstr>Как появились динозавры ? </vt:lpstr>
      <vt:lpstr>Где жили динозавры?</vt:lpstr>
      <vt:lpstr>Слайд 7</vt:lpstr>
      <vt:lpstr>Как выглядели и чем питались динозавры?</vt:lpstr>
      <vt:lpstr>Греческое слово « динозавр» означает « ужасный ящер».Ужасными этих животных назвал английский зоолог Ричард Оуэн. Динозавров было несколько видов: хищные и растительные гиганты, летающие и морские рептилии . Травоядные питались листьями , травой , водорослями, деревьями и т.д. Хищники поедали себе подобных.</vt:lpstr>
      <vt:lpstr>     Насчитывается около двух десятков гипотез. причины вымирания динозавров.  Вот главные из них:   </vt:lpstr>
      <vt:lpstr>Экологические ,космические ,физиологические</vt:lpstr>
      <vt:lpstr>Гипотеза 1 </vt:lpstr>
      <vt:lpstr>Гипотеза 2</vt:lpstr>
      <vt:lpstr>  Гипотеза 3  Постоянные перемещения континентов и морей привели к существенным климатическим изменениям.  Теплые условия без каких-либо перепадов температур сменились более холодными ночами и более суровыми зимами.</vt:lpstr>
      <vt:lpstr>Гипотеза 4 Появление сверхтяжелых существ весом до 100 т. И если слону весом 4 т надо 400 кг растительной массы, то динозавру - во много раз больше.</vt:lpstr>
      <vt:lpstr>Исследования</vt:lpstr>
      <vt:lpstr>Слайд 17</vt:lpstr>
      <vt:lpstr>Филдовский музей естественной истории в Чикаго, США</vt:lpstr>
      <vt:lpstr>Музей динозавров Да Шанпу (Зигонг) в Китае</vt:lpstr>
      <vt:lpstr>Социологический опрос гипотезы вымирания динозавров:  </vt:lpstr>
      <vt:lpstr>Выводы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«Почему вымерли динозавры?» </dc:title>
  <dc:creator>Пользователь</dc:creator>
  <cp:lastModifiedBy>Master</cp:lastModifiedBy>
  <cp:revision>61</cp:revision>
  <dcterms:created xsi:type="dcterms:W3CDTF">2013-11-14T13:24:41Z</dcterms:created>
  <dcterms:modified xsi:type="dcterms:W3CDTF">2014-01-21T19:26:39Z</dcterms:modified>
</cp:coreProperties>
</file>