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5" r:id="rId10"/>
    <p:sldId id="264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5CC61-9CDA-471F-B78B-359B678A74A3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D1E33-A343-48D9-913B-2AFA24C0DA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5CC61-9CDA-471F-B78B-359B678A74A3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D1E33-A343-48D9-913B-2AFA24C0DA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5CC61-9CDA-471F-B78B-359B678A74A3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D1E33-A343-48D9-913B-2AFA24C0DA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5CC61-9CDA-471F-B78B-359B678A74A3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D1E33-A343-48D9-913B-2AFA24C0DA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5CC61-9CDA-471F-B78B-359B678A74A3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D1E33-A343-48D9-913B-2AFA24C0DA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5CC61-9CDA-471F-B78B-359B678A74A3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D1E33-A343-48D9-913B-2AFA24C0DA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5CC61-9CDA-471F-B78B-359B678A74A3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D1E33-A343-48D9-913B-2AFA24C0DA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5CC61-9CDA-471F-B78B-359B678A74A3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D1E33-A343-48D9-913B-2AFA24C0DA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5CC61-9CDA-471F-B78B-359B678A74A3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D1E33-A343-48D9-913B-2AFA24C0DA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5CC61-9CDA-471F-B78B-359B678A74A3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D1E33-A343-48D9-913B-2AFA24C0DA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5CC61-9CDA-471F-B78B-359B678A74A3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D1E33-A343-48D9-913B-2AFA24C0DA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65CC61-9CDA-471F-B78B-359B678A74A3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ED1E33-A343-48D9-913B-2AFA24C0DA3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&amp;SHcy;&amp;acy;&amp;bcy;&amp;lcy;&amp;ocy;&amp;ncy; &amp;pcy;&amp;rcy;&amp;iecy;&amp;zcy;&amp;iecy;&amp;ncy;&amp;tcy;&amp;acy;&amp;tscy;&amp;icy;&amp;icy; &quot;&amp;Scy;&amp;tcy;&amp;acy;&amp;rcy;&amp;icy;&amp;ncy;&amp;ncy;&amp;acy;&amp;yacy; &amp;kcy;&amp;acy;&amp;rcy;&amp;tcy;&amp;acy;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72452" cy="796908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  <a:t>Речевая разминка</a:t>
            </a:r>
            <a:endParaRPr lang="ru-RU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143116"/>
            <a:ext cx="4757742" cy="3900502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Я весь день ловлю жучков,</a:t>
            </a:r>
          </a:p>
          <a:p>
            <a:pPr>
              <a:buNone/>
            </a:pPr>
            <a:r>
              <a:rPr lang="ru-RU" dirty="0" smtClean="0"/>
              <a:t>Уплетаю червячков.</a:t>
            </a:r>
          </a:p>
          <a:p>
            <a:pPr>
              <a:buNone/>
            </a:pPr>
            <a:r>
              <a:rPr lang="ru-RU" dirty="0" smtClean="0"/>
              <a:t>В тёплый край не улетаю,</a:t>
            </a:r>
          </a:p>
          <a:p>
            <a:pPr>
              <a:buNone/>
            </a:pPr>
            <a:r>
              <a:rPr lang="ru-RU" dirty="0" smtClean="0"/>
              <a:t>Здесь, под крышей обитаю.</a:t>
            </a:r>
          </a:p>
          <a:p>
            <a:pPr>
              <a:buNone/>
            </a:pPr>
            <a:r>
              <a:rPr lang="ru-RU" dirty="0" smtClean="0"/>
              <a:t>Чик-чирик! Не робей!</a:t>
            </a:r>
          </a:p>
          <a:p>
            <a:pPr>
              <a:buNone/>
            </a:pPr>
            <a:r>
              <a:rPr lang="ru-RU" dirty="0" smtClean="0"/>
              <a:t>Я бывалый …   </a:t>
            </a:r>
          </a:p>
          <a:p>
            <a:pPr algn="r">
              <a:buNone/>
            </a:pPr>
            <a:r>
              <a:rPr lang="ru-RU" dirty="0" smtClean="0">
                <a:solidFill>
                  <a:srgbClr val="C00000"/>
                </a:solidFill>
              </a:rPr>
              <a:t>ВОРОБЕЙ</a:t>
            </a:r>
          </a:p>
          <a:p>
            <a:pPr>
              <a:buNone/>
            </a:pPr>
            <a:endParaRPr lang="ru-RU" dirty="0" smtClean="0"/>
          </a:p>
        </p:txBody>
      </p:sp>
      <p:pic>
        <p:nvPicPr>
          <p:cNvPr id="1026" name="Picture 2" descr="http://go4.imgsmail.ru/imgpreview?key=http%3A//www.stihi.ru/pics/2010/09/29/5153.jpg&amp;mb=imgdb_preview_1487&amp;q=90&amp;w=19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2285992"/>
            <a:ext cx="3248727" cy="35719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42910" y="1000108"/>
            <a:ext cx="38266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latin typeface="Monotype Corsiva" pitchFamily="66" charset="0"/>
              </a:rPr>
              <a:t>Прочитайте загадку</a:t>
            </a:r>
            <a:endParaRPr lang="ru-RU" sz="36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86314" y="1000108"/>
            <a:ext cx="18582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Monotype Corsiva" pitchFamily="66" charset="0"/>
              </a:rPr>
              <a:t>по слогам</a:t>
            </a:r>
            <a:endParaRPr lang="ru-RU" sz="36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43438" y="928670"/>
            <a:ext cx="26164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Monotype Corsiva" pitchFamily="66" charset="0"/>
              </a:rPr>
              <a:t>скороговоркой</a:t>
            </a:r>
            <a:endParaRPr lang="ru-RU" sz="36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0" y="1000108"/>
            <a:ext cx="26404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Monotype Corsiva" pitchFamily="66" charset="0"/>
              </a:rPr>
              <a:t>выразительно</a:t>
            </a:r>
            <a:endParaRPr lang="ru-RU" sz="36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57752" y="1000108"/>
            <a:ext cx="13388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Monotype Corsiva" pitchFamily="66" charset="0"/>
              </a:rPr>
              <a:t>хором </a:t>
            </a:r>
            <a:endParaRPr lang="ru-RU" sz="3600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3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5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9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5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5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73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5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8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&amp;SHcy;&amp;acy;&amp;bcy;&amp;lcy;&amp;ocy;&amp;ncy; (&amp;fcy;&amp;ocy;&amp;ncy;) &amp;pcy;&amp;rcy;&amp;iecy;&amp;zcy;&amp;iecy;&amp;ncy;&amp;tcy;&amp;acy;&amp;tscy;&amp;icy;&amp;icy; &quot;&amp;KHcy;&amp;rcy;&amp;icy;&amp;zcy;&amp;acy;&amp;ncy;&amp;tcy;&amp;iecy;&amp;mcy;&amp;ycy;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7657" y="-35742"/>
            <a:ext cx="9191657" cy="689374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214546" y="571480"/>
            <a:ext cx="4915128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rgbClr val="C00000"/>
                </a:solidFill>
                <a:latin typeface="Monotype Corsiva" pitchFamily="66" charset="0"/>
              </a:rPr>
              <a:t>Оцените свою работу:</a:t>
            </a:r>
          </a:p>
          <a:p>
            <a:endParaRPr lang="ru-RU" dirty="0"/>
          </a:p>
        </p:txBody>
      </p:sp>
      <p:sp>
        <p:nvSpPr>
          <p:cNvPr id="4" name="Правильный пятиугольник 3"/>
          <p:cNvSpPr/>
          <p:nvPr/>
        </p:nvSpPr>
        <p:spPr>
          <a:xfrm>
            <a:off x="1785918" y="1785926"/>
            <a:ext cx="960120" cy="914400"/>
          </a:xfrm>
          <a:prstGeom prst="pentagon">
            <a:avLst/>
          </a:prstGeom>
          <a:ln w="381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571868" y="1857364"/>
            <a:ext cx="31983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Отлично справился</a:t>
            </a:r>
            <a:endParaRPr lang="ru-RU" sz="32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85918" y="3214686"/>
            <a:ext cx="914400" cy="914400"/>
          </a:xfrm>
          <a:prstGeom prst="rect">
            <a:avLst/>
          </a:prstGeo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3357554" y="3286124"/>
            <a:ext cx="50850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Справился, но допустил ошибки</a:t>
            </a:r>
            <a:endParaRPr lang="ru-RU" sz="32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1785918" y="4786322"/>
            <a:ext cx="785818" cy="857256"/>
          </a:xfrm>
          <a:prstGeom prst="triangle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3286116" y="4929198"/>
            <a:ext cx="50006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Надо читать внимательнее</a:t>
            </a:r>
            <a:endParaRPr lang="ru-RU" sz="3200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&amp;SHcy;&amp;acy;&amp;bcy;&amp;lcy;&amp;ocy;&amp;ncy; (&amp;fcy;&amp;ocy;&amp;ncy;) &amp;pcy;&amp;rcy;&amp;iecy;&amp;zcy;&amp;iecy;&amp;ncy;&amp;tcy;&amp;acy;&amp;tscy;&amp;icy;&amp;icy; &quot;&amp;KHcy;&amp;rcy;&amp;icy;&amp;zcy;&amp;acy;&amp;ncy;&amp;tcy;&amp;iecy;&amp;mcy;&amp;ycy;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7657" y="-35742"/>
            <a:ext cx="9191657" cy="6893742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500166" y="1857364"/>
            <a:ext cx="49911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http://go.mail.ru/search?mailru=1&amp;q=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428728" y="2500306"/>
            <a:ext cx="59002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http://prezentacii.com/shablony-powerpoint/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2786050" y="500042"/>
            <a:ext cx="273190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</a:rPr>
              <a:t>Источники</a:t>
            </a:r>
            <a:endParaRPr lang="ru-RU" sz="4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5786" y="3143248"/>
            <a:ext cx="728667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err="1" smtClean="0"/>
              <a:t>Подоплелова</a:t>
            </a:r>
            <a:r>
              <a:rPr lang="ru-RU" sz="2000" dirty="0" smtClean="0"/>
              <a:t> Галина Владимировна</a:t>
            </a:r>
          </a:p>
          <a:p>
            <a:pPr algn="ctr"/>
            <a:r>
              <a:rPr lang="ru-RU" sz="2000" dirty="0" smtClean="0"/>
              <a:t>Учитель начальных классов МБОУ СОШ с УИОП </a:t>
            </a:r>
          </a:p>
          <a:p>
            <a:pPr algn="ctr"/>
            <a:r>
              <a:rPr lang="ru-RU" sz="2000" dirty="0" err="1" smtClean="0"/>
              <a:t>Пгт</a:t>
            </a:r>
            <a:r>
              <a:rPr lang="ru-RU" sz="2000" dirty="0" smtClean="0"/>
              <a:t> </a:t>
            </a:r>
            <a:r>
              <a:rPr lang="ru-RU" sz="2000" dirty="0" err="1" smtClean="0"/>
              <a:t>Кикнур</a:t>
            </a:r>
            <a:endParaRPr lang="ru-RU" sz="2000" dirty="0" smtClean="0"/>
          </a:p>
          <a:p>
            <a:pPr algn="ctr"/>
            <a:r>
              <a:rPr lang="ru-RU" sz="2000" dirty="0" smtClean="0"/>
              <a:t>Ссылка на сайт   </a:t>
            </a:r>
          </a:p>
          <a:p>
            <a:pPr algn="ctr"/>
            <a:endParaRPr lang="ru-RU" sz="2000" dirty="0" smtClean="0"/>
          </a:p>
          <a:p>
            <a:endParaRPr lang="ru-RU" sz="2000" dirty="0" smtClean="0"/>
          </a:p>
          <a:p>
            <a:endParaRPr lang="ru-RU" sz="2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57224" y="4643446"/>
            <a:ext cx="74295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&lt;</a:t>
            </a:r>
            <a:r>
              <a:rPr lang="ru-RU" sz="2000" dirty="0" err="1" smtClean="0"/>
              <a:t>a</a:t>
            </a:r>
            <a:r>
              <a:rPr lang="ru-RU" sz="2000" dirty="0" smtClean="0"/>
              <a:t> </a:t>
            </a:r>
            <a:r>
              <a:rPr lang="ru-RU" sz="2000" dirty="0" err="1" smtClean="0"/>
              <a:t>href</a:t>
            </a:r>
            <a:r>
              <a:rPr lang="ru-RU" sz="2000" dirty="0" smtClean="0"/>
              <a:t> = "http://nsportal.ru/galinapodoplelova" &gt; Сайт учителя начальных классов&lt;/</a:t>
            </a:r>
            <a:r>
              <a:rPr lang="ru-RU" sz="2000" dirty="0" err="1" smtClean="0"/>
              <a:t>a</a:t>
            </a:r>
            <a:r>
              <a:rPr lang="ru-RU" sz="2000" dirty="0" smtClean="0"/>
              <a:t>&gt;</a:t>
            </a:r>
            <a:endParaRPr lang="ru-RU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&amp;SHcy;&amp;acy;&amp;bcy;&amp;lcy;&amp;ocy;&amp;ncy; &amp;pcy;&amp;rcy;&amp;iecy;&amp;zcy;&amp;iecy;&amp;ncy;&amp;tcy;&amp;acy;&amp;tscy;&amp;icy;&amp;icy; &quot;&amp;Scy;&amp;acy;&amp;kcy;&amp;ucy;&amp;rcy;&amp;acy;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1"/>
            <a:ext cx="9144000" cy="684016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1857364"/>
            <a:ext cx="7600976" cy="165576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  <a:t>Тест </a:t>
            </a:r>
            <a:r>
              <a:rPr lang="ru-RU" dirty="0" smtClean="0">
                <a:latin typeface="Monotype Corsiva" pitchFamily="66" charset="0"/>
              </a:rPr>
              <a:t/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по произведению К Паустовского «Растрёпанный воробей»</a:t>
            </a:r>
            <a:endParaRPr lang="ru-RU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tx1"/>
                </a:solidFill>
                <a:latin typeface="Monotype Corsiva" pitchFamily="66" charset="0"/>
              </a:rPr>
              <a:t>3 класс</a:t>
            </a:r>
            <a:endParaRPr lang="ru-RU" sz="4000" dirty="0">
              <a:solidFill>
                <a:schemeClr val="tx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&amp;SHcy;&amp;acy;&amp;bcy;&amp;lcy;&amp;ocy;&amp;ncy; (&amp;fcy;&amp;ocy;&amp;ncy;) &amp;pcy;&amp;rcy;&amp;iecy;&amp;zcy;&amp;iecy;&amp;ncy;&amp;tcy;&amp;acy;&amp;tscy;&amp;icy;&amp;icy; &quot;&amp;KHcy;&amp;rcy;&amp;icy;&amp;zcy;&amp;acy;&amp;ncy;&amp;tcy;&amp;iecy;&amp;mcy;&amp;ycy;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7657" y="1"/>
            <a:ext cx="9191657" cy="6893742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357290" y="1000108"/>
            <a:ext cx="48269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</a:rPr>
              <a:t>1. </a:t>
            </a: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Как звали нянюшку Маши?</a:t>
            </a:r>
            <a:endParaRPr lang="ru-RU" sz="3200" dirty="0">
              <a:solidFill>
                <a:schemeClr val="accent2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14546" y="285728"/>
            <a:ext cx="487825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rgbClr val="C00000"/>
                </a:solidFill>
                <a:latin typeface="Monotype Corsiva" pitchFamily="66" charset="0"/>
              </a:rPr>
              <a:t>Выбери верный ответ</a:t>
            </a:r>
            <a:endParaRPr lang="ru-RU" sz="4400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00232" y="1571612"/>
            <a:ext cx="236635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Monotype Corsiva" pitchFamily="66" charset="0"/>
              </a:rPr>
              <a:t>а) </a:t>
            </a:r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Ивановна</a:t>
            </a:r>
            <a:endParaRPr lang="ru-RU" sz="3200" dirty="0" smtClean="0">
              <a:latin typeface="Monotype Corsiva" pitchFamily="66" charset="0"/>
            </a:endParaRPr>
          </a:p>
          <a:p>
            <a:r>
              <a:rPr lang="ru-RU" sz="3200" dirty="0" smtClean="0">
                <a:solidFill>
                  <a:srgbClr val="C00000"/>
                </a:solidFill>
                <a:latin typeface="Monotype Corsiva" pitchFamily="66" charset="0"/>
              </a:rPr>
              <a:t>б) </a:t>
            </a:r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Степановна</a:t>
            </a:r>
            <a:endParaRPr lang="ru-RU" sz="3200" dirty="0" smtClean="0">
              <a:latin typeface="Monotype Corsiva" pitchFamily="66" charset="0"/>
            </a:endParaRPr>
          </a:p>
          <a:p>
            <a:r>
              <a:rPr lang="ru-RU" sz="3200" dirty="0" smtClean="0">
                <a:solidFill>
                  <a:srgbClr val="C00000"/>
                </a:solidFill>
                <a:latin typeface="Monotype Corsiva" pitchFamily="66" charset="0"/>
              </a:rPr>
              <a:t>в) </a:t>
            </a:r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Петровна</a:t>
            </a:r>
            <a:endParaRPr lang="ru-RU" sz="32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728" y="3357562"/>
            <a:ext cx="41264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</a:rPr>
              <a:t>2. </a:t>
            </a: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Мама Маши в театре:</a:t>
            </a:r>
            <a:endParaRPr lang="ru-RU" sz="3200" dirty="0">
              <a:solidFill>
                <a:schemeClr val="accent2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28794" y="4000504"/>
            <a:ext cx="213231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Monotype Corsiva" pitchFamily="66" charset="0"/>
              </a:rPr>
              <a:t>а) </a:t>
            </a:r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пела</a:t>
            </a:r>
            <a:endParaRPr lang="ru-RU" sz="3200" dirty="0">
              <a:solidFill>
                <a:srgbClr val="002060"/>
              </a:solidFill>
              <a:latin typeface="Monotype Corsiva" pitchFamily="66" charset="0"/>
            </a:endParaRPr>
          </a:p>
          <a:p>
            <a:r>
              <a:rPr lang="ru-RU" sz="3200" dirty="0" smtClean="0">
                <a:solidFill>
                  <a:srgbClr val="C00000"/>
                </a:solidFill>
                <a:latin typeface="Monotype Corsiva" pitchFamily="66" charset="0"/>
              </a:rPr>
              <a:t>б) </a:t>
            </a:r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играла</a:t>
            </a:r>
            <a:endParaRPr lang="ru-RU" sz="3200" dirty="0">
              <a:solidFill>
                <a:srgbClr val="002060"/>
              </a:solidFill>
              <a:latin typeface="Monotype Corsiva" pitchFamily="66" charset="0"/>
            </a:endParaRPr>
          </a:p>
          <a:p>
            <a:r>
              <a:rPr lang="ru-RU" sz="3200" dirty="0" smtClean="0">
                <a:solidFill>
                  <a:srgbClr val="C00000"/>
                </a:solidFill>
                <a:latin typeface="Monotype Corsiva" pitchFamily="66" charset="0"/>
              </a:rPr>
              <a:t>в) </a:t>
            </a:r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танцевала</a:t>
            </a:r>
            <a:endParaRPr lang="ru-RU" sz="32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7170" name="Picture 2" descr="http://go3.imgsmail.ru/imgpreview?key=http%3A//socotra.ru/assets/images/birds/k17.jpg&amp;mb=imgdb_preview_55&amp;q=90&amp;w=10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0871" y="5072074"/>
            <a:ext cx="1312548" cy="12382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900"/>
                            </p:stCondLst>
                            <p:childTnLst>
                              <p:par>
                                <p:cTn id="19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200"/>
                            </p:stCondLst>
                            <p:childTnLst>
                              <p:par>
                                <p:cTn id="55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&amp;SHcy;&amp;acy;&amp;bcy;&amp;lcy;&amp;ocy;&amp;ncy; (&amp;fcy;&amp;ocy;&amp;ncy;) &amp;pcy;&amp;rcy;&amp;iecy;&amp;zcy;&amp;iecy;&amp;ncy;&amp;tcy;&amp;acy;&amp;tscy;&amp;icy;&amp;icy; &quot;&amp;KHcy;&amp;rcy;&amp;icy;&amp;zcy;&amp;acy;&amp;ncy;&amp;tcy;&amp;iecy;&amp;mcy;&amp;ycy;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7657" y="0"/>
            <a:ext cx="9191657" cy="6893742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000100" y="714356"/>
            <a:ext cx="5186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</a:rPr>
              <a:t>3. </a:t>
            </a: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Мама готовилась танцевать: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643042" y="1428736"/>
            <a:ext cx="341151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Monotype Corsiva" pitchFamily="66" charset="0"/>
              </a:rPr>
              <a:t>а) </a:t>
            </a:r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Снегурочку</a:t>
            </a:r>
          </a:p>
          <a:p>
            <a:r>
              <a:rPr lang="ru-RU" sz="3200" dirty="0" smtClean="0">
                <a:solidFill>
                  <a:srgbClr val="C00000"/>
                </a:solidFill>
                <a:latin typeface="Monotype Corsiva" pitchFamily="66" charset="0"/>
              </a:rPr>
              <a:t>б) </a:t>
            </a:r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Золушку</a:t>
            </a:r>
          </a:p>
          <a:p>
            <a:r>
              <a:rPr lang="ru-RU" sz="3200" dirty="0" smtClean="0">
                <a:solidFill>
                  <a:srgbClr val="C00000"/>
                </a:solidFill>
                <a:latin typeface="Monotype Corsiva" pitchFamily="66" charset="0"/>
              </a:rPr>
              <a:t>в) </a:t>
            </a:r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Красную Шапочку</a:t>
            </a:r>
            <a:endParaRPr lang="ru-RU" sz="32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3429000"/>
            <a:ext cx="67185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</a:rPr>
              <a:t>4. </a:t>
            </a: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Маленький букет цветов был сделан из:</a:t>
            </a:r>
            <a:endParaRPr lang="ru-RU" sz="3200" dirty="0">
              <a:solidFill>
                <a:schemeClr val="accent2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71604" y="4000504"/>
            <a:ext cx="312297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Monotype Corsiva" pitchFamily="66" charset="0"/>
              </a:rPr>
              <a:t>а) </a:t>
            </a:r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хрусталя</a:t>
            </a:r>
          </a:p>
          <a:p>
            <a:r>
              <a:rPr lang="ru-RU" sz="3200" dirty="0" smtClean="0">
                <a:solidFill>
                  <a:srgbClr val="C00000"/>
                </a:solidFill>
                <a:latin typeface="Monotype Corsiva" pitchFamily="66" charset="0"/>
              </a:rPr>
              <a:t>б) </a:t>
            </a:r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тонкого стекла</a:t>
            </a:r>
          </a:p>
          <a:p>
            <a:r>
              <a:rPr lang="ru-RU" sz="3200" dirty="0" smtClean="0">
                <a:solidFill>
                  <a:srgbClr val="C00000"/>
                </a:solidFill>
                <a:latin typeface="Monotype Corsiva" pitchFamily="66" charset="0"/>
              </a:rPr>
              <a:t>в) </a:t>
            </a:r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толстого стекла</a:t>
            </a:r>
            <a:endParaRPr lang="ru-RU" sz="32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8" name="Picture 2" descr="http://go3.imgsmail.ru/imgpreview?key=http%3A//socotra.ru/assets/images/birds/k17.jpg&amp;mb=imgdb_preview_55&amp;q=90&amp;w=10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0871" y="5072074"/>
            <a:ext cx="1312548" cy="12382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100"/>
                            </p:stCondLst>
                            <p:childTnLst>
                              <p:par>
                                <p:cTn id="19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900"/>
                            </p:stCondLst>
                            <p:childTnLst>
                              <p:par>
                                <p:cTn id="26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900"/>
                            </p:stCondLst>
                            <p:childTnLst>
                              <p:par>
                                <p:cTn id="48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300"/>
                            </p:stCondLst>
                            <p:childTnLst>
                              <p:par>
                                <p:cTn id="55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&amp;SHcy;&amp;acy;&amp;bcy;&amp;lcy;&amp;ocy;&amp;ncy; (&amp;fcy;&amp;ocy;&amp;ncy;) &amp;pcy;&amp;rcy;&amp;iecy;&amp;zcy;&amp;iecy;&amp;ncy;&amp;tcy;&amp;acy;&amp;tscy;&amp;icy;&amp;icy; &quot;&amp;KHcy;&amp;rcy;&amp;icy;&amp;zcy;&amp;acy;&amp;ncy;&amp;tcy;&amp;iecy;&amp;mcy;&amp;ycy;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7657" y="1"/>
            <a:ext cx="9191657" cy="6893742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071538" y="642918"/>
            <a:ext cx="50032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</a:rPr>
              <a:t>5. </a:t>
            </a: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Папа должен был вернуться:</a:t>
            </a:r>
            <a:endParaRPr lang="ru-RU" sz="3200" dirty="0">
              <a:solidFill>
                <a:schemeClr val="accent2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71670" y="1285860"/>
            <a:ext cx="156485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Monotype Corsiva" pitchFamily="66" charset="0"/>
              </a:rPr>
              <a:t>а) </a:t>
            </a:r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весной</a:t>
            </a:r>
          </a:p>
          <a:p>
            <a:r>
              <a:rPr lang="ru-RU" sz="3200" dirty="0" smtClean="0">
                <a:solidFill>
                  <a:srgbClr val="C00000"/>
                </a:solidFill>
                <a:latin typeface="Monotype Corsiva" pitchFamily="66" charset="0"/>
              </a:rPr>
              <a:t>б)</a:t>
            </a:r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 летом</a:t>
            </a:r>
          </a:p>
          <a:p>
            <a:r>
              <a:rPr lang="ru-RU" sz="3200" dirty="0" smtClean="0">
                <a:solidFill>
                  <a:srgbClr val="C00000"/>
                </a:solidFill>
                <a:latin typeface="Monotype Corsiva" pitchFamily="66" charset="0"/>
              </a:rPr>
              <a:t>в) </a:t>
            </a:r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осенью</a:t>
            </a:r>
            <a:endParaRPr lang="ru-RU" sz="32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71538" y="3214686"/>
            <a:ext cx="70262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</a:rPr>
              <a:t>6. </a:t>
            </a: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Ворона сидела на ветке за окном и ждала:</a:t>
            </a:r>
            <a:endParaRPr lang="ru-RU" sz="3200" dirty="0">
              <a:solidFill>
                <a:schemeClr val="accent2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14414" y="4000504"/>
            <a:ext cx="7370929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Monotype Corsiva" pitchFamily="66" charset="0"/>
              </a:rPr>
              <a:t>а)  </a:t>
            </a:r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когда Петровна уйдёт</a:t>
            </a:r>
          </a:p>
          <a:p>
            <a:r>
              <a:rPr lang="ru-RU" sz="3200" dirty="0" smtClean="0">
                <a:solidFill>
                  <a:srgbClr val="C00000"/>
                </a:solidFill>
                <a:latin typeface="Monotype Corsiva" pitchFamily="66" charset="0"/>
              </a:rPr>
              <a:t>б) </a:t>
            </a:r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когда Петровна уйдёт и уведёт Машу</a:t>
            </a:r>
          </a:p>
          <a:p>
            <a:r>
              <a:rPr lang="ru-RU" sz="3200" dirty="0" smtClean="0">
                <a:solidFill>
                  <a:srgbClr val="C00000"/>
                </a:solidFill>
                <a:latin typeface="Monotype Corsiva" pitchFamily="66" charset="0"/>
              </a:rPr>
              <a:t>в) </a:t>
            </a:r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когда Петровна откроет форточку и уйдёт </a:t>
            </a:r>
          </a:p>
          <a:p>
            <a:r>
              <a:rPr lang="ru-RU" sz="3200" dirty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  с Машей</a:t>
            </a:r>
            <a:endParaRPr lang="ru-RU" sz="32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7" name="Picture 2" descr="http://go3.imgsmail.ru/imgpreview?key=http%3A//socotra.ru/assets/images/birds/k17.jpg&amp;mb=imgdb_preview_55&amp;q=90&amp;w=10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15206" y="1071546"/>
            <a:ext cx="1312548" cy="12382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00"/>
                            </p:stCondLst>
                            <p:childTnLst>
                              <p:par>
                                <p:cTn id="19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300"/>
                            </p:stCondLst>
                            <p:childTnLst>
                              <p:par>
                                <p:cTn id="26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900"/>
                            </p:stCondLst>
                            <p:childTnLst>
                              <p:par>
                                <p:cTn id="48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900"/>
                            </p:stCondLst>
                            <p:childTnLst>
                              <p:par>
                                <p:cTn id="55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1400"/>
                            </p:stCondLst>
                            <p:childTnLst>
                              <p:par>
                                <p:cTn id="62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&amp;SHcy;&amp;acy;&amp;bcy;&amp;lcy;&amp;ocy;&amp;ncy; (&amp;fcy;&amp;ocy;&amp;ncy;) &amp;pcy;&amp;rcy;&amp;iecy;&amp;zcy;&amp;iecy;&amp;ncy;&amp;tcy;&amp;acy;&amp;tscy;&amp;icy;&amp;icy; &quot;&amp;KHcy;&amp;rcy;&amp;icy;&amp;zcy;&amp;acy;&amp;ncy;&amp;tcy;&amp;iecy;&amp;mcy;&amp;ycy;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7657" y="1"/>
            <a:ext cx="9191657" cy="6893742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428860" y="714356"/>
            <a:ext cx="26645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</a:rPr>
              <a:t>7. </a:t>
            </a: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Ворона жила:</a:t>
            </a:r>
            <a:endParaRPr lang="ru-RU" sz="3200" dirty="0">
              <a:solidFill>
                <a:schemeClr val="accent2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86050" y="1500174"/>
            <a:ext cx="177163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Monotype Corsiva" pitchFamily="66" charset="0"/>
              </a:rPr>
              <a:t>а) </a:t>
            </a:r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в ящике</a:t>
            </a:r>
          </a:p>
          <a:p>
            <a:r>
              <a:rPr lang="ru-RU" sz="3200" dirty="0" smtClean="0">
                <a:solidFill>
                  <a:srgbClr val="C00000"/>
                </a:solidFill>
                <a:latin typeface="Monotype Corsiva" pitchFamily="66" charset="0"/>
              </a:rPr>
              <a:t>б) </a:t>
            </a:r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в сарае</a:t>
            </a:r>
          </a:p>
          <a:p>
            <a:r>
              <a:rPr lang="ru-RU" sz="3200" dirty="0" smtClean="0">
                <a:solidFill>
                  <a:srgbClr val="C00000"/>
                </a:solidFill>
                <a:latin typeface="Monotype Corsiva" pitchFamily="66" charset="0"/>
              </a:rPr>
              <a:t>в) </a:t>
            </a:r>
            <a:r>
              <a:rPr lang="ru-RU" sz="3200" dirty="0" err="1" smtClean="0">
                <a:solidFill>
                  <a:srgbClr val="002060"/>
                </a:solidFill>
                <a:latin typeface="Monotype Corsiva" pitchFamily="66" charset="0"/>
              </a:rPr>
              <a:t>в</a:t>
            </a:r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 ларьке</a:t>
            </a:r>
            <a:endParaRPr lang="ru-RU" sz="32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43042" y="3214686"/>
            <a:ext cx="51764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</a:rPr>
              <a:t>8. </a:t>
            </a: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Растрёпанного воробья звали: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86050" y="4071942"/>
            <a:ext cx="169950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Monotype Corsiva" pitchFamily="66" charset="0"/>
              </a:rPr>
              <a:t>а) </a:t>
            </a:r>
            <a:r>
              <a:rPr lang="ru-RU" sz="3200" dirty="0" err="1" smtClean="0">
                <a:solidFill>
                  <a:srgbClr val="002060"/>
                </a:solidFill>
                <a:latin typeface="Monotype Corsiva" pitchFamily="66" charset="0"/>
              </a:rPr>
              <a:t>Пашка</a:t>
            </a:r>
            <a:endParaRPr lang="ru-RU" sz="3200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r>
              <a:rPr lang="ru-RU" sz="3200" dirty="0" smtClean="0">
                <a:solidFill>
                  <a:srgbClr val="C00000"/>
                </a:solidFill>
                <a:latin typeface="Monotype Corsiva" pitchFamily="66" charset="0"/>
              </a:rPr>
              <a:t>б) </a:t>
            </a:r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Васька</a:t>
            </a:r>
          </a:p>
          <a:p>
            <a:r>
              <a:rPr lang="ru-RU" sz="3200" dirty="0" smtClean="0">
                <a:solidFill>
                  <a:srgbClr val="C00000"/>
                </a:solidFill>
                <a:latin typeface="Monotype Corsiva" pitchFamily="66" charset="0"/>
              </a:rPr>
              <a:t>в) </a:t>
            </a:r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Тишка</a:t>
            </a:r>
            <a:endParaRPr lang="ru-RU" sz="32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8" name="Picture 2" descr="http://go3.imgsmail.ru/imgpreview?key=http%3A//socotra.ru/assets/images/birds/k17.jpg&amp;mb=imgdb_preview_55&amp;q=90&amp;w=10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6578" y="4929198"/>
            <a:ext cx="1312548" cy="12382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00"/>
                            </p:stCondLst>
                            <p:childTnLst>
                              <p:par>
                                <p:cTn id="19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400"/>
                            </p:stCondLst>
                            <p:childTnLst>
                              <p:par>
                                <p:cTn id="26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600"/>
                            </p:stCondLst>
                            <p:childTnLst>
                              <p:par>
                                <p:cTn id="48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300"/>
                            </p:stCondLst>
                            <p:childTnLst>
                              <p:par>
                                <p:cTn id="55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&amp;SHcy;&amp;acy;&amp;bcy;&amp;lcy;&amp;ocy;&amp;ncy; (&amp;fcy;&amp;ocy;&amp;ncy;) &amp;pcy;&amp;rcy;&amp;iecy;&amp;zcy;&amp;iecy;&amp;ncy;&amp;tcy;&amp;acy;&amp;tscy;&amp;icy;&amp;icy; &quot;&amp;KHcy;&amp;rcy;&amp;icy;&amp;zcy;&amp;acy;&amp;ncy;&amp;tcy;&amp;iecy;&amp;mcy;&amp;ycy;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7657" y="1"/>
            <a:ext cx="9191657" cy="689374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714480" y="785794"/>
            <a:ext cx="37689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</a:rPr>
              <a:t>9. </a:t>
            </a: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Воробья подобрал(а):</a:t>
            </a:r>
            <a:endParaRPr lang="ru-RU" sz="3200" dirty="0">
              <a:solidFill>
                <a:schemeClr val="accent2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71670" y="1428736"/>
            <a:ext cx="239681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Monotype Corsiva" pitchFamily="66" charset="0"/>
              </a:rPr>
              <a:t>а) </a:t>
            </a:r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милиционер</a:t>
            </a:r>
          </a:p>
          <a:p>
            <a:r>
              <a:rPr lang="ru-RU" sz="3200" dirty="0" smtClean="0">
                <a:solidFill>
                  <a:srgbClr val="C00000"/>
                </a:solidFill>
                <a:latin typeface="Monotype Corsiva" pitchFamily="66" charset="0"/>
              </a:rPr>
              <a:t>б) </a:t>
            </a:r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прохожий</a:t>
            </a:r>
          </a:p>
          <a:p>
            <a:r>
              <a:rPr lang="ru-RU" sz="3200" dirty="0" smtClean="0">
                <a:solidFill>
                  <a:srgbClr val="C00000"/>
                </a:solidFill>
                <a:latin typeface="Monotype Corsiva" pitchFamily="66" charset="0"/>
              </a:rPr>
              <a:t>в) </a:t>
            </a:r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Маша</a:t>
            </a:r>
            <a:endParaRPr lang="ru-RU" sz="32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7224" y="2928934"/>
            <a:ext cx="621510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</a:rPr>
              <a:t>10. </a:t>
            </a:r>
            <a:r>
              <a:rPr lang="ru-RU" sz="3200" dirty="0" err="1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Пашка</a:t>
            </a: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 утаскивал из ларька </a:t>
            </a:r>
          </a:p>
          <a:p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      ворованные вещи, чтобы:</a:t>
            </a:r>
            <a:endParaRPr lang="ru-RU" sz="3200" dirty="0">
              <a:solidFill>
                <a:schemeClr val="accent2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28794" y="4071942"/>
            <a:ext cx="511550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Monotype Corsiva" pitchFamily="66" charset="0"/>
              </a:rPr>
              <a:t>а) </a:t>
            </a:r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отблагодарить Машу</a:t>
            </a:r>
          </a:p>
          <a:p>
            <a:r>
              <a:rPr lang="ru-RU" sz="3200" dirty="0" smtClean="0">
                <a:solidFill>
                  <a:srgbClr val="C00000"/>
                </a:solidFill>
                <a:latin typeface="Monotype Corsiva" pitchFamily="66" charset="0"/>
              </a:rPr>
              <a:t>б) </a:t>
            </a:r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отомстить вороне</a:t>
            </a:r>
          </a:p>
          <a:p>
            <a:r>
              <a:rPr lang="ru-RU" sz="3200" dirty="0" smtClean="0">
                <a:solidFill>
                  <a:srgbClr val="C00000"/>
                </a:solidFill>
                <a:latin typeface="Monotype Corsiva" pitchFamily="66" charset="0"/>
              </a:rPr>
              <a:t>в) </a:t>
            </a:r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восстановить справедливость</a:t>
            </a:r>
            <a:endParaRPr lang="ru-RU" sz="32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9" name="Picture 2" descr="http://go3.imgsmail.ru/imgpreview?key=http%3A//socotra.ru/assets/images/birds/k17.jpg&amp;mb=imgdb_preview_55&amp;q=90&amp;w=10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72330" y="4643446"/>
            <a:ext cx="1312548" cy="12382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100"/>
                            </p:stCondLst>
                            <p:childTnLst>
                              <p:par>
                                <p:cTn id="19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800"/>
                            </p:stCondLst>
                            <p:childTnLst>
                              <p:par>
                                <p:cTn id="53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400"/>
                            </p:stCondLst>
                            <p:childTnLst>
                              <p:par>
                                <p:cTn id="60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&amp;SHcy;&amp;acy;&amp;bcy;&amp;lcy;&amp;ocy;&amp;ncy; (&amp;fcy;&amp;ocy;&amp;ncy;) &amp;pcy;&amp;rcy;&amp;iecy;&amp;zcy;&amp;iecy;&amp;ncy;&amp;tcy;&amp;acy;&amp;tscy;&amp;icy;&amp;icy; &quot;&amp;KHcy;&amp;rcy;&amp;icy;&amp;zcy;&amp;acy;&amp;ncy;&amp;tcy;&amp;iecy;&amp;mcy;&amp;ycy;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7657" y="-35742"/>
            <a:ext cx="9191657" cy="6893742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214414" y="714356"/>
            <a:ext cx="60580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</a:rPr>
              <a:t>11. </a:t>
            </a: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Маша открыла форточку, чтобы:</a:t>
            </a:r>
            <a:endParaRPr lang="ru-RU" sz="3200" dirty="0">
              <a:solidFill>
                <a:schemeClr val="accent2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00232" y="1357298"/>
            <a:ext cx="4578497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Monotype Corsiva" pitchFamily="66" charset="0"/>
              </a:rPr>
              <a:t>а) </a:t>
            </a:r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проветрить комнату</a:t>
            </a:r>
          </a:p>
          <a:p>
            <a:r>
              <a:rPr lang="ru-RU" sz="3200" dirty="0" smtClean="0">
                <a:solidFill>
                  <a:srgbClr val="C00000"/>
                </a:solidFill>
                <a:latin typeface="Monotype Corsiva" pitchFamily="66" charset="0"/>
              </a:rPr>
              <a:t>б) </a:t>
            </a:r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выпустить воробья</a:t>
            </a:r>
          </a:p>
          <a:p>
            <a:r>
              <a:rPr lang="ru-RU" sz="3200" dirty="0" smtClean="0">
                <a:solidFill>
                  <a:srgbClr val="C00000"/>
                </a:solidFill>
                <a:latin typeface="Monotype Corsiva" pitchFamily="66" charset="0"/>
              </a:rPr>
              <a:t>в) </a:t>
            </a:r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посмотреть,  как ворона 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протискивается в форточку</a:t>
            </a:r>
            <a:endParaRPr lang="ru-RU" sz="32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0100" y="3429000"/>
            <a:ext cx="576472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</a:rPr>
              <a:t>12. </a:t>
            </a: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Растрёпанный воробей ворвался </a:t>
            </a:r>
          </a:p>
          <a:p>
            <a:r>
              <a:rPr lang="ru-RU" sz="3200" dirty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 </a:t>
            </a: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     в зрительный зал, когда:</a:t>
            </a:r>
            <a:endParaRPr lang="ru-RU" sz="3200" dirty="0">
              <a:solidFill>
                <a:schemeClr val="accent2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28794" y="4643446"/>
            <a:ext cx="521649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Monotype Corsiva" pitchFamily="66" charset="0"/>
              </a:rPr>
              <a:t>а) </a:t>
            </a:r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Золушка потеряла туфельку</a:t>
            </a:r>
          </a:p>
          <a:p>
            <a:r>
              <a:rPr lang="ru-RU" sz="3200" dirty="0" smtClean="0">
                <a:solidFill>
                  <a:srgbClr val="C00000"/>
                </a:solidFill>
                <a:latin typeface="Monotype Corsiva" pitchFamily="66" charset="0"/>
              </a:rPr>
              <a:t>б) </a:t>
            </a:r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Золушка танцевала с принцем</a:t>
            </a:r>
          </a:p>
          <a:p>
            <a:r>
              <a:rPr lang="ru-RU" sz="3200" dirty="0" smtClean="0">
                <a:solidFill>
                  <a:srgbClr val="C00000"/>
                </a:solidFill>
                <a:latin typeface="Monotype Corsiva" pitchFamily="66" charset="0"/>
              </a:rPr>
              <a:t>в) </a:t>
            </a:r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спектакль кончился</a:t>
            </a:r>
            <a:endParaRPr lang="ru-RU" sz="32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7" name="Picture 2" descr="http://go3.imgsmail.ru/imgpreview?key=http%3A//socotra.ru/assets/images/birds/k17.jpg&amp;mb=imgdb_preview_55&amp;q=90&amp;w=10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72330" y="4786322"/>
            <a:ext cx="1312548" cy="12382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800"/>
                            </p:stCondLst>
                            <p:childTnLst>
                              <p:par>
                                <p:cTn id="19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500"/>
                            </p:stCondLst>
                            <p:childTnLst>
                              <p:par>
                                <p:cTn id="26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600"/>
                            </p:stCondLst>
                            <p:childTnLst>
                              <p:par>
                                <p:cTn id="33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400"/>
                            </p:stCondLst>
                            <p:childTnLst>
                              <p:par>
                                <p:cTn id="60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900"/>
                            </p:stCondLst>
                            <p:childTnLst>
                              <p:par>
                                <p:cTn id="67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&amp;SHcy;&amp;acy;&amp;bcy;&amp;lcy;&amp;ocy;&amp;ncy; (&amp;fcy;&amp;ocy;&amp;ncy;) &amp;pcy;&amp;rcy;&amp;iecy;&amp;zcy;&amp;iecy;&amp;ncy;&amp;tcy;&amp;acy;&amp;tscy;&amp;icy;&amp;icy; &quot;&amp;KHcy;&amp;rcy;&amp;icy;&amp;zcy;&amp;acy;&amp;ncy;&amp;tcy;&amp;iecy;&amp;mcy;&amp;ycy;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7657" y="-35742"/>
            <a:ext cx="9191657" cy="689374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428860" y="500042"/>
            <a:ext cx="367600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rgbClr val="C00000"/>
                </a:solidFill>
                <a:latin typeface="Monotype Corsiva" pitchFamily="66" charset="0"/>
                <a:cs typeface="Arial" pitchFamily="34" charset="0"/>
              </a:rPr>
              <a:t>Взаимопроверка</a:t>
            </a:r>
            <a:endParaRPr lang="ru-RU" sz="4400" dirty="0">
              <a:solidFill>
                <a:srgbClr val="C00000"/>
              </a:solidFill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472" y="1285860"/>
            <a:ext cx="3475631" cy="60016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4000" dirty="0" smtClean="0">
                <a:latin typeface="Monotype Corsiva" pitchFamily="66" charset="0"/>
                <a:cs typeface="Arial" pitchFamily="34" charset="0"/>
              </a:rPr>
              <a:t>В </a:t>
            </a:r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  <a:cs typeface="Arial" pitchFamily="34" charset="0"/>
              </a:rPr>
              <a:t>Петровна</a:t>
            </a:r>
          </a:p>
          <a:p>
            <a:pPr marL="342900" indent="-342900">
              <a:buAutoNum type="arabicPeriod"/>
            </a:pPr>
            <a:r>
              <a:rPr lang="ru-RU" sz="4000" dirty="0" smtClean="0">
                <a:latin typeface="Monotype Corsiva" pitchFamily="66" charset="0"/>
                <a:cs typeface="Arial" pitchFamily="34" charset="0"/>
              </a:rPr>
              <a:t>В </a:t>
            </a:r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  <a:cs typeface="Arial" pitchFamily="34" charset="0"/>
              </a:rPr>
              <a:t>танцевала</a:t>
            </a:r>
          </a:p>
          <a:p>
            <a:pPr marL="342900" indent="-342900">
              <a:buAutoNum type="arabicPeriod"/>
            </a:pPr>
            <a:r>
              <a:rPr lang="ru-RU" sz="4000" dirty="0" smtClean="0">
                <a:latin typeface="Monotype Corsiva" pitchFamily="66" charset="0"/>
                <a:cs typeface="Arial" pitchFamily="34" charset="0"/>
              </a:rPr>
              <a:t>Б </a:t>
            </a:r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  <a:cs typeface="Arial" pitchFamily="34" charset="0"/>
              </a:rPr>
              <a:t>Золушку</a:t>
            </a:r>
          </a:p>
          <a:p>
            <a:pPr marL="342900" indent="-342900">
              <a:buAutoNum type="arabicPeriod"/>
            </a:pPr>
            <a:r>
              <a:rPr lang="ru-RU" sz="4000" dirty="0" smtClean="0">
                <a:latin typeface="Monotype Corsiva" pitchFamily="66" charset="0"/>
                <a:cs typeface="Arial" pitchFamily="34" charset="0"/>
              </a:rPr>
              <a:t>Б </a:t>
            </a:r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  <a:cs typeface="Arial" pitchFamily="34" charset="0"/>
              </a:rPr>
              <a:t>тонкого стекла</a:t>
            </a:r>
          </a:p>
          <a:p>
            <a:pPr marL="342900" indent="-342900">
              <a:buAutoNum type="arabicPeriod"/>
            </a:pPr>
            <a:r>
              <a:rPr lang="ru-RU" sz="4000" dirty="0" smtClean="0">
                <a:latin typeface="Monotype Corsiva" pitchFamily="66" charset="0"/>
                <a:cs typeface="Arial" pitchFamily="34" charset="0"/>
              </a:rPr>
              <a:t>А </a:t>
            </a:r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  <a:cs typeface="Arial" pitchFamily="34" charset="0"/>
              </a:rPr>
              <a:t>весной</a:t>
            </a:r>
          </a:p>
          <a:p>
            <a:r>
              <a:rPr lang="ru-RU" sz="4000" dirty="0" smtClean="0">
                <a:latin typeface="Monotype Corsiva" pitchFamily="66" charset="0"/>
                <a:cs typeface="Arial" pitchFamily="34" charset="0"/>
              </a:rPr>
              <a:t>6.В </a:t>
            </a:r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когда Петровна 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откроет форточку 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и уйдёт с Машей</a:t>
            </a:r>
          </a:p>
          <a:p>
            <a:pPr marL="342900" indent="-342900">
              <a:buAutoNum type="arabicPeriod"/>
            </a:pPr>
            <a:endParaRPr lang="ru-RU" sz="4000" dirty="0" smtClean="0">
              <a:latin typeface="Monotype Corsiva" pitchFamily="66" charset="0"/>
              <a:cs typeface="Arial" pitchFamily="34" charset="0"/>
            </a:endParaRPr>
          </a:p>
          <a:p>
            <a:pPr marL="342900" indent="-342900"/>
            <a:endParaRPr lang="ru-RU" sz="4000" dirty="0"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000496" y="1357298"/>
            <a:ext cx="5143504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ru-RU" sz="4000" dirty="0" smtClean="0">
                <a:latin typeface="Monotype Corsiva" pitchFamily="66" charset="0"/>
                <a:cs typeface="Arial" pitchFamily="34" charset="0"/>
              </a:rPr>
              <a:t>  7. В </a:t>
            </a:r>
            <a:r>
              <a:rPr lang="ru-RU" sz="3200" dirty="0" err="1" smtClean="0">
                <a:solidFill>
                  <a:srgbClr val="002060"/>
                </a:solidFill>
                <a:latin typeface="Monotype Corsiva" pitchFamily="66" charset="0"/>
                <a:cs typeface="Arial" pitchFamily="34" charset="0"/>
              </a:rPr>
              <a:t>в</a:t>
            </a:r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  <a:cs typeface="Arial" pitchFamily="34" charset="0"/>
              </a:rPr>
              <a:t> ларьке</a:t>
            </a:r>
          </a:p>
          <a:p>
            <a:pPr marL="342900" indent="-342900"/>
            <a:r>
              <a:rPr lang="ru-RU" sz="4000" dirty="0" smtClean="0">
                <a:latin typeface="Monotype Corsiva" pitchFamily="66" charset="0"/>
                <a:cs typeface="Arial" pitchFamily="34" charset="0"/>
              </a:rPr>
              <a:t>  8. А </a:t>
            </a:r>
            <a:r>
              <a:rPr lang="ru-RU" sz="3200" dirty="0" err="1" smtClean="0">
                <a:solidFill>
                  <a:srgbClr val="002060"/>
                </a:solidFill>
                <a:latin typeface="Monotype Corsiva" pitchFamily="66" charset="0"/>
                <a:cs typeface="Arial" pitchFamily="34" charset="0"/>
              </a:rPr>
              <a:t>Пашка</a:t>
            </a:r>
            <a:endParaRPr lang="ru-RU" sz="3200" dirty="0" smtClean="0">
              <a:solidFill>
                <a:srgbClr val="002060"/>
              </a:solidFill>
              <a:latin typeface="Monotype Corsiva" pitchFamily="66" charset="0"/>
              <a:cs typeface="Arial" pitchFamily="34" charset="0"/>
            </a:endParaRPr>
          </a:p>
          <a:p>
            <a:pPr marL="342900" indent="-342900"/>
            <a:r>
              <a:rPr lang="ru-RU" sz="4000" dirty="0" smtClean="0">
                <a:latin typeface="Monotype Corsiva" pitchFamily="66" charset="0"/>
                <a:cs typeface="Arial" pitchFamily="34" charset="0"/>
              </a:rPr>
              <a:t>  9. А </a:t>
            </a:r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  <a:cs typeface="Arial" pitchFamily="34" charset="0"/>
              </a:rPr>
              <a:t>милиционер</a:t>
            </a:r>
          </a:p>
          <a:p>
            <a:pPr marL="342900" indent="-342900"/>
            <a:r>
              <a:rPr lang="ru-RU" sz="4000" dirty="0" smtClean="0">
                <a:latin typeface="Monotype Corsiva" pitchFamily="66" charset="0"/>
                <a:cs typeface="Arial" pitchFamily="34" charset="0"/>
              </a:rPr>
              <a:t>10. А </a:t>
            </a:r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отблагодарить Машу</a:t>
            </a:r>
            <a:endParaRPr lang="ru-RU" sz="3200" dirty="0" smtClean="0">
              <a:latin typeface="Monotype Corsiva" pitchFamily="66" charset="0"/>
              <a:cs typeface="Arial" pitchFamily="34" charset="0"/>
            </a:endParaRPr>
          </a:p>
          <a:p>
            <a:r>
              <a:rPr lang="ru-RU" sz="4000" dirty="0" smtClean="0">
                <a:latin typeface="Monotype Corsiva" pitchFamily="66" charset="0"/>
                <a:cs typeface="Arial" pitchFamily="34" charset="0"/>
              </a:rPr>
              <a:t>11. В </a:t>
            </a:r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посмотреть,  как ворона протискивается в форточку</a:t>
            </a:r>
          </a:p>
          <a:p>
            <a:pPr marL="342900" indent="-342900"/>
            <a:r>
              <a:rPr lang="ru-RU" sz="4000" dirty="0" smtClean="0">
                <a:latin typeface="Monotype Corsiva" pitchFamily="66" charset="0"/>
                <a:cs typeface="Arial" pitchFamily="34" charset="0"/>
              </a:rPr>
              <a:t>12. В </a:t>
            </a:r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спектакль кончился</a:t>
            </a:r>
            <a:endParaRPr lang="ru-RU" sz="3200" dirty="0" smtClean="0">
              <a:latin typeface="Monotype Corsiva" pitchFamily="66" charset="0"/>
              <a:cs typeface="Arial" pitchFamily="34" charset="0"/>
            </a:endParaRPr>
          </a:p>
        </p:txBody>
      </p:sp>
      <p:pic>
        <p:nvPicPr>
          <p:cNvPr id="6" name="Picture 2" descr="http://go3.imgsmail.ru/imgpreview?key=http%3A//socotra.ru/assets/images/birds/k17.jpg&amp;mb=imgdb_preview_55&amp;q=90&amp;w=10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68" y="1142984"/>
            <a:ext cx="1312548" cy="12382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398</Words>
  <Application>Microsoft Office PowerPoint</Application>
  <PresentationFormat>Экран (4:3)</PresentationFormat>
  <Paragraphs>96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Речевая разминка</vt:lpstr>
      <vt:lpstr>Тест  по произведению К Паустовского «Растрёпанный воробей»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Тест по произведению К Паустовского «Растрёпанный воробей»</dc:title>
  <dc:creator>Женя</dc:creator>
  <cp:lastModifiedBy>Женя</cp:lastModifiedBy>
  <cp:revision>16</cp:revision>
  <dcterms:created xsi:type="dcterms:W3CDTF">2014-01-20T17:10:17Z</dcterms:created>
  <dcterms:modified xsi:type="dcterms:W3CDTF">2014-01-26T09:15:07Z</dcterms:modified>
</cp:coreProperties>
</file>