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0" r:id="rId2"/>
    <p:sldId id="261" r:id="rId3"/>
    <p:sldId id="272" r:id="rId4"/>
    <p:sldId id="273" r:id="rId5"/>
    <p:sldId id="275" r:id="rId6"/>
    <p:sldId id="274" r:id="rId7"/>
    <p:sldId id="263" r:id="rId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FCB25"/>
    <a:srgbClr val="52FC2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autoAdjust="0"/>
    <p:restoredTop sz="94638" autoAdjust="0"/>
  </p:normalViewPr>
  <p:slideViewPr>
    <p:cSldViewPr>
      <p:cViewPr>
        <p:scale>
          <a:sx n="94" d="100"/>
          <a:sy n="94" d="100"/>
        </p:scale>
        <p:origin x="-882" y="-72"/>
      </p:cViewPr>
      <p:guideLst>
        <p:guide orient="horz" pos="2160"/>
        <p:guide pos="2880"/>
      </p:guideLst>
    </p:cSldViewPr>
  </p:slideViewPr>
  <p:outlineViewPr>
    <p:cViewPr>
      <p:scale>
        <a:sx n="33" d="100"/>
        <a:sy n="33" d="100"/>
      </p:scale>
      <p:origin x="6"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8CA6F31F-B3BD-46D5-8DF4-CA19394B9618}" type="datetimeFigureOut">
              <a:rPr lang="ru-RU" smtClean="0"/>
              <a:pPr/>
              <a:t>27.01.2014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1DE560E-2DB6-465C-ACA0-35866C6FA46A}"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CA6F31F-B3BD-46D5-8DF4-CA19394B9618}" type="datetimeFigureOut">
              <a:rPr lang="ru-RU" smtClean="0"/>
              <a:pPr/>
              <a:t>27.01.2014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1DE560E-2DB6-465C-ACA0-35866C6FA46A}"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CA6F31F-B3BD-46D5-8DF4-CA19394B9618}" type="datetimeFigureOut">
              <a:rPr lang="ru-RU" smtClean="0"/>
              <a:pPr/>
              <a:t>27.01.2014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1DE560E-2DB6-465C-ACA0-35866C6FA46A}"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CA6F31F-B3BD-46D5-8DF4-CA19394B9618}" type="datetimeFigureOut">
              <a:rPr lang="ru-RU" smtClean="0"/>
              <a:pPr/>
              <a:t>27.01.2014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1DE560E-2DB6-465C-ACA0-35866C6FA46A}"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8CA6F31F-B3BD-46D5-8DF4-CA19394B9618}" type="datetimeFigureOut">
              <a:rPr lang="ru-RU" smtClean="0"/>
              <a:pPr/>
              <a:t>27.01.2014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1DE560E-2DB6-465C-ACA0-35866C6FA46A}"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8CA6F31F-B3BD-46D5-8DF4-CA19394B9618}" type="datetimeFigureOut">
              <a:rPr lang="ru-RU" smtClean="0"/>
              <a:pPr/>
              <a:t>27.01.2014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1DE560E-2DB6-465C-ACA0-35866C6FA46A}"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8CA6F31F-B3BD-46D5-8DF4-CA19394B9618}" type="datetimeFigureOut">
              <a:rPr lang="ru-RU" smtClean="0"/>
              <a:pPr/>
              <a:t>27.01.2014</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61DE560E-2DB6-465C-ACA0-35866C6FA46A}"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8CA6F31F-B3BD-46D5-8DF4-CA19394B9618}" type="datetimeFigureOut">
              <a:rPr lang="ru-RU" smtClean="0"/>
              <a:pPr/>
              <a:t>27.01.2014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61DE560E-2DB6-465C-ACA0-35866C6FA46A}"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8CA6F31F-B3BD-46D5-8DF4-CA19394B9618}" type="datetimeFigureOut">
              <a:rPr lang="ru-RU" smtClean="0"/>
              <a:pPr/>
              <a:t>27.01.2014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61DE560E-2DB6-465C-ACA0-35866C6FA46A}"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8CA6F31F-B3BD-46D5-8DF4-CA19394B9618}" type="datetimeFigureOut">
              <a:rPr lang="ru-RU" smtClean="0"/>
              <a:pPr/>
              <a:t>27.01.2014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1DE560E-2DB6-465C-ACA0-35866C6FA46A}"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8CA6F31F-B3BD-46D5-8DF4-CA19394B9618}" type="datetimeFigureOut">
              <a:rPr lang="ru-RU" smtClean="0"/>
              <a:pPr/>
              <a:t>27.01.2014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1DE560E-2DB6-465C-ACA0-35866C6FA46A}"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tx1"/>
            </a:gs>
            <a:gs pos="12000">
              <a:srgbClr val="E6D78A"/>
            </a:gs>
            <a:gs pos="30000">
              <a:srgbClr val="C7AC4C"/>
            </a:gs>
            <a:gs pos="45000">
              <a:srgbClr val="E6D78A"/>
            </a:gs>
            <a:gs pos="77000">
              <a:srgbClr val="C7AC4C"/>
            </a:gs>
            <a:gs pos="100000">
              <a:srgbClr val="E6DCAC"/>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CA6F31F-B3BD-46D5-8DF4-CA19394B9618}" type="datetimeFigureOut">
              <a:rPr lang="ru-RU" smtClean="0"/>
              <a:pPr/>
              <a:t>27.01.2014</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1DE560E-2DB6-465C-ACA0-35866C6FA46A}"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52FC24"/>
            </a:gs>
            <a:gs pos="13000">
              <a:srgbClr val="FFC000"/>
            </a:gs>
            <a:gs pos="21001">
              <a:srgbClr val="FFC000"/>
            </a:gs>
            <a:gs pos="63000">
              <a:srgbClr val="FFFF00"/>
            </a:gs>
            <a:gs pos="67000">
              <a:srgbClr val="BD922A"/>
            </a:gs>
            <a:gs pos="69000">
              <a:schemeClr val="tx1">
                <a:lumMod val="65000"/>
                <a:lumOff val="35000"/>
              </a:schemeClr>
            </a:gs>
            <a:gs pos="82001">
              <a:schemeClr val="tx1">
                <a:lumMod val="75000"/>
                <a:lumOff val="25000"/>
              </a:schemeClr>
            </a:gs>
            <a:gs pos="100000">
              <a:schemeClr val="bg1">
                <a:lumMod val="65000"/>
              </a:schemeClr>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i="1" dirty="0"/>
              <a:t/>
            </a:r>
            <a:br>
              <a:rPr lang="en-US" i="1" dirty="0"/>
            </a:br>
            <a:r>
              <a:rPr lang="en-US" i="1" dirty="0" err="1"/>
              <a:t>Ivliev</a:t>
            </a:r>
            <a:r>
              <a:rPr lang="en-US" i="1" dirty="0"/>
              <a:t> Alexander </a:t>
            </a:r>
            <a:r>
              <a:rPr lang="ru-RU" i="1" dirty="0" smtClean="0"/>
              <a:t>11 «А»</a:t>
            </a:r>
            <a:endParaRPr lang="ru-RU" i="1" dirty="0"/>
          </a:p>
        </p:txBody>
      </p:sp>
      <p:pic>
        <p:nvPicPr>
          <p:cNvPr id="1027" name="Picture 3" descr="C:\Users\Александр\Downloads\карта.jpg"/>
          <p:cNvPicPr>
            <a:picLocks noGrp="1" noChangeAspect="1" noChangeArrowheads="1"/>
          </p:cNvPicPr>
          <p:nvPr>
            <p:ph sz="half" idx="2"/>
          </p:nvPr>
        </p:nvPicPr>
        <p:blipFill>
          <a:blip r:embed="rId2" cstate="print"/>
          <a:srcRect/>
          <a:stretch>
            <a:fillRect/>
          </a:stretch>
        </p:blipFill>
        <p:spPr bwMode="auto">
          <a:xfrm>
            <a:off x="1972308" y="1916832"/>
            <a:ext cx="5220072" cy="3493278"/>
          </a:xfrm>
          <a:prstGeom prst="rect">
            <a:avLst/>
          </a:prstGeom>
          <a:noFill/>
        </p:spPr>
      </p:pic>
      <p:sp>
        <p:nvSpPr>
          <p:cNvPr id="5" name="Заголовок 1"/>
          <p:cNvSpPr txBox="1">
            <a:spLocks/>
          </p:cNvSpPr>
          <p:nvPr/>
        </p:nvSpPr>
        <p:spPr>
          <a:xfrm>
            <a:off x="467544" y="26064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i="1" dirty="0" smtClean="0"/>
              <a:t>CARTOGRAPHER</a:t>
            </a:r>
            <a:endParaRPr lang="ru-RU" i="1" dirty="0"/>
          </a:p>
        </p:txBody>
      </p:sp>
      <p:sp>
        <p:nvSpPr>
          <p:cNvPr id="3" name="Объект 2"/>
          <p:cNvSpPr>
            <a:spLocks noGrp="1"/>
          </p:cNvSpPr>
          <p:nvPr>
            <p:ph sz="half" idx="1"/>
          </p:nvPr>
        </p:nvSpPr>
        <p:spPr/>
        <p:txBody>
          <a:bodyPr/>
          <a:lstStyle/>
          <a:p>
            <a:endParaRPr lang="ru-R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FF00"/>
            </a:gs>
            <a:gs pos="45000">
              <a:srgbClr val="FF7A00"/>
            </a:gs>
            <a:gs pos="70000">
              <a:srgbClr val="FF0300"/>
            </a:gs>
            <a:gs pos="100000">
              <a:srgbClr val="4D0808"/>
            </a:gs>
          </a:gsLst>
          <a:lin ang="27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260648"/>
            <a:ext cx="8136904" cy="864096"/>
          </a:xfrm>
        </p:spPr>
        <p:txBody>
          <a:bodyPr>
            <a:noAutofit/>
          </a:bodyPr>
          <a:lstStyle/>
          <a:p>
            <a:r>
              <a:rPr lang="ru-RU" sz="2800" dirty="0" smtClean="0"/>
              <a:t>                         </a:t>
            </a:r>
            <a:r>
              <a:rPr lang="en-US" sz="2800" dirty="0" smtClean="0"/>
              <a:t>The </a:t>
            </a:r>
            <a:r>
              <a:rPr lang="en-US" sz="2800" dirty="0"/>
              <a:t>first geographical maps</a:t>
            </a:r>
            <a:endParaRPr lang="ru-RU" sz="2800" dirty="0"/>
          </a:p>
        </p:txBody>
      </p:sp>
      <p:sp>
        <p:nvSpPr>
          <p:cNvPr id="4" name="Текст 3"/>
          <p:cNvSpPr>
            <a:spLocks noGrp="1"/>
          </p:cNvSpPr>
          <p:nvPr>
            <p:ph type="body" sz="half" idx="2"/>
          </p:nvPr>
        </p:nvSpPr>
        <p:spPr>
          <a:xfrm>
            <a:off x="179512" y="1484784"/>
            <a:ext cx="3008313" cy="4713387"/>
          </a:xfrm>
        </p:spPr>
        <p:txBody>
          <a:bodyPr>
            <a:noAutofit/>
          </a:bodyPr>
          <a:lstStyle/>
          <a:p>
            <a:pPr algn="just"/>
            <a:r>
              <a:rPr lang="ru-RU" sz="2000" dirty="0" smtClean="0"/>
              <a:t>     </a:t>
            </a:r>
            <a:r>
              <a:rPr lang="en-US" sz="2000" dirty="0" smtClean="0"/>
              <a:t>Cartography </a:t>
            </a:r>
            <a:r>
              <a:rPr lang="en-US" sz="2000" dirty="0"/>
              <a:t>originated in ancient times. Mention of the cards are even in the Bible. The first card drawn up by the ancient Greek scientist Ptolemy. Antique cartographers created maps with a degree mesh. The heyday of cartography falls on the age of the Renaissance and the Great geographical discoveries. The authors of the famous map of the world and the first atlases was the Dutch cartographers</a:t>
            </a:r>
            <a:endParaRPr lang="ru-RU" sz="2000" dirty="0"/>
          </a:p>
        </p:txBody>
      </p:sp>
      <p:pic>
        <p:nvPicPr>
          <p:cNvPr id="2050" name="Picture 2" descr="C:\Users\Александр\Downloads\первая.jpg"/>
          <p:cNvPicPr>
            <a:picLocks noGrp="1" noChangeAspect="1" noChangeArrowheads="1"/>
          </p:cNvPicPr>
          <p:nvPr>
            <p:ph idx="1"/>
          </p:nvPr>
        </p:nvPicPr>
        <p:blipFill>
          <a:blip r:embed="rId2" cstate="print"/>
          <a:srcRect/>
          <a:stretch>
            <a:fillRect/>
          </a:stretch>
        </p:blipFill>
        <p:spPr bwMode="auto">
          <a:xfrm>
            <a:off x="3419872" y="1700808"/>
            <a:ext cx="5562576" cy="4442398"/>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8488C4"/>
            </a:gs>
            <a:gs pos="53000">
              <a:srgbClr val="D4DEFF"/>
            </a:gs>
            <a:gs pos="83000">
              <a:srgbClr val="D4DEFF"/>
            </a:gs>
            <a:gs pos="100000">
              <a:srgbClr val="96AB94"/>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7211144" cy="779686"/>
          </a:xfrm>
        </p:spPr>
        <p:txBody>
          <a:bodyPr/>
          <a:lstStyle/>
          <a:p>
            <a:r>
              <a:rPr lang="ru-RU" dirty="0" smtClean="0"/>
              <a:t>                                       </a:t>
            </a:r>
            <a:r>
              <a:rPr lang="en-US" sz="2800" dirty="0" smtClean="0"/>
              <a:t>Creation of maps</a:t>
            </a:r>
            <a:endParaRPr lang="ru-RU" sz="2800" dirty="0"/>
          </a:p>
        </p:txBody>
      </p:sp>
      <p:sp>
        <p:nvSpPr>
          <p:cNvPr id="4" name="Текст 3"/>
          <p:cNvSpPr>
            <a:spLocks noGrp="1"/>
          </p:cNvSpPr>
          <p:nvPr>
            <p:ph type="body" sz="half" idx="2"/>
          </p:nvPr>
        </p:nvSpPr>
        <p:spPr>
          <a:xfrm>
            <a:off x="395536" y="836712"/>
            <a:ext cx="8352928" cy="1368152"/>
          </a:xfrm>
        </p:spPr>
        <p:txBody>
          <a:bodyPr>
            <a:normAutofit/>
          </a:bodyPr>
          <a:lstStyle/>
          <a:p>
            <a:r>
              <a:rPr lang="ru-RU" sz="2000" dirty="0"/>
              <a:t> </a:t>
            </a:r>
            <a:r>
              <a:rPr lang="ru-RU" sz="2000" dirty="0" smtClean="0"/>
              <a:t>    </a:t>
            </a:r>
            <a:r>
              <a:rPr lang="en-US" sz="2000" dirty="0" smtClean="0"/>
              <a:t>Creation </a:t>
            </a:r>
            <a:r>
              <a:rPr lang="en-US" sz="2000" dirty="0"/>
              <a:t>of maps begins with the topographic survey of the area of the special device level.</a:t>
            </a:r>
            <a:endParaRPr lang="ru-RU" sz="2000" dirty="0"/>
          </a:p>
        </p:txBody>
      </p:sp>
      <p:pic>
        <p:nvPicPr>
          <p:cNvPr id="5" name="Picture 2" descr="C:\Users\Александр\Downloads\нивели.jpg"/>
          <p:cNvPicPr>
            <a:picLocks noGrp="1" noChangeAspect="1" noChangeArrowheads="1"/>
          </p:cNvPicPr>
          <p:nvPr>
            <p:ph idx="1"/>
          </p:nvPr>
        </p:nvPicPr>
        <p:blipFill>
          <a:blip r:embed="rId2" cstate="print"/>
          <a:srcRect/>
          <a:stretch>
            <a:fillRect/>
          </a:stretch>
        </p:blipFill>
        <p:spPr bwMode="auto">
          <a:xfrm>
            <a:off x="1907704" y="1772816"/>
            <a:ext cx="5616624" cy="4464496"/>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60000"/>
                <a:lumOff val="40000"/>
              </a:schemeClr>
            </a:gs>
            <a:gs pos="30000">
              <a:schemeClr val="accent1">
                <a:lumMod val="75000"/>
              </a:schemeClr>
            </a:gs>
            <a:gs pos="70000">
              <a:srgbClr val="92D050"/>
            </a:gs>
            <a:gs pos="100000">
              <a:schemeClr val="accent3">
                <a:lumMod val="50000"/>
              </a:schemeClr>
            </a:gs>
          </a:gsLst>
          <a:lin ang="5400000" scaled="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548680"/>
            <a:ext cx="8229600" cy="792088"/>
          </a:xfrm>
        </p:spPr>
        <p:txBody>
          <a:bodyPr>
            <a:normAutofit/>
          </a:bodyPr>
          <a:lstStyle/>
          <a:p>
            <a:pPr algn="l"/>
            <a:r>
              <a:rPr lang="ru-RU" sz="2800" dirty="0" smtClean="0"/>
              <a:t>                </a:t>
            </a:r>
            <a:r>
              <a:rPr lang="en-US" sz="2000" dirty="0" smtClean="0"/>
              <a:t>In </a:t>
            </a:r>
            <a:r>
              <a:rPr lang="en-US" sz="2000" dirty="0"/>
              <a:t>the photo, draw a topographic map.</a:t>
            </a:r>
            <a:endParaRPr lang="ru-RU" sz="2000" dirty="0"/>
          </a:p>
        </p:txBody>
      </p:sp>
      <p:pic>
        <p:nvPicPr>
          <p:cNvPr id="7170" name="Picture 2" descr="C:\Users\Александр\Downloads\схема.gif"/>
          <p:cNvPicPr>
            <a:picLocks noGrp="1" noChangeAspect="1" noChangeArrowheads="1"/>
          </p:cNvPicPr>
          <p:nvPr>
            <p:ph idx="1"/>
          </p:nvPr>
        </p:nvPicPr>
        <p:blipFill>
          <a:blip r:embed="rId2" cstate="print"/>
          <a:srcRect/>
          <a:stretch>
            <a:fillRect/>
          </a:stretch>
        </p:blipFill>
        <p:spPr bwMode="auto">
          <a:xfrm>
            <a:off x="107504" y="1556792"/>
            <a:ext cx="4536504" cy="4605201"/>
          </a:xfrm>
          <a:prstGeom prst="rect">
            <a:avLst/>
          </a:prstGeom>
          <a:noFill/>
        </p:spPr>
      </p:pic>
      <p:pic>
        <p:nvPicPr>
          <p:cNvPr id="7172" name="Picture 4" descr="C:\Users\Александр\Downloads\местность.gif"/>
          <p:cNvPicPr>
            <a:picLocks noChangeAspect="1" noChangeArrowheads="1"/>
          </p:cNvPicPr>
          <p:nvPr/>
        </p:nvPicPr>
        <p:blipFill>
          <a:blip r:embed="rId3" cstate="print"/>
          <a:srcRect/>
          <a:stretch>
            <a:fillRect/>
          </a:stretch>
        </p:blipFill>
        <p:spPr bwMode="auto">
          <a:xfrm>
            <a:off x="4860032" y="2132856"/>
            <a:ext cx="4155094" cy="3096344"/>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FFFF"/>
            </a:gs>
            <a:gs pos="7001">
              <a:srgbClr val="E6E6E6"/>
            </a:gs>
            <a:gs pos="32001">
              <a:srgbClr val="7D8496"/>
            </a:gs>
            <a:gs pos="47000">
              <a:srgbClr val="E6E6E6"/>
            </a:gs>
            <a:gs pos="85001">
              <a:srgbClr val="7D8496"/>
            </a:gs>
            <a:gs pos="100000">
              <a:srgbClr val="E6E6E6"/>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16632"/>
            <a:ext cx="8229600" cy="1143000"/>
          </a:xfrm>
        </p:spPr>
        <p:txBody>
          <a:bodyPr>
            <a:noAutofit/>
          </a:bodyPr>
          <a:lstStyle/>
          <a:p>
            <a:pPr algn="l"/>
            <a:r>
              <a:rPr lang="ru-RU" sz="2000" dirty="0"/>
              <a:t> </a:t>
            </a:r>
            <a:r>
              <a:rPr lang="ru-RU" sz="2000" dirty="0" smtClean="0"/>
              <a:t>    </a:t>
            </a:r>
            <a:r>
              <a:rPr lang="en-US" sz="2000" dirty="0" smtClean="0"/>
              <a:t>Depending </a:t>
            </a:r>
            <a:r>
              <a:rPr lang="en-US" sz="2000" dirty="0"/>
              <a:t>on the task cartographers put the right information on the map and then send the print </a:t>
            </a:r>
            <a:r>
              <a:rPr lang="en-US" sz="2000" dirty="0" smtClean="0"/>
              <a:t>job.</a:t>
            </a:r>
            <a:r>
              <a:rPr lang="ru-RU" sz="2000" dirty="0" smtClean="0"/>
              <a:t> </a:t>
            </a:r>
            <a:r>
              <a:rPr lang="en-US" sz="2000" dirty="0" smtClean="0"/>
              <a:t>Maps </a:t>
            </a:r>
            <a:r>
              <a:rPr lang="en-US" sz="2000" dirty="0"/>
              <a:t>are of the physical, political, historical, economic, natural resources, flora, fauna, and others.</a:t>
            </a:r>
            <a:endParaRPr lang="ru-RU" sz="2000" dirty="0"/>
          </a:p>
        </p:txBody>
      </p:sp>
      <p:pic>
        <p:nvPicPr>
          <p:cNvPr id="9220" name="Picture 4" descr="C:\Users\Александр\Downloads\эконом.jpg"/>
          <p:cNvPicPr>
            <a:picLocks noChangeAspect="1" noChangeArrowheads="1"/>
          </p:cNvPicPr>
          <p:nvPr/>
        </p:nvPicPr>
        <p:blipFill>
          <a:blip r:embed="rId2" cstate="print"/>
          <a:srcRect/>
          <a:stretch>
            <a:fillRect/>
          </a:stretch>
        </p:blipFill>
        <p:spPr bwMode="auto">
          <a:xfrm>
            <a:off x="395536" y="1484784"/>
            <a:ext cx="8255202" cy="511489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bg1">
                <a:lumMod val="75000"/>
              </a:schemeClr>
            </a:gs>
            <a:gs pos="7001">
              <a:srgbClr val="FFC000"/>
            </a:gs>
            <a:gs pos="32001">
              <a:srgbClr val="7D8496"/>
            </a:gs>
            <a:gs pos="47000">
              <a:srgbClr val="E6E6E6"/>
            </a:gs>
            <a:gs pos="85001">
              <a:srgbClr val="FFFF00"/>
            </a:gs>
            <a:gs pos="100000">
              <a:srgbClr val="E6E6E6"/>
            </a:gs>
          </a:gsLst>
          <a:lin ang="2700000" scaled="1"/>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5589240"/>
            <a:ext cx="8280920" cy="792088"/>
          </a:xfrm>
        </p:spPr>
        <p:txBody>
          <a:bodyPr>
            <a:normAutofit/>
          </a:bodyPr>
          <a:lstStyle/>
          <a:p>
            <a:r>
              <a:rPr lang="en-US" sz="2000" dirty="0"/>
              <a:t>Climate map of Russia</a:t>
            </a:r>
            <a:endParaRPr lang="ru-RU" sz="2000" dirty="0"/>
          </a:p>
        </p:txBody>
      </p:sp>
      <p:pic>
        <p:nvPicPr>
          <p:cNvPr id="5" name="Picture 3" descr="C:\Users\Александр\Downloads\климат.jpeg"/>
          <p:cNvPicPr>
            <a:picLocks noChangeAspect="1" noChangeArrowheads="1"/>
          </p:cNvPicPr>
          <p:nvPr/>
        </p:nvPicPr>
        <p:blipFill>
          <a:blip r:embed="rId2" cstate="print"/>
          <a:srcRect/>
          <a:stretch>
            <a:fillRect/>
          </a:stretch>
        </p:blipFill>
        <p:spPr bwMode="auto">
          <a:xfrm>
            <a:off x="467544" y="332656"/>
            <a:ext cx="8208314" cy="5162371"/>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1">
                <a:lumMod val="50000"/>
                <a:lumOff val="50000"/>
              </a:schemeClr>
            </a:gs>
            <a:gs pos="16000">
              <a:srgbClr val="00CCCC"/>
            </a:gs>
            <a:gs pos="47000">
              <a:srgbClr val="9999FF"/>
            </a:gs>
            <a:gs pos="60001">
              <a:srgbClr val="2E6792"/>
            </a:gs>
            <a:gs pos="71001">
              <a:srgbClr val="3333CC"/>
            </a:gs>
            <a:gs pos="81000">
              <a:srgbClr val="1170FF"/>
            </a:gs>
            <a:gs pos="100000">
              <a:schemeClr val="accent5">
                <a:lumMod val="60000"/>
                <a:lumOff val="40000"/>
              </a:schemeClr>
            </a:gs>
          </a:gsLst>
          <a:lin ang="5400000" scaled="0"/>
          <a:tileRect/>
        </a:gradFill>
        <a:effectLst/>
      </p:bgPr>
    </p:bg>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395536" y="5661248"/>
            <a:ext cx="8496944" cy="1080120"/>
          </a:xfrm>
        </p:spPr>
        <p:txBody>
          <a:bodyPr>
            <a:noAutofit/>
          </a:bodyPr>
          <a:lstStyle/>
          <a:p>
            <a:r>
              <a:rPr lang="ru-RU" sz="2000" dirty="0" smtClean="0"/>
              <a:t>       </a:t>
            </a:r>
            <a:r>
              <a:rPr lang="en-US" sz="2000" dirty="0" smtClean="0"/>
              <a:t>Modern </a:t>
            </a:r>
            <a:r>
              <a:rPr lang="en-US" sz="2000" dirty="0"/>
              <a:t>maps are created using space photography and modern computer technologies. Today every person uses GPS navigation.</a:t>
            </a:r>
          </a:p>
          <a:p>
            <a:r>
              <a:rPr lang="en-US" sz="2000" dirty="0"/>
              <a:t/>
            </a:r>
            <a:br>
              <a:rPr lang="en-US" sz="2000" dirty="0"/>
            </a:br>
            <a:endParaRPr lang="ru-RU" sz="2000" i="1" dirty="0"/>
          </a:p>
        </p:txBody>
      </p:sp>
      <p:pic>
        <p:nvPicPr>
          <p:cNvPr id="4098" name="Picture 2" descr="C:\Users\Александр\Downloads\космос.JPG"/>
          <p:cNvPicPr>
            <a:picLocks noGrp="1" noChangeAspect="1" noChangeArrowheads="1"/>
          </p:cNvPicPr>
          <p:nvPr>
            <p:ph type="pic" idx="1"/>
          </p:nvPr>
        </p:nvPicPr>
        <p:blipFill>
          <a:blip r:embed="rId2" cstate="print"/>
          <a:srcRect l="5556" r="5556"/>
          <a:stretch>
            <a:fillRect/>
          </a:stretch>
        </p:blipFill>
        <p:spPr bwMode="auto">
          <a:xfrm>
            <a:off x="1187624" y="476672"/>
            <a:ext cx="6624736" cy="4968552"/>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262</TotalTime>
  <Words>176</Words>
  <Application>Microsoft Office PowerPoint</Application>
  <PresentationFormat>Экран (4:3)</PresentationFormat>
  <Paragraphs>11</Paragraphs>
  <Slides>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7</vt:i4>
      </vt:variant>
    </vt:vector>
  </HeadingPairs>
  <TitlesOfParts>
    <vt:vector size="8" baseType="lpstr">
      <vt:lpstr>Тема Office</vt:lpstr>
      <vt:lpstr> Ivliev Alexander 11 «А»</vt:lpstr>
      <vt:lpstr>                         The first geographical maps</vt:lpstr>
      <vt:lpstr>                                       Creation of maps</vt:lpstr>
      <vt:lpstr>                In the photo, draw a topographic map.</vt:lpstr>
      <vt:lpstr>     Depending on the task cartographers put the right information on the map and then send the print job. Maps are of the physical, political, historical, economic, natural resources, flora, fauna, and others.</vt:lpstr>
      <vt:lpstr>Climate map of Russia</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Александр Ивлиев</dc:creator>
  <cp:lastModifiedBy>Виктория</cp:lastModifiedBy>
  <cp:revision>29</cp:revision>
  <dcterms:created xsi:type="dcterms:W3CDTF">2013-12-15T11:45:41Z</dcterms:created>
  <dcterms:modified xsi:type="dcterms:W3CDTF">2014-01-27T17:24:07Z</dcterms:modified>
</cp:coreProperties>
</file>