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5FCF"/>
    <a:srgbClr val="F5801F"/>
    <a:srgbClr val="008E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depthPercent val="100"/>
      <c:perspective val="60"/>
    </c:view3D>
    <c:plotArea>
      <c:layout>
        <c:manualLayout>
          <c:layoutTarget val="inner"/>
          <c:xMode val="edge"/>
          <c:yMode val="edge"/>
          <c:x val="6.9444444444444614E-2"/>
          <c:y val="0.10623155438903496"/>
          <c:w val="0.87349650043744531"/>
          <c:h val="0.893768445610964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Система образовательной деятельности</c:v>
                </c:pt>
              </c:strCache>
            </c:strRef>
          </c:tx>
          <c:spPr>
            <a:effectLst>
              <a:innerShdw blurRad="368300" dist="723900" dir="17640000">
                <a:prstClr val="black">
                  <a:alpha val="3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1212850" h="7518400"/>
              <a:bevelB w="7550150" h="7607300"/>
            </a:sp3d>
          </c:spPr>
          <c:dPt>
            <c:idx val="1"/>
            <c:spPr>
              <a:solidFill>
                <a:srgbClr val="008E4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2"/>
            <c:spPr>
              <a:solidFill>
                <a:srgbClr val="00B0F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3"/>
            <c:spPr>
              <a:solidFill>
                <a:srgbClr val="9F5FCF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4"/>
            <c:spPr>
              <a:solidFill>
                <a:srgbClr val="F5801F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5"/>
            <c:spPr>
              <a:solidFill>
                <a:srgbClr val="FF000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Lbls>
            <c:dLbl>
              <c:idx val="0"/>
              <c:layout>
                <c:manualLayout>
                  <c:x val="-0.14206878827646552"/>
                  <c:y val="9.2695829687955728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baseline="0" dirty="0" smtClean="0"/>
                      <a:t>Познавательно  -речевое развитие (формирование элементарных математических представлений). 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20159722222222223"/>
                  <c:y val="-0.20295013123359579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dirty="0" smtClean="0"/>
                      <a:t>Социализация</a:t>
                    </a:r>
                    <a:r>
                      <a:rPr lang="ru-RU" sz="1400" b="1" i="1" baseline="0" dirty="0" smtClean="0"/>
                      <a:t> </a:t>
                    </a:r>
                    <a:r>
                      <a:rPr lang="ru-RU" sz="1400" b="1" i="1" baseline="0" dirty="0" smtClean="0"/>
                      <a:t> </a:t>
                    </a:r>
                  </a:p>
                  <a:p>
                    <a:r>
                      <a:rPr lang="ru-RU" sz="1400" b="1" i="1" baseline="0" dirty="0" smtClean="0"/>
                      <a:t>( </a:t>
                    </a:r>
                    <a:r>
                      <a:rPr lang="ru-RU" sz="1400" b="1" i="1" baseline="0" dirty="0" smtClean="0"/>
                      <a:t>Развитие игровой деятельности)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Художественно</a:t>
                    </a:r>
                    <a:r>
                      <a:rPr lang="ru-RU" sz="1400" b="1" i="1" baseline="0" dirty="0" smtClean="0"/>
                      <a:t> эстетическое развитие. </a:t>
                    </a:r>
                  </a:p>
                  <a:p>
                    <a:r>
                      <a:rPr lang="ru-RU" sz="1400" b="1" i="1" baseline="0" dirty="0" smtClean="0"/>
                      <a:t>( Рисование, лепка, аппликация ) 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Коммуникация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Чтение</a:t>
                    </a:r>
                    <a:r>
                      <a:rPr lang="ru-RU" sz="1400" b="1" i="1" baseline="0" dirty="0" smtClean="0"/>
                      <a:t> худ. литературы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8.1228783902012255E-2"/>
                  <c:y val="6.5596821230679572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dirty="0" smtClean="0"/>
                      <a:t>Безопасность</a:t>
                    </a:r>
                    <a:endParaRPr lang="en-US" sz="1400" b="1" i="1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5</c:v>
                </c:pt>
                <c:pt idx="5">
                  <c:v>Кв. 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</c:v>
                </c:pt>
                <c:pt idx="1">
                  <c:v>6.4</c:v>
                </c:pt>
                <c:pt idx="2">
                  <c:v>5.5</c:v>
                </c:pt>
                <c:pt idx="3">
                  <c:v>3.9</c:v>
                </c:pt>
                <c:pt idx="4">
                  <c:v>3.1</c:v>
                </c:pt>
                <c:pt idx="5">
                  <c:v>2</c:v>
                </c:pt>
              </c:numCache>
            </c:numRef>
          </c:val>
        </c:ser>
      </c:pie3DChart>
    </c:plotArea>
    <c:plotVisOnly val="1"/>
  </c:chart>
  <c:spPr>
    <a:effectLst>
      <a:innerShdw blurRad="76200" dist="63500" dir="14400000">
        <a:prstClr val="black">
          <a:alpha val="48000"/>
        </a:prstClr>
      </a:innerShdw>
    </a:effectLst>
    <a:scene3d>
      <a:camera prst="orthographicFront"/>
      <a:lightRig rig="threePt" dir="t"/>
    </a:scene3d>
    <a:sp3d/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3B20F-18C6-4622-BEFA-5BFD75FDAA0C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3CFA4-B606-4697-9657-3769A3AC8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ru-RU" b="1" i="1" dirty="0" smtClean="0"/>
              <a:t>Домашние животные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4643446"/>
            <a:ext cx="4286248" cy="1466848"/>
          </a:xfrm>
        </p:spPr>
        <p:txBody>
          <a:bodyPr>
            <a:normAutofit fontScale="925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Презентацию подготовила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воспитатель второй младшей группы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47 детского сада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Моськина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Лидия Андреевна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2071678"/>
            <a:ext cx="6803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Образовательные задачи:</a:t>
            </a:r>
          </a:p>
          <a:p>
            <a:r>
              <a:rPr lang="ru-RU" sz="2000" i="1" dirty="0" smtClean="0"/>
              <a:t>Уточнение  и  расширение представлений  детей о домашних животных их названиях; </a:t>
            </a:r>
          </a:p>
          <a:p>
            <a:r>
              <a:rPr lang="ru-RU" sz="2000" i="1" dirty="0"/>
              <a:t>У</a:t>
            </a:r>
            <a:r>
              <a:rPr lang="ru-RU" sz="2000" i="1" dirty="0" smtClean="0"/>
              <a:t>чить узнавать животных на картинках и называть их, рассматривание изображение и замечать отличительные признаки;</a:t>
            </a:r>
          </a:p>
          <a:p>
            <a:r>
              <a:rPr lang="ru-RU" sz="2400" b="1" i="1" dirty="0" smtClean="0"/>
              <a:t>Развивающие задачи:</a:t>
            </a:r>
          </a:p>
          <a:p>
            <a:r>
              <a:rPr lang="ru-RU" sz="2000" i="1" dirty="0" smtClean="0"/>
              <a:t>Развитие мелкой моторики рук; мыслительной </a:t>
            </a:r>
            <a:r>
              <a:rPr lang="ru-RU" sz="2000" i="1" dirty="0"/>
              <a:t>и речевой деятельности, зрительного внимания и восприятия, речевого слуха, координации </a:t>
            </a:r>
            <a:r>
              <a:rPr lang="ru-RU" sz="2000" i="1" dirty="0" smtClean="0"/>
              <a:t>речи.</a:t>
            </a:r>
          </a:p>
          <a:p>
            <a:r>
              <a:rPr lang="ru-RU" sz="2400" b="1" i="1" dirty="0" smtClean="0"/>
              <a:t>Воспитательные задачи:</a:t>
            </a:r>
          </a:p>
          <a:p>
            <a:r>
              <a:rPr lang="ru-RU" sz="2000" i="1" dirty="0" smtClean="0"/>
              <a:t>Воспитывать </a:t>
            </a:r>
            <a:r>
              <a:rPr lang="ru-RU" sz="2000" i="1" dirty="0"/>
              <a:t>доброе отношение к ним на эмоциональной основе: человек заботится о животных – кормит, поит, ухаживает;</a:t>
            </a:r>
          </a:p>
          <a:p>
            <a:r>
              <a:rPr lang="ru-RU" sz="2400" b="1" i="1" dirty="0" smtClean="0"/>
              <a:t>Предварительная работа: </a:t>
            </a:r>
          </a:p>
          <a:p>
            <a:r>
              <a:rPr lang="ru-RU" sz="2000" i="1" dirty="0" smtClean="0"/>
              <a:t>Беседа, рассматривание иллюстраций.</a:t>
            </a:r>
          </a:p>
          <a:p>
            <a:r>
              <a:rPr lang="ru-RU" sz="2400" b="1" i="1" dirty="0" smtClean="0"/>
              <a:t>Материалы: </a:t>
            </a:r>
          </a:p>
          <a:p>
            <a:r>
              <a:rPr lang="ru-RU" sz="2000" i="1" dirty="0" smtClean="0"/>
              <a:t>Мнемотаблицы .Фотографии и иллюстрации различных домашних животных. Фигурки домашних животных.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0"/>
            <a:ext cx="6165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Содержание работы по теме: « Домашние животные » .</a:t>
            </a:r>
            <a:endParaRPr lang="ru-RU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" y="428604"/>
          <a:ext cx="9143999" cy="6429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7076"/>
                <a:gridCol w="955965"/>
                <a:gridCol w="642942"/>
                <a:gridCol w="917864"/>
                <a:gridCol w="939524"/>
                <a:gridCol w="642942"/>
                <a:gridCol w="785818"/>
                <a:gridCol w="928694"/>
                <a:gridCol w="1023502"/>
                <a:gridCol w="833886"/>
                <a:gridCol w="785786"/>
              </a:tblGrid>
              <a:tr h="1046943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Направления развития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Познавательно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200" b="1" i="1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– речевое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Социально – личностное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Художественно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-  эстетическое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Физическое развитие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4108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Образовательные 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области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Коммуникация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Познание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Чтение худ. литер.</a:t>
                      </a:r>
                    </a:p>
                    <a:p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Социализация</a:t>
                      </a:r>
                    </a:p>
                    <a:p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Труд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Безопасность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Худ. творч.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Музыка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Физкультура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Здоровье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376637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Виды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Д.и.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«Кто где?» С.р.и. «Ферма».  Подвижные игры «Птички и кошки» , «Гуси».  Викторина «Кто больше знает». Д.и. « 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У кого  какой малыш?».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Беседа о значение домашних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животных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.  Д.и. «Домашние  животные».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Отгадывание загадок о животных.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Слушание 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потешка «Как у бабушки козел. », стихотворений: В. Левин «Лошадь»; С. Городецкий. «Котенок», С. Маршак. «Пудель».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Рассказы о животных.</a:t>
                      </a:r>
                    </a:p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Д.и. «Кто как говорит». 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«Чей малыш». 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Описание </a:t>
                      </a:r>
                      <a:r>
                        <a:rPr lang="ru-RU" sz="1200" b="1" i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животныхД.и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«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Угадай 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кто где 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живет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». </a:t>
                      </a:r>
                      <a:endParaRPr lang="ru-RU" sz="1200" b="1" i="1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С.р.и. «У  бабушки в деревни»; «Бобик заболел». 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Воспитывать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желание ухаживать за животными. 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latin typeface="+mn-lt"/>
                        </a:rPr>
                        <a:t>Беседа на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тему :</a:t>
                      </a:r>
                      <a:r>
                        <a:rPr lang="ru-RU" sz="12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еры безопасности при общении с домашними животными.</a:t>
                      </a:r>
                    </a:p>
                    <a:p>
                      <a:endParaRPr lang="ru-RU" sz="1200" b="1" i="1" baseline="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Рисование: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«Мой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питомец»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Лепка: «Цыплята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и утята гуляют на лугу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» 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Аппликация: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«Цыпленок»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</a:p>
                    <a:p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Слушание: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песен: «Гуси-гусеняга», муз. Ан. Александрова, сл. Г. Бойко; «Курица», муз. Е. Тиличеевой, сл. М. Долинова;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+mn-lt"/>
                        </a:rPr>
                        <a:t>Физ.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культ. Минутка «Точно попади» .  П.и. «Будь ловким».  Физ.культ. минутка «Котик».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+mn-lt"/>
                        </a:rPr>
                        <a:t>Закаливание по схеме.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Оздоровительная физ. культ. Минутка.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i="1" dirty="0"/>
              <a:t>У него четыре лапы,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/>
              <a:t>Черный нос и хвост лохматый,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/>
              <a:t>Очень часто громко лает,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/>
              <a:t>А плохих людей кусает!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/>
              <a:t>Он бывает забияка!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/>
              <a:t>Это кто у нас? Собака!</a:t>
            </a:r>
          </a:p>
        </p:txBody>
      </p:sp>
      <p:pic>
        <p:nvPicPr>
          <p:cNvPr id="4" name="Содержимое 3" descr="1359657997_illu_cont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5357850" cy="4058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143372" y="500042"/>
            <a:ext cx="130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Собаки</a:t>
            </a:r>
            <a:endParaRPr lang="ru-RU" sz="2800" b="1" i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500306"/>
            <a:ext cx="8229600" cy="1131910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Я - маленький котенок. </a:t>
            </a:r>
            <a:br>
              <a:rPr lang="ru-RU" sz="2000" b="1" i="1" dirty="0" smtClean="0"/>
            </a:br>
            <a:r>
              <a:rPr lang="ru-RU" sz="2000" b="1" i="1" dirty="0" smtClean="0"/>
              <a:t>Я - серенький чертенок. </a:t>
            </a:r>
            <a:br>
              <a:rPr lang="ru-RU" sz="2000" b="1" i="1" dirty="0" smtClean="0"/>
            </a:br>
            <a:r>
              <a:rPr lang="ru-RU" sz="2000" b="1" i="1" dirty="0" smtClean="0"/>
              <a:t>Я точно знаю то, что любят "великаны":</a:t>
            </a:r>
            <a:br>
              <a:rPr lang="ru-RU" sz="2000" b="1" i="1" dirty="0" smtClean="0"/>
            </a:br>
            <a:r>
              <a:rPr lang="ru-RU" sz="2000" b="1" i="1" dirty="0" smtClean="0"/>
              <a:t> Волшебный звон, когда я бью стаканы, </a:t>
            </a:r>
            <a:br>
              <a:rPr lang="ru-RU" sz="2000" b="1" i="1" dirty="0" smtClean="0"/>
            </a:br>
            <a:r>
              <a:rPr lang="ru-RU" sz="2000" b="1" i="1" dirty="0" smtClean="0"/>
              <a:t>Задев их налету хвостом, </a:t>
            </a:r>
            <a:br>
              <a:rPr lang="ru-RU" sz="2000" b="1" i="1" dirty="0" smtClean="0"/>
            </a:br>
            <a:r>
              <a:rPr lang="ru-RU" sz="2000" b="1" i="1" dirty="0" smtClean="0"/>
              <a:t>На занавеску прыгну я потом. </a:t>
            </a:r>
            <a:endParaRPr lang="ru-RU" sz="2000" i="1" dirty="0"/>
          </a:p>
        </p:txBody>
      </p:sp>
      <p:pic>
        <p:nvPicPr>
          <p:cNvPr id="4" name="Содержимое 3" descr="0a2e4524eba29a6d26c026398fe030b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425656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143372" y="500042"/>
            <a:ext cx="1226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Кошки</a:t>
            </a:r>
            <a:endParaRPr lang="ru-RU" sz="2800" b="1" i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50030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/>
              <a:t>Лошадка по кругу бежала рысцой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Так радостно, быстро, цок-цок: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Хороший денек, и на сердце покой,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И дали с утра сахарок!</a:t>
            </a:r>
          </a:p>
        </p:txBody>
      </p:sp>
      <p:pic>
        <p:nvPicPr>
          <p:cNvPr id="4" name="Содержимое 3" descr="090fae8b490c17d0b378cff5a93d91d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714488"/>
            <a:ext cx="4815491" cy="3286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000496" y="642918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Лошади</a:t>
            </a:r>
            <a:endParaRPr lang="ru-RU" sz="2800" b="1" i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35743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/>
              <a:t>Знают взрослые и дети,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И известно все планете,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Нет полезнее с утра -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Выпить чашку молока!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Чтобы были все здоровы,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Нам дает его корова!</a:t>
            </a:r>
          </a:p>
        </p:txBody>
      </p:sp>
      <p:pic>
        <p:nvPicPr>
          <p:cNvPr id="4" name="Содержимое 3" descr="0d1fa0556ddf740dd1fba8df5be5bf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5014481" cy="3764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000496" y="428604"/>
            <a:ext cx="1391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Коровы</a:t>
            </a:r>
            <a:endParaRPr lang="ru-RU" sz="2800" b="1" i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1462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/>
              <a:t>Розовое брюшко,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Розовый бочок,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Хвостик- завитушка,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Носик-пятачок.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Хрюкая от счастья,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В лужу он бежит,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И в грязи объятьях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Радостно лежит.</a:t>
            </a:r>
          </a:p>
        </p:txBody>
      </p:sp>
      <p:pic>
        <p:nvPicPr>
          <p:cNvPr id="4" name="Содержимое 3" descr="img_5315149_510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85926"/>
            <a:ext cx="5075669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857620" y="500042"/>
            <a:ext cx="1297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Свиньи</a:t>
            </a:r>
            <a:endParaRPr lang="ru-RU" sz="2800" b="1" i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421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Домашние животные </vt:lpstr>
      <vt:lpstr>Слайд 2</vt:lpstr>
      <vt:lpstr>Слайд 3</vt:lpstr>
      <vt:lpstr>Слайд 4</vt:lpstr>
      <vt:lpstr>У него четыре лапы, Черный нос и хвост лохматый, Очень часто громко лает, А плохих людей кусает! Он бывает забияка! Это кто у нас? Собака!</vt:lpstr>
      <vt:lpstr>Я - маленький котенок.  Я - серенький чертенок.  Я точно знаю то, что любят "великаны":  Волшебный звон, когда я бью стаканы,  Задев их налету хвостом,  На занавеску прыгну я потом. </vt:lpstr>
      <vt:lpstr>Лошадка по кругу бежала рысцой Так радостно, быстро, цок-цок: Хороший денек, и на сердце покой, И дали с утра сахарок!</vt:lpstr>
      <vt:lpstr>Знают взрослые и дети, И известно все планете, Нет полезнее с утра - Выпить чашку молока! Чтобы были все здоровы, Нам дает его корова!</vt:lpstr>
      <vt:lpstr>Розовое брюшко, Розовый бочок, Хвостик- завитушка, Носик-пятачок. Хрюкая от счастья, В лужу он бежит, И в грязи объятьях Радостно лежит.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кк</dc:creator>
  <cp:lastModifiedBy>Наталья</cp:lastModifiedBy>
  <cp:revision>16</cp:revision>
  <dcterms:created xsi:type="dcterms:W3CDTF">2014-01-26T11:12:00Z</dcterms:created>
  <dcterms:modified xsi:type="dcterms:W3CDTF">2014-01-27T10:26:31Z</dcterms:modified>
</cp:coreProperties>
</file>