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5" r:id="rId9"/>
    <p:sldId id="266" r:id="rId10"/>
    <p:sldId id="267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9D802F-6719-49EE-BAC9-F944647343C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57A486-1D00-44CE-A6B7-C27DFD77F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3057766"/>
          </a:xfrm>
        </p:spPr>
        <p:txBody>
          <a:bodyPr/>
          <a:lstStyle/>
          <a:p>
            <a:r>
              <a:rPr lang="ru-RU" sz="3200" dirty="0" smtClean="0"/>
              <a:t>Литовка Максим </a:t>
            </a:r>
            <a:r>
              <a:rPr lang="ru-RU" dirty="0" smtClean="0"/>
              <a:t>11 «</a:t>
            </a:r>
            <a:r>
              <a:rPr lang="ru-RU" sz="3200" dirty="0" smtClean="0"/>
              <a:t>Б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Логарифмы </a:t>
            </a:r>
            <a:r>
              <a:rPr lang="ru-RU" dirty="0" smtClean="0"/>
              <a:t>и логарифмические уравнения</a:t>
            </a:r>
            <a:endParaRPr lang="ru-RU" dirty="0"/>
          </a:p>
        </p:txBody>
      </p:sp>
      <p:pic>
        <p:nvPicPr>
          <p:cNvPr id="2050" name="Picture 2" descr="C:\Users\Lenovo\Desktop\лооо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45024"/>
            <a:ext cx="302433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Lenovo\Desktop\uchus_sam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73015"/>
            <a:ext cx="2592288" cy="29626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/>
              <a:t>log</a:t>
            </a:r>
            <a:r>
              <a:rPr lang="en-US" sz="4800" b="1" baseline="-25000" dirty="0" smtClean="0"/>
              <a:t>10</a:t>
            </a:r>
            <a:r>
              <a:rPr lang="en-US" sz="4800" b="1" dirty="0" smtClean="0"/>
              <a:t>b</a:t>
            </a:r>
            <a:r>
              <a:rPr lang="ru-RU" sz="4800" b="1" dirty="0" smtClean="0"/>
              <a:t> = lg b</a:t>
            </a:r>
            <a:br>
              <a:rPr lang="ru-RU" sz="4800" b="1" dirty="0" smtClean="0"/>
            </a:br>
            <a:r>
              <a:rPr lang="ru-RU" sz="4800" b="1" dirty="0" smtClean="0"/>
              <a:t>-десятичный логарифм</a:t>
            </a:r>
          </a:p>
          <a:p>
            <a:pPr algn="ctr"/>
            <a:endParaRPr lang="ru-RU" sz="4800" b="1" dirty="0" smtClean="0"/>
          </a:p>
          <a:p>
            <a:pPr algn="ctr">
              <a:buNone/>
            </a:pPr>
            <a:r>
              <a:rPr lang="en-US" sz="4800" b="1" dirty="0" err="1" smtClean="0"/>
              <a:t>log</a:t>
            </a:r>
            <a:r>
              <a:rPr lang="en-US" sz="4800" b="1" baseline="-25000" dirty="0" err="1" smtClean="0"/>
              <a:t>e</a:t>
            </a:r>
            <a:r>
              <a:rPr lang="en-US" sz="4800" b="1" dirty="0" err="1" smtClean="0"/>
              <a:t>b</a:t>
            </a:r>
            <a:r>
              <a:rPr lang="ru-RU" sz="4800" b="1" dirty="0" smtClean="0"/>
              <a:t> = </a:t>
            </a:r>
            <a:r>
              <a:rPr lang="ru-RU" sz="4800" b="1" dirty="0" err="1" smtClean="0"/>
              <a:t>ln</a:t>
            </a:r>
            <a:r>
              <a:rPr lang="ru-RU" sz="4800" b="1" dirty="0" smtClean="0"/>
              <a:t> b</a:t>
            </a:r>
            <a:br>
              <a:rPr lang="ru-RU" sz="4800" b="1" dirty="0" smtClean="0"/>
            </a:br>
            <a:r>
              <a:rPr lang="ru-RU" sz="4800" b="1" dirty="0" smtClean="0"/>
              <a:t>е = 2,71828182845…</a:t>
            </a:r>
            <a:br>
              <a:rPr lang="ru-RU" sz="4800" b="1" dirty="0" smtClean="0"/>
            </a:br>
            <a:r>
              <a:rPr lang="ru-RU" sz="4800" b="1" dirty="0" smtClean="0"/>
              <a:t>-натуральный логарифм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 algn="ctr"/>
            <a:r>
              <a:rPr lang="ru-RU" dirty="0" smtClean="0"/>
              <a:t>Другие тождества и свойства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524000"/>
            <a:ext cx="8568952" cy="4929336"/>
          </a:xfrm>
        </p:spPr>
        <p:txBody>
          <a:bodyPr/>
          <a:lstStyle/>
          <a:p>
            <a:pPr algn="ctr"/>
            <a:r>
              <a:rPr lang="ru-RU" dirty="0" smtClean="0"/>
              <a:t>www.egesdam.ru</a:t>
            </a:r>
          </a:p>
          <a:p>
            <a:pPr algn="ctr"/>
            <a:r>
              <a:rPr lang="ru-RU" dirty="0" smtClean="0"/>
              <a:t>www.math.md/</a:t>
            </a:r>
            <a:r>
              <a:rPr lang="ru-RU" dirty="0" err="1" smtClean="0"/>
              <a:t>school</a:t>
            </a:r>
            <a:r>
              <a:rPr lang="ru-RU" dirty="0" smtClean="0"/>
              <a:t>/</a:t>
            </a:r>
            <a:r>
              <a:rPr lang="ru-RU" dirty="0" err="1" smtClean="0"/>
              <a:t>praktikum</a:t>
            </a:r>
            <a:r>
              <a:rPr lang="ru-RU" dirty="0" smtClean="0"/>
              <a:t>/</a:t>
            </a:r>
            <a:r>
              <a:rPr lang="ru-RU" dirty="0" err="1" smtClean="0"/>
              <a:t>logr</a:t>
            </a:r>
            <a:r>
              <a:rPr lang="ru-RU" dirty="0" smtClean="0"/>
              <a:t>/</a:t>
            </a:r>
            <a:r>
              <a:rPr lang="ru-RU" dirty="0" err="1" smtClean="0"/>
              <a:t>logr.html</a:t>
            </a:r>
            <a:endParaRPr lang="ru-RU" dirty="0" smtClean="0"/>
          </a:p>
          <a:p>
            <a:pPr algn="ctr"/>
            <a:r>
              <a:rPr lang="en-US" dirty="0" smtClean="0"/>
              <a:t>dic.academic.ru/dic.nsf/</a:t>
            </a:r>
            <a:r>
              <a:rPr lang="en-US" dirty="0" err="1" smtClean="0"/>
              <a:t>enc_colier</a:t>
            </a:r>
            <a:r>
              <a:rPr lang="en-US" dirty="0" smtClean="0"/>
              <a:t>/6332/</a:t>
            </a:r>
            <a:r>
              <a:rPr lang="ru-RU" dirty="0" smtClean="0"/>
              <a:t>ЛОГАРИФМ</a:t>
            </a:r>
          </a:p>
          <a:p>
            <a:pPr algn="ctr"/>
            <a:r>
              <a:rPr lang="en-US" dirty="0" smtClean="0"/>
              <a:t>oldskola1.narod.ru/Kiselev12/K12.htm</a:t>
            </a:r>
            <a:endParaRPr lang="ru-RU" dirty="0" smtClean="0"/>
          </a:p>
          <a:p>
            <a:pPr algn="ctr"/>
            <a:r>
              <a:rPr lang="ru-RU" dirty="0" smtClean="0"/>
              <a:t>ru.wikipedia.org</a:t>
            </a:r>
          </a:p>
          <a:p>
            <a:pPr algn="ctr"/>
            <a:r>
              <a:rPr lang="ru-RU" dirty="0" smtClean="0"/>
              <a:t>mirmatematiki.ru</a:t>
            </a:r>
          </a:p>
          <a:p>
            <a:pPr algn="ctr"/>
            <a:r>
              <a:rPr lang="en-US" dirty="0" smtClean="0"/>
              <a:t>sank.rusedu.net</a:t>
            </a:r>
            <a:endParaRPr lang="ru-RU" dirty="0" smtClean="0"/>
          </a:p>
          <a:p>
            <a:pPr algn="ctr"/>
            <a:r>
              <a:rPr lang="en-US" dirty="0" smtClean="0"/>
              <a:t>www.webmath.ru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Источники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Логарифм числа </a:t>
            </a:r>
            <a:r>
              <a:rPr lang="en-US" sz="3600" b="1" dirty="0" smtClean="0"/>
              <a:t>b</a:t>
            </a:r>
            <a:r>
              <a:rPr lang="en-US" sz="3200" dirty="0" smtClean="0"/>
              <a:t> </a:t>
            </a:r>
            <a:r>
              <a:rPr lang="ru-RU" sz="3200" dirty="0" smtClean="0"/>
              <a:t>по основанию </a:t>
            </a:r>
            <a:r>
              <a:rPr lang="en-US" sz="3600" b="1" dirty="0" smtClean="0"/>
              <a:t>a</a:t>
            </a:r>
            <a:r>
              <a:rPr lang="en-US" sz="3200" dirty="0" smtClean="0"/>
              <a:t> </a:t>
            </a:r>
            <a:r>
              <a:rPr lang="ru-RU" sz="3200" dirty="0" smtClean="0"/>
              <a:t>определяется как показатель степени, в которую надо возвести основание </a:t>
            </a:r>
            <a:r>
              <a:rPr lang="en-US" sz="3600" b="1" dirty="0" smtClean="0"/>
              <a:t>a</a:t>
            </a:r>
            <a:r>
              <a:rPr lang="ru-RU" sz="3200" dirty="0" smtClean="0"/>
              <a:t>, чтобы получить число </a:t>
            </a:r>
            <a:r>
              <a:rPr lang="en-US" sz="3600" b="1" dirty="0" smtClean="0"/>
              <a:t>b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en-US" sz="8800" b="1" dirty="0" smtClean="0"/>
              <a:t>log</a:t>
            </a:r>
            <a:r>
              <a:rPr lang="en-US" sz="8800" b="1" baseline="-25000" dirty="0" smtClean="0"/>
              <a:t>a</a:t>
            </a:r>
            <a:r>
              <a:rPr lang="en-US" sz="8800" b="1" dirty="0" smtClean="0"/>
              <a:t>b</a:t>
            </a:r>
            <a:endParaRPr lang="ru-RU" sz="8800" dirty="0" smtClean="0"/>
          </a:p>
          <a:p>
            <a:pPr algn="ctr">
              <a:buNone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Вычисление логарифма называется </a:t>
            </a:r>
            <a:r>
              <a:rPr lang="ru-RU" b="1" dirty="0" smtClean="0"/>
              <a:t>логарифмированием</a:t>
            </a:r>
            <a:endParaRPr lang="ru-RU" dirty="0"/>
          </a:p>
        </p:txBody>
      </p:sp>
      <p:pic>
        <p:nvPicPr>
          <p:cNvPr id="3074" name="Picture 2" descr="C:\Users\Lenovo\Desktop\осн. св-ва ло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352928" cy="4718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8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Определение логарифмов и таблицу их значений впервые опубликовал в 1614 году шотландский математик </a:t>
            </a:r>
            <a:r>
              <a:rPr lang="ru-RU" b="1" dirty="0" smtClean="0"/>
              <a:t>Джон Непер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C:\Users\Lenovo\Desktop\джон неп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132856"/>
            <a:ext cx="3528392" cy="4458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43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логарифмические формулы</a:t>
            </a:r>
            <a:endParaRPr lang="ru-RU" b="1" dirty="0"/>
          </a:p>
        </p:txBody>
      </p:sp>
      <p:pic>
        <p:nvPicPr>
          <p:cNvPr id="5122" name="Picture 2" descr="C:\Users\Lenovo\Desktop\формулы лого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4052643" cy="5949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Users\Lenovo\Desktop\свойства лог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908720"/>
            <a:ext cx="5076056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8432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US" sz="4800" b="1" dirty="0" smtClean="0"/>
              <a:t>log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X</a:t>
            </a:r>
            <a:r>
              <a:rPr lang="pl-PL" sz="4800" b="1" dirty="0" smtClean="0"/>
              <a:t> = 3,       b) </a:t>
            </a:r>
            <a:r>
              <a:rPr lang="en-US" sz="4800" b="1" dirty="0" smtClean="0"/>
              <a:t>log</a:t>
            </a:r>
            <a:r>
              <a:rPr lang="en-US" sz="4800" b="1" baseline="-25000" dirty="0" smtClean="0"/>
              <a:t>3</a:t>
            </a:r>
            <a:r>
              <a:rPr lang="en-US" sz="4800" b="1" dirty="0" smtClean="0"/>
              <a:t>X</a:t>
            </a:r>
            <a:r>
              <a:rPr lang="pl-PL" sz="4800" b="1" dirty="0" smtClean="0"/>
              <a:t> = -1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 </a:t>
            </a:r>
            <a:r>
              <a:rPr lang="ru-RU" sz="4800" b="1" dirty="0" err="1" smtClean="0"/>
              <a:t>x</a:t>
            </a:r>
            <a:r>
              <a:rPr lang="ru-RU" sz="4800" b="1" dirty="0" smtClean="0"/>
              <a:t> = 8                  </a:t>
            </a:r>
            <a:r>
              <a:rPr lang="ru-RU" sz="4800" b="1" dirty="0" err="1" smtClean="0"/>
              <a:t>x</a:t>
            </a:r>
            <a:r>
              <a:rPr lang="ru-RU" sz="4800" b="1" dirty="0" smtClean="0"/>
              <a:t> = 1/3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684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Уравнение, содержащее неизвестное под знаком логарифма или (и) в его основании, называется логарифмическим уравнением.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Область определения логарифмической функции есть множество положительных чисел. </a:t>
            </a:r>
          </a:p>
          <a:p>
            <a:pPr algn="ctr"/>
            <a:r>
              <a:rPr lang="ru-RU" sz="2800" dirty="0" smtClean="0"/>
              <a:t>Область значений логарифмической функции - множество действительных чисел. </a:t>
            </a:r>
          </a:p>
          <a:p>
            <a:pPr algn="ctr"/>
            <a:r>
              <a:rPr lang="ru-RU" sz="2800" dirty="0" smtClean="0"/>
              <a:t>При </a:t>
            </a:r>
            <a:r>
              <a:rPr lang="en-US" sz="2800" b="1" dirty="0" smtClean="0"/>
              <a:t>a</a:t>
            </a:r>
            <a:r>
              <a:rPr lang="ru-RU" sz="2800" b="1" dirty="0" smtClean="0"/>
              <a:t> &gt; 1 </a:t>
            </a:r>
            <a:r>
              <a:rPr lang="ru-RU" sz="2800" dirty="0" smtClean="0"/>
              <a:t>логарифмическая функция строго возрастает, </a:t>
            </a:r>
            <a:br>
              <a:rPr lang="ru-RU" sz="2800" dirty="0" smtClean="0"/>
            </a:br>
            <a:r>
              <a:rPr lang="ru-RU" sz="2800" dirty="0" smtClean="0"/>
              <a:t>а при </a:t>
            </a:r>
            <a:r>
              <a:rPr lang="ru-RU" sz="2800" b="1" dirty="0" smtClean="0"/>
              <a:t>0 &lt; </a:t>
            </a:r>
            <a:r>
              <a:rPr lang="en-US" sz="2800" b="1" dirty="0" smtClean="0"/>
              <a:t>a</a:t>
            </a:r>
            <a:r>
              <a:rPr lang="ru-RU" sz="2800" b="1" dirty="0" smtClean="0"/>
              <a:t> &lt; 1</a:t>
            </a:r>
            <a:r>
              <a:rPr lang="ru-RU" sz="2800" dirty="0" smtClean="0"/>
              <a:t>, - строго убывает .</a:t>
            </a:r>
          </a:p>
          <a:p>
            <a:pPr algn="ctr"/>
            <a:r>
              <a:rPr lang="en-US" sz="2800" dirty="0" smtClean="0"/>
              <a:t>log</a:t>
            </a:r>
            <a:r>
              <a:rPr lang="en-US" sz="2800" baseline="-25000" dirty="0" smtClean="0"/>
              <a:t>a</a:t>
            </a:r>
            <a:r>
              <a:rPr lang="en-US" sz="2800" dirty="0" smtClean="0"/>
              <a:t>1 = 0 и </a:t>
            </a:r>
            <a:r>
              <a:rPr lang="en-US" sz="2800" dirty="0" err="1" smtClean="0"/>
              <a:t>log</a:t>
            </a:r>
            <a:r>
              <a:rPr lang="en-US" sz="2800" baseline="-25000" dirty="0" err="1" smtClean="0"/>
              <a:t>a</a:t>
            </a:r>
            <a:r>
              <a:rPr lang="en-US" sz="2800" dirty="0" err="1" smtClean="0"/>
              <a:t>a</a:t>
            </a:r>
            <a:r>
              <a:rPr lang="en-US" sz="2800" dirty="0" smtClean="0"/>
              <a:t> = 1     (a &gt; 0, a ≠ 1).</a:t>
            </a:r>
            <a:endParaRPr lang="ru-RU" sz="2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свойства логарифмических функций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Решить уравнение </a:t>
            </a:r>
            <a:r>
              <a:rPr lang="en-US" sz="4000" b="1" dirty="0" smtClean="0"/>
              <a:t>log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(</a:t>
            </a:r>
            <a:r>
              <a:rPr lang="en-US" sz="4000" b="1" dirty="0" smtClean="0"/>
              <a:t>x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+4)=3</a:t>
            </a:r>
            <a:br>
              <a:rPr lang="ru-RU" sz="4000" b="1" dirty="0" smtClean="0"/>
            </a:br>
            <a:r>
              <a:rPr lang="ru-RU" sz="4000" b="1" dirty="0" smtClean="0"/>
              <a:t>Решение: </a:t>
            </a:r>
            <a:br>
              <a:rPr lang="ru-RU" sz="4000" b="1" dirty="0" smtClean="0"/>
            </a:br>
            <a:r>
              <a:rPr lang="ru-RU" sz="4000" b="1" dirty="0" smtClean="0"/>
              <a:t>ОДЗ: </a:t>
            </a:r>
            <a:r>
              <a:rPr lang="en-US" sz="4000" b="1" dirty="0" smtClean="0"/>
              <a:t>x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+4&gt;0</a:t>
            </a:r>
            <a:br>
              <a:rPr lang="ru-RU" sz="4000" b="1" dirty="0" smtClean="0"/>
            </a:br>
            <a:r>
              <a:rPr lang="ru-RU" sz="4000" b="1" dirty="0" smtClean="0"/>
              <a:t>Замена: </a:t>
            </a:r>
            <a:r>
              <a:rPr lang="en-US" sz="4000" b="1" dirty="0" smtClean="0"/>
              <a:t>x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+4=</a:t>
            </a:r>
            <a:r>
              <a:rPr lang="en-US" sz="4000" b="1" dirty="0" smtClean="0"/>
              <a:t>t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t</a:t>
            </a:r>
            <a:r>
              <a:rPr lang="ru-RU" sz="4000" b="1" dirty="0" smtClean="0"/>
              <a:t>=2</a:t>
            </a:r>
            <a:r>
              <a:rPr lang="ru-RU" sz="4000" b="1" baseline="30000" dirty="0" smtClean="0"/>
              <a:t>3</a:t>
            </a:r>
            <a:r>
              <a:rPr lang="ru-RU" sz="4000" b="1" dirty="0" smtClean="0"/>
              <a:t>=8.</a:t>
            </a:r>
            <a:br>
              <a:rPr lang="ru-RU" sz="4000" b="1" dirty="0" smtClean="0"/>
            </a:br>
            <a:r>
              <a:rPr lang="ru-RU" sz="4000" b="1" dirty="0" smtClean="0"/>
              <a:t>Вернемся к замене:</a:t>
            </a:r>
            <a:br>
              <a:rPr lang="ru-RU" sz="4000" b="1" dirty="0" smtClean="0"/>
            </a:br>
            <a:r>
              <a:rPr lang="en-US" sz="4000" b="1" dirty="0" smtClean="0"/>
              <a:t>x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+4=8</a:t>
            </a:r>
            <a:br>
              <a:rPr lang="ru-RU" sz="4000" b="1" dirty="0" smtClean="0"/>
            </a:br>
            <a:r>
              <a:rPr lang="en-US" sz="4000" b="1" dirty="0" smtClean="0"/>
              <a:t>x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-4=0</a:t>
            </a:r>
            <a:br>
              <a:rPr lang="ru-RU" sz="4000" b="1" dirty="0" smtClean="0"/>
            </a:br>
            <a:r>
              <a:rPr lang="en-US" sz="4000" b="1" dirty="0" smtClean="0"/>
              <a:t>(x-2)(x+2)</a:t>
            </a:r>
            <a:br>
              <a:rPr lang="en-US" sz="4000" b="1" dirty="0" smtClean="0"/>
            </a:br>
            <a:r>
              <a:rPr lang="en-US" sz="4000" b="1" u="sng" dirty="0" smtClean="0"/>
              <a:t>x</a:t>
            </a:r>
            <a:r>
              <a:rPr lang="en-US" sz="4000" b="1" u="sng" baseline="-25000" dirty="0" smtClean="0"/>
              <a:t>1</a:t>
            </a:r>
            <a:r>
              <a:rPr lang="en-US" sz="4000" b="1" u="sng" dirty="0" smtClean="0"/>
              <a:t>=2, x</a:t>
            </a:r>
            <a:r>
              <a:rPr lang="en-US" sz="4000" b="1" u="sng" baseline="-25000" dirty="0" smtClean="0"/>
              <a:t>2</a:t>
            </a:r>
            <a:r>
              <a:rPr lang="en-US" sz="4000" b="1" u="sng" dirty="0" smtClean="0"/>
              <a:t>=-2</a:t>
            </a:r>
            <a:endParaRPr lang="ru-RU" sz="40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85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0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40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0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000" b="1" dirty="0" err="1" smtClean="0">
                          <a:latin typeface="Calibri"/>
                          <a:ea typeface="Calibri"/>
                          <a:cs typeface="Times New Roman"/>
                        </a:rPr>
                        <a:t>log</a:t>
                      </a:r>
                      <a:r>
                        <a:rPr lang="en-US" sz="40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+2)=2</a:t>
                      </a:r>
                      <a:b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Решение:</a:t>
                      </a:r>
                      <a:b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+2&gt;0,</a:t>
                      </a:r>
                      <a:b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&gt;0,</a:t>
                      </a:r>
                      <a:b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0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҂1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&gt;-2</a:t>
                      </a:r>
                      <a:b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x&gt;0</a:t>
                      </a:r>
                      <a:b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x҂1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Calibri"/>
                          <a:cs typeface="Times New Roman"/>
                        </a:rPr>
                        <a:t>xϵ (0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;1</a:t>
                      </a:r>
                      <a:r>
                        <a:rPr lang="en-US" sz="3200" b="1" dirty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U (1;+</a:t>
                      </a:r>
                      <a:r>
                        <a:rPr lang="ru-RU" sz="3200" b="1" dirty="0" err="1">
                          <a:latin typeface="Calibri"/>
                          <a:ea typeface="Calibri"/>
                          <a:cs typeface="Times New Roman"/>
                        </a:rPr>
                        <a:t>ᴂ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4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4400" b="1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4400" b="1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 smtClean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44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4400" b="1" dirty="0" smtClean="0">
                          <a:latin typeface="Calibri"/>
                          <a:ea typeface="Calibri"/>
                          <a:cs typeface="Times New Roman"/>
                        </a:rPr>
                        <a:t>=x+2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4400" b="1" baseline="30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-x-2=0</a:t>
                      </a:r>
                      <a:b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4400" b="1" baseline="-25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=2, x</a:t>
                      </a:r>
                      <a:r>
                        <a:rPr lang="en-US" sz="4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=-1</a:t>
                      </a:r>
                      <a:b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4400" b="1" u="sng" dirty="0">
                          <a:latin typeface="Calibri"/>
                          <a:ea typeface="Calibri"/>
                          <a:cs typeface="Times New Roman"/>
                        </a:rPr>
                        <a:t>x=2</a:t>
                      </a:r>
                      <a:r>
                        <a:rPr lang="en-US" sz="44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139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Литовка Максим 11 «Б» Логарифмы и логарифмические уравнения</vt:lpstr>
      <vt:lpstr>Слайд 2</vt:lpstr>
      <vt:lpstr>Вычисление логарифма называется логарифмированием</vt:lpstr>
      <vt:lpstr>Определение логарифмов и таблицу их значений впервые опубликовал в 1614 году шотландский математик Джон Непер.</vt:lpstr>
      <vt:lpstr>Основные логарифмические формулы</vt:lpstr>
      <vt:lpstr>Уравнение, содержащее неизвестное под знаком логарифма или (и) в его основании, называется логарифмическим уравнением.</vt:lpstr>
      <vt:lpstr>Основные свойства логарифмических функций</vt:lpstr>
      <vt:lpstr>Слайд 8</vt:lpstr>
      <vt:lpstr>Слайд 9</vt:lpstr>
      <vt:lpstr>Другие тождества и свойства</vt:lpstr>
      <vt:lpstr>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Логарифмы и логарифмические уравнения</dc:title>
  <dc:creator>Lenovo</dc:creator>
  <cp:lastModifiedBy>Админ</cp:lastModifiedBy>
  <cp:revision>10</cp:revision>
  <dcterms:created xsi:type="dcterms:W3CDTF">2014-01-26T13:24:43Z</dcterms:created>
  <dcterms:modified xsi:type="dcterms:W3CDTF">2014-01-27T06:47:27Z</dcterms:modified>
</cp:coreProperties>
</file>