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67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06CD17C-EF50-478A-B596-CBBBACE02A58}" type="datetimeFigureOut">
              <a:rPr lang="ru-RU" smtClean="0"/>
              <a:t>16.01.2014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FBFA6E2-1C8B-4BA8-B4CA-C59CBA9305E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5860" y="5589240"/>
            <a:ext cx="6858000" cy="5760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Yeganyan Artsvi 11 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«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A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»</a:t>
            </a:r>
            <a:endParaRPr lang="ru-RU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5860" y="0"/>
            <a:ext cx="7560840" cy="3068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My future profession engineer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4768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674096" cy="5479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 Narrow" pitchFamily="34" charset="0"/>
              </a:rPr>
              <a:t>I believe that the </a:t>
            </a:r>
            <a:r>
              <a:rPr lang="en-US" dirty="0" smtClean="0">
                <a:latin typeface="Arial Narrow" pitchFamily="34" charset="0"/>
              </a:rPr>
              <a:t>choice </a:t>
            </a:r>
            <a:r>
              <a:rPr lang="en-US" dirty="0">
                <a:latin typeface="Arial Narrow" pitchFamily="34" charset="0"/>
              </a:rPr>
              <a:t>of the future profession is one of the most important decisions </a:t>
            </a:r>
            <a:r>
              <a:rPr lang="en-US" dirty="0" smtClean="0">
                <a:latin typeface="Arial Narrow" pitchFamily="34" charset="0"/>
              </a:rPr>
              <a:t>in </a:t>
            </a:r>
            <a:r>
              <a:rPr lang="en-US" dirty="0">
                <a:latin typeface="Arial Narrow" pitchFamily="34" charset="0"/>
              </a:rPr>
              <a:t>a person’s life. It is especially important nowadays, when the </a:t>
            </a:r>
            <a:r>
              <a:rPr lang="en-US" dirty="0" smtClean="0">
                <a:latin typeface="Arial Narrow" pitchFamily="34" charset="0"/>
              </a:rPr>
              <a:t>life </a:t>
            </a:r>
            <a:r>
              <a:rPr lang="en-US" dirty="0">
                <a:latin typeface="Arial Narrow" pitchFamily="34" charset="0"/>
              </a:rPr>
              <a:t>has become very active and dynamic, so that it is impossible to </a:t>
            </a:r>
            <a:r>
              <a:rPr lang="en-US" dirty="0" smtClean="0">
                <a:latin typeface="Arial Narrow" pitchFamily="34" charset="0"/>
              </a:rPr>
              <a:t>waste </a:t>
            </a:r>
            <a:r>
              <a:rPr lang="en-US" dirty="0">
                <a:latin typeface="Arial Narrow" pitchFamily="34" charset="0"/>
              </a:rPr>
              <a:t>your time on things you have no interest in. As for me, I have </a:t>
            </a:r>
            <a:r>
              <a:rPr lang="en-US" dirty="0" smtClean="0">
                <a:latin typeface="Arial Narrow" pitchFamily="34" charset="0"/>
              </a:rPr>
              <a:t>decided </a:t>
            </a:r>
            <a:r>
              <a:rPr lang="en-US" dirty="0">
                <a:latin typeface="Arial Narrow" pitchFamily="34" charset="0"/>
              </a:rPr>
              <a:t>not only to get a diploma in engineering, but also to work as </a:t>
            </a:r>
            <a:r>
              <a:rPr lang="en-US" dirty="0" smtClean="0">
                <a:latin typeface="Arial Narrow" pitchFamily="34" charset="0"/>
              </a:rPr>
              <a:t>an </a:t>
            </a:r>
            <a:r>
              <a:rPr lang="en-US" dirty="0">
                <a:latin typeface="Arial Narrow" pitchFamily="34" charset="0"/>
              </a:rPr>
              <a:t>engineer after graduating from the university. </a:t>
            </a:r>
            <a:endParaRPr lang="ru-RU" dirty="0">
              <a:latin typeface="Arial Narrow" pitchFamily="34" charset="0"/>
            </a:endParaRPr>
          </a:p>
          <a:p>
            <a:endParaRPr lang="ru-RU" dirty="0"/>
          </a:p>
        </p:txBody>
      </p:sp>
      <p:pic>
        <p:nvPicPr>
          <p:cNvPr id="1029" name="Picture 5" descr="C:\Users\Дом\Desktop\Choosing-Hard-Money-Lender-resized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30235"/>
            <a:ext cx="3528392" cy="4156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54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482408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Arial Narrow" pitchFamily="34" charset="0"/>
              </a:rPr>
              <a:t>                                                                There </a:t>
            </a:r>
            <a:r>
              <a:rPr lang="en-US" dirty="0">
                <a:latin typeface="Arial Narrow" pitchFamily="34" charset="0"/>
              </a:rPr>
              <a:t>are several </a:t>
            </a:r>
            <a:r>
              <a:rPr lang="en-US" dirty="0" smtClean="0">
                <a:latin typeface="Arial Narrow" pitchFamily="34" charset="0"/>
              </a:rPr>
              <a:t>      	                                                   reasons for why I have     	                                                   chosen </a:t>
            </a:r>
            <a:r>
              <a:rPr lang="en-US" dirty="0">
                <a:latin typeface="Arial Narrow" pitchFamily="34" charset="0"/>
              </a:rPr>
              <a:t>this </a:t>
            </a:r>
            <a:r>
              <a:rPr lang="en-US" dirty="0" smtClean="0">
                <a:latin typeface="Arial Narrow" pitchFamily="34" charset="0"/>
              </a:rPr>
              <a:t>profession. 	                                                   First </a:t>
            </a:r>
            <a:r>
              <a:rPr lang="en-US" dirty="0">
                <a:latin typeface="Arial Narrow" pitchFamily="34" charset="0"/>
              </a:rPr>
              <a:t>of all I </a:t>
            </a:r>
            <a:r>
              <a:rPr lang="en-US" dirty="0" smtClean="0">
                <a:latin typeface="Arial Narrow" pitchFamily="34" charset="0"/>
              </a:rPr>
              <a:t>have </a:t>
            </a:r>
            <a:r>
              <a:rPr lang="en-US" dirty="0">
                <a:latin typeface="Arial Narrow" pitchFamily="34" charset="0"/>
              </a:rPr>
              <a:t>always </a:t>
            </a:r>
            <a:r>
              <a:rPr lang="en-US" dirty="0" smtClean="0">
                <a:latin typeface="Arial Narrow" pitchFamily="34" charset="0"/>
              </a:rPr>
              <a:t> 	                                                   had gift for technical  	                                                   subjects </a:t>
            </a:r>
            <a:r>
              <a:rPr lang="en-US" dirty="0">
                <a:latin typeface="Arial Narrow" pitchFamily="34" charset="0"/>
              </a:rPr>
              <a:t>rather </a:t>
            </a:r>
            <a:r>
              <a:rPr lang="en-US" dirty="0" smtClean="0">
                <a:latin typeface="Arial Narrow" pitchFamily="34" charset="0"/>
              </a:rPr>
              <a:t>than </a:t>
            </a:r>
            <a:r>
              <a:rPr lang="en-US" dirty="0">
                <a:latin typeface="Arial Narrow" pitchFamily="34" charset="0"/>
              </a:rPr>
              <a:t>for </a:t>
            </a:r>
            <a:r>
              <a:rPr lang="en-US" dirty="0" smtClean="0">
                <a:latin typeface="Arial Narrow" pitchFamily="34" charset="0"/>
              </a:rPr>
              <a:t>	                                                   the </a:t>
            </a:r>
            <a:r>
              <a:rPr lang="en-US" dirty="0">
                <a:latin typeface="Arial Narrow" pitchFamily="34" charset="0"/>
              </a:rPr>
              <a:t>humanities. In spite </a:t>
            </a:r>
            <a:r>
              <a:rPr lang="en-US" dirty="0" smtClean="0">
                <a:latin typeface="Arial Narrow" pitchFamily="34" charset="0"/>
              </a:rPr>
              <a:t>	                                                   of </a:t>
            </a:r>
            <a:r>
              <a:rPr lang="en-US" dirty="0">
                <a:latin typeface="Arial Narrow" pitchFamily="34" charset="0"/>
              </a:rPr>
              <a:t>the fact that to work as </a:t>
            </a:r>
            <a:r>
              <a:rPr lang="en-US" dirty="0" smtClean="0">
                <a:latin typeface="Arial Narrow" pitchFamily="34" charset="0"/>
              </a:rPr>
              <a:t>	                                                   an </a:t>
            </a:r>
            <a:r>
              <a:rPr lang="en-US" dirty="0">
                <a:latin typeface="Arial Narrow" pitchFamily="34" charset="0"/>
              </a:rPr>
              <a:t>engineer is not so </a:t>
            </a:r>
            <a:r>
              <a:rPr lang="en-US" dirty="0" smtClean="0">
                <a:latin typeface="Arial Narrow" pitchFamily="34" charset="0"/>
              </a:rPr>
              <a:t>	                                                   easy</a:t>
            </a:r>
            <a:r>
              <a:rPr lang="en-US" dirty="0">
                <a:latin typeface="Arial Narrow" pitchFamily="34" charset="0"/>
              </a:rPr>
              <a:t>, I am sure that </a:t>
            </a:r>
            <a:r>
              <a:rPr lang="en-US" dirty="0" smtClean="0">
                <a:latin typeface="Arial Narrow" pitchFamily="34" charset="0"/>
              </a:rPr>
              <a:t>I’ll 	                                                   cope </a:t>
            </a:r>
            <a:r>
              <a:rPr lang="en-US" dirty="0">
                <a:latin typeface="Arial Narrow" pitchFamily="34" charset="0"/>
              </a:rPr>
              <a:t>with all the difficulties, because such work appeals </a:t>
            </a:r>
            <a:r>
              <a:rPr lang="en-US" dirty="0" smtClean="0">
                <a:latin typeface="Arial Narrow" pitchFamily="34" charset="0"/>
              </a:rPr>
              <a:t>to me</a:t>
            </a:r>
            <a:r>
              <a:rPr lang="en-US" dirty="0">
                <a:latin typeface="Arial Narrow" pitchFamily="34" charset="0"/>
              </a:rPr>
              <a:t>. The thing is that it is very interesting for me to cope </a:t>
            </a:r>
            <a:r>
              <a:rPr lang="en-US" dirty="0" smtClean="0">
                <a:latin typeface="Arial Narrow" pitchFamily="34" charset="0"/>
              </a:rPr>
              <a:t>with difficult situations </a:t>
            </a:r>
            <a:r>
              <a:rPr lang="en-US" dirty="0">
                <a:latin typeface="Arial Narrow" pitchFamily="34" charset="0"/>
              </a:rPr>
              <a:t>and find right solutions to the problems. I am sure </a:t>
            </a:r>
            <a:r>
              <a:rPr lang="en-US" dirty="0" smtClean="0">
                <a:latin typeface="Arial Narrow" pitchFamily="34" charset="0"/>
              </a:rPr>
              <a:t>I’ll never </a:t>
            </a:r>
            <a:r>
              <a:rPr lang="en-US" dirty="0">
                <a:latin typeface="Arial Narrow" pitchFamily="34" charset="0"/>
              </a:rPr>
              <a:t>be bored by the job of an engineer, because my personal characteristics </a:t>
            </a:r>
            <a:r>
              <a:rPr lang="en-US" dirty="0" smtClean="0">
                <a:latin typeface="Arial Narrow" pitchFamily="34" charset="0"/>
              </a:rPr>
              <a:t>suit </a:t>
            </a:r>
            <a:r>
              <a:rPr lang="en-US" dirty="0">
                <a:latin typeface="Arial Narrow" pitchFamily="34" charset="0"/>
              </a:rPr>
              <a:t>this profession. </a:t>
            </a:r>
            <a:endParaRPr lang="ru-RU" dirty="0">
              <a:latin typeface="Arial Narrow" pitchFamily="34" charset="0"/>
            </a:endParaRPr>
          </a:p>
          <a:p>
            <a:endParaRPr lang="ru-RU" dirty="0"/>
          </a:p>
        </p:txBody>
      </p:sp>
      <p:pic>
        <p:nvPicPr>
          <p:cNvPr id="4098" name="Picture 2" descr="C:\Users\Дом\Desktop\02f8fcdaf30fc8ae22daa245157e5d42-9000x9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4499992" cy="3538119"/>
          </a:xfrm>
          <a:prstGeom prst="ellipse">
            <a:avLst/>
          </a:prstGeom>
          <a:noFill/>
          <a:effectLst>
            <a:glow rad="101600">
              <a:schemeClr val="bg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14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530080" cy="5479504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Secondly, I have to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admit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that my parents have also influenced me a little. To be more exact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they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didn’t just tell me which profession to chose. But what they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asked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me to do was to decide in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favor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of specialty where the contest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is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not very tense. At the same time this profession should have been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reliable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, promising and by all means serious. I think that the profession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of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engineer combines in itself all these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characteristics.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1026" name="Picture 2" descr="C:\Users\Дом\Desktop\architetto_francesco_ro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24744"/>
            <a:ext cx="3672408" cy="48613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34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англ\317227-0-15.33.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2"/>
            <a:ext cx="5472608" cy="538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685800"/>
            <a:ext cx="3661792" cy="54074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Arial Narrow" pitchFamily="34" charset="0"/>
              </a:rPr>
              <a:t>Thirdly, my choice </a:t>
            </a:r>
            <a:r>
              <a:rPr lang="en-US" dirty="0" smtClean="0">
                <a:effectLst/>
                <a:latin typeface="Arial Narrow" pitchFamily="34" charset="0"/>
              </a:rPr>
              <a:t>depended </a:t>
            </a:r>
            <a:r>
              <a:rPr lang="en-US" dirty="0">
                <a:effectLst/>
                <a:latin typeface="Arial Narrow" pitchFamily="34" charset="0"/>
              </a:rPr>
              <a:t>on the university that I was going to enter. It is well-known, </a:t>
            </a:r>
            <a:r>
              <a:rPr lang="en-US" dirty="0" smtClean="0">
                <a:effectLst/>
                <a:latin typeface="Arial Narrow" pitchFamily="34" charset="0"/>
              </a:rPr>
              <a:t>that </a:t>
            </a:r>
            <a:r>
              <a:rPr lang="en-US" b="1" dirty="0">
                <a:effectLst/>
                <a:latin typeface="Arial Narrow" pitchFamily="34" charset="0"/>
              </a:rPr>
              <a:t>MADI</a:t>
            </a:r>
            <a:r>
              <a:rPr lang="en-US" dirty="0">
                <a:effectLst/>
                <a:latin typeface="Arial Narrow" pitchFamily="34" charset="0"/>
              </a:rPr>
              <a:t> is one of the best universities in </a:t>
            </a:r>
            <a:r>
              <a:rPr lang="en-US" dirty="0" smtClean="0">
                <a:effectLst/>
                <a:latin typeface="Arial Narrow" pitchFamily="34" charset="0"/>
              </a:rPr>
              <a:t>Moscow. </a:t>
            </a:r>
            <a:r>
              <a:rPr lang="en-US" dirty="0">
                <a:effectLst/>
                <a:latin typeface="Arial Narrow" pitchFamily="34" charset="0"/>
              </a:rPr>
              <a:t>Besides, it is </a:t>
            </a:r>
            <a:r>
              <a:rPr lang="en-US" dirty="0" smtClean="0">
                <a:effectLst/>
                <a:latin typeface="Arial Narrow" pitchFamily="34" charset="0"/>
              </a:rPr>
              <a:t>one </a:t>
            </a:r>
            <a:r>
              <a:rPr lang="en-US" dirty="0">
                <a:effectLst/>
                <a:latin typeface="Arial Narrow" pitchFamily="34" charset="0"/>
              </a:rPr>
              <a:t>of the best technical educational institutions in our country. I would </a:t>
            </a:r>
            <a:r>
              <a:rPr lang="en-US" dirty="0" smtClean="0">
                <a:effectLst/>
                <a:latin typeface="Arial Narrow" pitchFamily="34" charset="0"/>
              </a:rPr>
              <a:t>like </a:t>
            </a:r>
            <a:r>
              <a:rPr lang="en-US" dirty="0">
                <a:effectLst/>
                <a:latin typeface="Arial Narrow" pitchFamily="34" charset="0"/>
              </a:rPr>
              <a:t>also to mention the lecturers and teachers, who really make it </a:t>
            </a:r>
            <a:r>
              <a:rPr lang="en-US" dirty="0" smtClean="0">
                <a:effectLst/>
                <a:latin typeface="Arial Narrow" pitchFamily="34" charset="0"/>
              </a:rPr>
              <a:t>possible </a:t>
            </a:r>
            <a:r>
              <a:rPr lang="en-US" dirty="0">
                <a:effectLst/>
                <a:latin typeface="Arial Narrow" pitchFamily="34" charset="0"/>
              </a:rPr>
              <a:t>to get such high </a:t>
            </a:r>
            <a:r>
              <a:rPr lang="en-US" dirty="0" smtClean="0">
                <a:effectLst/>
                <a:latin typeface="Arial Narrow" pitchFamily="34" charset="0"/>
              </a:rPr>
              <a:t>standards</a:t>
            </a:r>
            <a:r>
              <a:rPr lang="en-US" dirty="0">
                <a:effectLst/>
                <a:latin typeface="Arial Narrow" pitchFamily="34" charset="0"/>
              </a:rPr>
              <a:t>. I am certainly lucky to deal with </a:t>
            </a:r>
            <a:r>
              <a:rPr lang="en-US" dirty="0" smtClean="0">
                <a:effectLst/>
                <a:latin typeface="Arial Narrow" pitchFamily="34" charset="0"/>
              </a:rPr>
              <a:t>such </a:t>
            </a:r>
            <a:r>
              <a:rPr lang="en-US" dirty="0">
                <a:effectLst/>
                <a:latin typeface="Arial Narrow" pitchFamily="34" charset="0"/>
              </a:rPr>
              <a:t>people, because they make me sure that I’ll get a proper education </a:t>
            </a:r>
            <a:r>
              <a:rPr lang="en-US" dirty="0" smtClean="0">
                <a:effectLst/>
                <a:latin typeface="Arial Narrow" pitchFamily="34" charset="0"/>
              </a:rPr>
              <a:t>and </a:t>
            </a:r>
            <a:r>
              <a:rPr lang="en-US" dirty="0">
                <a:effectLst/>
                <a:latin typeface="Arial Narrow" pitchFamily="34" charset="0"/>
              </a:rPr>
              <a:t>will be prepared for </a:t>
            </a:r>
            <a:r>
              <a:rPr lang="en-US" dirty="0" smtClean="0">
                <a:effectLst/>
                <a:latin typeface="Arial Narrow" pitchFamily="34" charset="0"/>
              </a:rPr>
              <a:t>work.</a:t>
            </a:r>
            <a:endParaRPr lang="ru-RU" dirty="0">
              <a:effectLst/>
              <a:latin typeface="Arial Narrow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31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581236"/>
            <a:ext cx="4746104" cy="540749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But to tell the truth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the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most important reason for my choice was the question of how perspective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this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profession is. It’s not a secret anymore that engineers are needed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in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our society badly. At the present time there is a slight overdose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of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economists and managers, for who it has become very difficult to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find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a job. Unlike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such</a:t>
            </a:r>
            <a:r>
              <a:rPr lang="ru-RU" dirty="0" smtClean="0">
                <a:latin typeface="Arial Narrow" pitchFamily="34" charset="0"/>
                <a:ea typeface="Calibri"/>
                <a:cs typeface="Times New Roman"/>
              </a:rPr>
              <a:t>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professionals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an engineer can find a vacancy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much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easier. Moreover, it is implied that a good specialist can have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brilliant career. If you do your job promptly, if you show your best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and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have enough energy, you can have as well good prospects of promotion. </a:t>
            </a:r>
            <a:endParaRPr lang="ru-RU" dirty="0"/>
          </a:p>
        </p:txBody>
      </p:sp>
      <p:pic>
        <p:nvPicPr>
          <p:cNvPr id="3074" name="Picture 2" descr="C:\Users\Дом\Desktop\1278412419_1263849440_952332_755450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4" r="11215"/>
          <a:stretch/>
        </p:blipFill>
        <p:spPr bwMode="auto">
          <a:xfrm>
            <a:off x="755576" y="764704"/>
            <a:ext cx="2731324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46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547950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Although this profession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s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not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the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most prestigious at the moment it seems to become one.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 lot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of specialists forecast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engineers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to become the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most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popular profession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among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employers.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Honestly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speaking it is an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essential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need for every young specialist to know, that his job can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provide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him with enough money to live on. My main life goal is to become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financially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independed, which means be able to support myself and live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a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full life. For this reason I hope that I’ve made the right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decision.</a:t>
            </a:r>
            <a:endParaRPr lang="ru-RU" dirty="0">
              <a:latin typeface="Arial Narrow" pitchFamily="34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102" name="Picture 6" descr="C:\Users\Дом\Desktop\iawakening-b-4-300x235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96752"/>
            <a:ext cx="533165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71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792" y="476672"/>
            <a:ext cx="7698432" cy="2239144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In the end I would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like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to add that the profession of an engineer is closely connected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with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the economy of the country. The better it is developed, the more 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engineers </a:t>
            </a:r>
            <a:r>
              <a:rPr lang="en-US" dirty="0">
                <a:latin typeface="Arial Narrow" pitchFamily="34" charset="0"/>
                <a:ea typeface="Calibri"/>
                <a:cs typeface="Times New Roman"/>
              </a:rPr>
              <a:t>it needs</a:t>
            </a:r>
            <a:r>
              <a:rPr lang="en-US" dirty="0" smtClean="0">
                <a:latin typeface="Arial Narrow" pitchFamily="34" charset="0"/>
                <a:ea typeface="Calibri"/>
                <a:cs typeface="Times New Roman"/>
              </a:rPr>
              <a:t>.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3074" name="Picture 2" descr="C:\Users\Дом\Desktop\graf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2"/>
            <a:ext cx="3697231" cy="3024335"/>
          </a:xfrm>
          <a:prstGeom prst="round2DiagRect">
            <a:avLst>
              <a:gd name="adj1" fmla="val 14929"/>
              <a:gd name="adj2" fmla="val 0"/>
            </a:avLst>
          </a:prstGeom>
          <a:ln w="88900" cap="sq">
            <a:noFill/>
            <a:miter lim="800000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ом\Desktop\api-ning.c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1"/>
            <a:ext cx="4536505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809232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3963" y="325760"/>
            <a:ext cx="7543800" cy="173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i="1" dirty="0">
                <a:latin typeface="Comic Sans MS" pitchFamily="66" charset="0"/>
              </a:rPr>
              <a:t>I wish that our country is as prosperous a sit only can, and that all professions find their own place in the sun. </a:t>
            </a:r>
          </a:p>
        </p:txBody>
      </p:sp>
      <p:pic>
        <p:nvPicPr>
          <p:cNvPr id="2050" name="Picture 2" descr="C:\Users\Дом\Desktop\Sunsh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43" y="2060848"/>
            <a:ext cx="3960440" cy="3967327"/>
          </a:xfrm>
          <a:prstGeom prst="rect">
            <a:avLst/>
          </a:prstGeom>
          <a:noFill/>
          <a:effectLst>
            <a:glow rad="254000">
              <a:srgbClr val="FFFF0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20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150</TotalTime>
  <Words>547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Виктория</cp:lastModifiedBy>
  <cp:revision>16</cp:revision>
  <dcterms:created xsi:type="dcterms:W3CDTF">2013-12-09T12:37:45Z</dcterms:created>
  <dcterms:modified xsi:type="dcterms:W3CDTF">2014-01-16T15:49:20Z</dcterms:modified>
</cp:coreProperties>
</file>