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8D976-008B-486C-ACA5-33B94859D44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F5DE5-A898-44EA-8788-678E2472F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8D976-008B-486C-ACA5-33B94859D44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F5DE5-A898-44EA-8788-678E2472F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8D976-008B-486C-ACA5-33B94859D44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F5DE5-A898-44EA-8788-678E2472F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8D976-008B-486C-ACA5-33B94859D44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F5DE5-A898-44EA-8788-678E2472F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8D976-008B-486C-ACA5-33B94859D44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F5DE5-A898-44EA-8788-678E2472F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8D976-008B-486C-ACA5-33B94859D44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F5DE5-A898-44EA-8788-678E2472F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8D976-008B-486C-ACA5-33B94859D44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F5DE5-A898-44EA-8788-678E2472F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8D976-008B-486C-ACA5-33B94859D44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F5DE5-A898-44EA-8788-678E2472F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8D976-008B-486C-ACA5-33B94859D44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F5DE5-A898-44EA-8788-678E2472F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8D976-008B-486C-ACA5-33B94859D44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F5DE5-A898-44EA-8788-678E2472F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8D976-008B-486C-ACA5-33B94859D44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F5DE5-A898-44EA-8788-678E2472F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8D976-008B-486C-ACA5-33B94859D44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F5DE5-A898-44EA-8788-678E2472F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1&amp;text=%D1%84%D0%BE%D0%BD%20%D0%B4%D0%BB%D1%8F%20%D0%BF%D1%80%D0%B5%D0%B7%D0%B5%D0%BD%D1%82%D0%B0%D1%86%D0%B8%D0%B9&amp;fp=11&amp;pos=332&amp;uinfo=ww-1899-wh-963-fw-1674-fh-598-pd-1&amp;rpt=simage&amp;img_url=http://www.tvoyrebenok.ru/images/presentation/history/m/01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1&amp;text=%D1%84%D0%BE%D0%BD%20%D0%B4%D0%BB%D1%8F%20%D0%BF%D1%80%D0%B5%D0%B7%D0%B5%D0%BD%D1%82%D0%B0%D1%86%D0%B8%D0%B9&amp;fp=11&amp;pos=332&amp;uinfo=ww-1899-wh-963-fw-1674-fh-598-pd-1&amp;rpt=simage&amp;img_url=http://www.tvoyrebenok.ru/images/presentation/history/m/01.jp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1&amp;text=%D1%84%D0%BE%D0%BD%20%D0%B4%D0%BB%D1%8F%20%D0%BF%D1%80%D0%B5%D0%B7%D0%B5%D0%BD%D1%82%D0%B0%D1%86%D0%B8%D0%B9&amp;fp=11&amp;pos=332&amp;uinfo=ww-1899-wh-963-fw-1674-fh-598-pd-1&amp;rpt=simage&amp;img_url=http://www.tvoyrebenok.ru/images/presentation/history/m/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images.yandex.ru/yandsearch?p=4&amp;text=%D0%BA%D0%B0%D0%BC%D0%B5%D0%BD%D1%8C%20%D0%B0%D0%BD%D0%B8%D0%BC%D0%B0%D1%86%D0%B8%D1%8F&amp;fp=4&amp;pos=125&amp;uinfo=ww-1899-wh-963-fw-1674-fh-598-pd-1&amp;rpt=simage&amp;img_url=http://cs7001.userapi.com/v7001180/ac7/rI58Zc5kw7o.jpg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1&amp;text=%D1%84%D0%BE%D0%BD%20%D0%B4%D0%BB%D1%8F%20%D0%BF%D1%80%D0%B5%D0%B7%D0%B5%D0%BD%D1%82%D0%B0%D1%86%D0%B8%D0%B9&amp;fp=11&amp;pos=332&amp;uinfo=ww-1899-wh-963-fw-1674-fh-598-pd-1&amp;rpt=simage&amp;img_url=http://www.tvoyrebenok.ru/images/presentation/history/m/01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1&amp;text=%D1%84%D0%BE%D0%BD%20%D0%B4%D0%BB%D1%8F%20%D0%BF%D1%80%D0%B5%D0%B7%D0%B5%D0%BD%D1%82%D0%B0%D1%86%D0%B8%D0%B9&amp;fp=11&amp;pos=332&amp;uinfo=ww-1899-wh-963-fw-1674-fh-598-pd-1&amp;rpt=simage&amp;img_url=http://www.tvoyrebenok.ru/images/presentation/history/m/01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1&amp;text=%D1%84%D0%BE%D0%BD%20%D0%B4%D0%BB%D1%8F%20%D0%BF%D1%80%D0%B5%D0%B7%D0%B5%D0%BD%D1%82%D0%B0%D1%86%D0%B8%D0%B9&amp;fp=11&amp;pos=332&amp;uinfo=ww-1899-wh-963-fw-1674-fh-598-pd-1&amp;rpt=simage&amp;img_url=http://www.tvoyrebenok.ru/images/presentation/history/m/01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1&amp;text=%D1%84%D0%BE%D0%BD%20%D0%B4%D0%BB%D1%8F%20%D0%BF%D1%80%D0%B5%D0%B7%D0%B5%D0%BD%D1%82%D0%B0%D1%86%D0%B8%D0%B9&amp;fp=11&amp;pos=332&amp;uinfo=ww-1899-wh-963-fw-1674-fh-598-pd-1&amp;rpt=simage&amp;img_url=http://www.tvoyrebenok.ru/images/presentation/history/m/01.jpg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&#1080;&#1089;&#1090;&#1088;&#1072;&#1090;&#1086;&#1088;\Desktop\&#1084;&#1086;&#1080;%20&#1076;&#1086;&#1082;&#1091;&#1084;&#1077;&#1085;&#1090;&#1099;\&#1091;&#1095;&#1080;&#1090;&#1077;&#1083;&#1100;%20&#1075;&#1086;&#1076;&#1072;%201\&#1084;&#1072;&#1089;&#1090;&#1077;&#1088;-&#1082;&#1083;&#1072;&#1089;&#1089;\Zvuki_vody_3D_zvuki_-_Obemnyj_zvuk_v_naushnikah_(iPlayer.fm)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1&amp;text=%D1%84%D0%BE%D0%BD%20%D0%B4%D0%BB%D1%8F%20%D0%BF%D1%80%D0%B5%D0%B7%D0%B5%D0%BD%D1%82%D0%B0%D1%86%D0%B8%D0%B9&amp;fp=11&amp;pos=332&amp;uinfo=ww-1899-wh-963-fw-1674-fh-598-pd-1&amp;rpt=simage&amp;img_url=http://www.tvoyrebenok.ru/images/presentation/history/m/0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history/b/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24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Мастер – класс, проводимый в рамках муниципального профессионального конкурса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«Учитель года - 2014»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6021288"/>
            <a:ext cx="6400800" cy="648072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tx1"/>
                </a:solidFill>
                <a:latin typeface="Georgia" pitchFamily="18" charset="0"/>
              </a:rPr>
              <a:t>Презентацию подготовила Уральская Лариса Борисовна, учитель русского языка и литературы МБОУ «СОШ № 2»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Georgia" pitchFamily="18" charset="0"/>
              </a:rPr>
              <a:t>г</a:t>
            </a:r>
            <a:r>
              <a:rPr lang="ru-RU" sz="1200" dirty="0" smtClean="0">
                <a:solidFill>
                  <a:schemeClr val="tx1"/>
                </a:solidFill>
                <a:latin typeface="Georgia" pitchFamily="18" charset="0"/>
              </a:rPr>
              <a:t>. Ханты-Мансийска</a:t>
            </a:r>
            <a:endParaRPr lang="ru-RU" sz="1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1" y="2708920"/>
            <a:ext cx="777686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ОНИ СОШЛИСЬ. 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ВОЛНА И КАМЕНЬ...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history/b/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24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411760" y="836712"/>
            <a:ext cx="640871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ОНИ СОШЛИСЬ. ВОЛНА И КАМЕНЬ.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СТИХИ И ПРОЗА, ЛЁД И ПЛАМЕНЬ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НЕ СТОЛЬ РАЗЛИЧНЫ МЕЖ СОБОЙ.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МЕЖ НИМИ ВСЁ РОЖДАЛО СПОРЫ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И К РАЗМЫШЛЕНИЮ ВЛЕКЛО …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000099"/>
              </a:solidFill>
              <a:latin typeface="Georgia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  <a:cs typeface="Times New Roman" pitchFamily="18" charset="0"/>
              </a:rPr>
              <a:t>А.С.ПУШКИН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history/b/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24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C:\Users\Администратор\Desktop\волна 3.png"/>
          <p:cNvPicPr>
            <a:picLocks noChangeAspect="1" noChangeArrowheads="1"/>
          </p:cNvPicPr>
          <p:nvPr/>
        </p:nvPicPr>
        <p:blipFill>
          <a:blip r:embed="rId4" cstate="print"/>
          <a:srcRect l="25125" t="17280"/>
          <a:stretch>
            <a:fillRect/>
          </a:stretch>
        </p:blipFill>
        <p:spPr bwMode="auto">
          <a:xfrm>
            <a:off x="1056428" y="116633"/>
            <a:ext cx="4252271" cy="3528392"/>
          </a:xfrm>
          <a:prstGeom prst="rect">
            <a:avLst/>
          </a:prstGeom>
          <a:noFill/>
        </p:spPr>
      </p:pic>
      <p:pic>
        <p:nvPicPr>
          <p:cNvPr id="14340" name="Picture 4" descr="http://cdn.trinixy.ru/pics2/20070706/podborka_109_55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16200" r="15761" b="32192"/>
          <a:stretch>
            <a:fillRect/>
          </a:stretch>
        </p:blipFill>
        <p:spPr bwMode="auto">
          <a:xfrm>
            <a:off x="4283968" y="3284984"/>
            <a:ext cx="4536504" cy="33843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92080" y="980728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ОНИ СОШЛИСЬ …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ВОЛНА И КАМЕНЬ…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history/b/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24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cxnSp>
        <p:nvCxnSpPr>
          <p:cNvPr id="25" name="Прямая соединительная линия 24"/>
          <p:cNvCxnSpPr/>
          <p:nvPr/>
        </p:nvCxnSpPr>
        <p:spPr>
          <a:xfrm flipH="1">
            <a:off x="2843808" y="980728"/>
            <a:ext cx="576064" cy="432048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940152" y="980728"/>
            <a:ext cx="504056" cy="504056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6084168" y="1916832"/>
            <a:ext cx="360040" cy="504056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843808" y="1916832"/>
            <a:ext cx="504056" cy="504056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8" idx="2"/>
            <a:endCxn id="19" idx="0"/>
          </p:cNvCxnSpPr>
          <p:nvPr/>
        </p:nvCxnSpPr>
        <p:spPr>
          <a:xfrm>
            <a:off x="2231740" y="2060848"/>
            <a:ext cx="0" cy="144016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115616" y="1844824"/>
            <a:ext cx="576064" cy="504056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9" idx="2"/>
          </p:cNvCxnSpPr>
          <p:nvPr/>
        </p:nvCxnSpPr>
        <p:spPr>
          <a:xfrm>
            <a:off x="7056276" y="1988840"/>
            <a:ext cx="36004" cy="1656184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2195736" y="4077072"/>
            <a:ext cx="0" cy="72008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7092280" y="4005064"/>
            <a:ext cx="0" cy="648072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596336" y="1916832"/>
            <a:ext cx="504056" cy="504056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3275856" y="260648"/>
            <a:ext cx="2808312" cy="792088"/>
          </a:xfrm>
          <a:prstGeom prst="roundRect">
            <a:avLst/>
          </a:prstGeom>
          <a:ln w="38100">
            <a:solidFill>
              <a:srgbClr val="00009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ВОЛНА И КАМЕНЬ</a:t>
            </a:r>
            <a:endParaRPr lang="ru-RU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56176" y="1268760"/>
            <a:ext cx="1800200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МУЖЧИНА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004048" y="2276872"/>
            <a:ext cx="1800200" cy="7200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Georgia" pitchFamily="18" charset="0"/>
              </a:rPr>
              <a:t>ОТЕЦ</a:t>
            </a:r>
            <a:endParaRPr lang="ru-RU" sz="1600" b="1" dirty="0">
              <a:latin typeface="Georgia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164288" y="2276872"/>
            <a:ext cx="1800200" cy="7200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Georgia" pitchFamily="18" charset="0"/>
              </a:rPr>
              <a:t>ХОЗЯИН</a:t>
            </a:r>
            <a:endParaRPr lang="ru-RU" sz="1600" b="1" dirty="0">
              <a:latin typeface="Georgia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580112" y="3501008"/>
            <a:ext cx="3168352" cy="7200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Georgia" pitchFamily="18" charset="0"/>
              </a:rPr>
              <a:t>ЗАЩИТНИК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640" y="1340768"/>
            <a:ext cx="1800200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ЖЕНЩИНА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51520" y="2204864"/>
            <a:ext cx="1800200" cy="7200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Georgia" pitchFamily="18" charset="0"/>
              </a:rPr>
              <a:t>МАТЬ</a:t>
            </a:r>
            <a:endParaRPr lang="ru-RU" sz="1600" b="1" dirty="0">
              <a:latin typeface="Georgia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483768" y="2276872"/>
            <a:ext cx="1800200" cy="7200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Georgia" pitchFamily="18" charset="0"/>
              </a:rPr>
              <a:t>ЖЕНА</a:t>
            </a:r>
            <a:endParaRPr lang="ru-RU" sz="1600" b="1" dirty="0">
              <a:latin typeface="Georgia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39552" y="3501008"/>
            <a:ext cx="3384376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Georgia" pitchFamily="18" charset="0"/>
              </a:rPr>
              <a:t>ХРАНИТЕЛЬНИЦА ОЧАГА</a:t>
            </a:r>
            <a:endParaRPr lang="ru-RU" sz="1600" b="1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115616" y="4653136"/>
            <a:ext cx="2088232" cy="7200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Georgia" pitchFamily="18" charset="0"/>
              </a:rPr>
              <a:t>СЛАБОСТЬ</a:t>
            </a:r>
            <a:endParaRPr lang="ru-RU" sz="16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300192" y="4509120"/>
            <a:ext cx="1800200" cy="7200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Georgia" pitchFamily="18" charset="0"/>
              </a:rPr>
              <a:t>СИЛА</a:t>
            </a:r>
            <a:endParaRPr lang="ru-RU" sz="16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17" grpId="0" animBg="1"/>
      <p:bldP spid="11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history/b/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24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432048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dirty="0" smtClean="0">
              <a:latin typeface="Georgia" pitchFamily="18" charset="0"/>
            </a:endParaRPr>
          </a:p>
          <a:p>
            <a:pPr lvl="0" algn="ctr"/>
            <a:r>
              <a:rPr lang="ru-RU" dirty="0" smtClean="0">
                <a:latin typeface="Georgia" pitchFamily="18" charset="0"/>
              </a:rPr>
              <a:t>Если </a:t>
            </a:r>
            <a:r>
              <a:rPr lang="ru-RU" dirty="0">
                <a:latin typeface="Georgia" pitchFamily="18" charset="0"/>
              </a:rPr>
              <a:t>женщина не следит за собой, то мужчина начинает </a:t>
            </a:r>
            <a:r>
              <a:rPr lang="ru-RU" dirty="0" smtClean="0">
                <a:latin typeface="Georgia" pitchFamily="18" charset="0"/>
              </a:rPr>
              <a:t>…</a:t>
            </a:r>
            <a:endParaRPr lang="ru-RU" dirty="0"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1052736"/>
            <a:ext cx="4320480" cy="10801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dirty="0" smtClean="0">
              <a:latin typeface="Georgia" pitchFamily="18" charset="0"/>
            </a:endParaRPr>
          </a:p>
          <a:p>
            <a:pPr lvl="0" algn="ctr"/>
            <a:r>
              <a:rPr lang="ru-RU" dirty="0" smtClean="0">
                <a:latin typeface="Georgia" pitchFamily="18" charset="0"/>
              </a:rPr>
              <a:t>Женщины </a:t>
            </a:r>
            <a:r>
              <a:rPr lang="ru-RU" dirty="0">
                <a:latin typeface="Georgia" pitchFamily="18" charset="0"/>
              </a:rPr>
              <a:t>никогда не бывают так сильны, как тогда, когда они вооружаются </a:t>
            </a:r>
            <a:r>
              <a:rPr lang="ru-RU" dirty="0" smtClean="0">
                <a:latin typeface="Georgia" pitchFamily="18" charset="0"/>
              </a:rPr>
              <a:t>…</a:t>
            </a:r>
            <a:endParaRPr lang="ru-RU" dirty="0"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48064" y="5301208"/>
            <a:ext cx="3816424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dirty="0" smtClean="0">
              <a:latin typeface="Georgia" pitchFamily="18" charset="0"/>
            </a:endParaRPr>
          </a:p>
          <a:p>
            <a:pPr lvl="0" algn="ctr"/>
            <a:r>
              <a:rPr lang="ru-RU" dirty="0" smtClean="0">
                <a:latin typeface="Georgia" pitchFamily="18" charset="0"/>
              </a:rPr>
              <a:t>…украшение </a:t>
            </a:r>
            <a:r>
              <a:rPr lang="ru-RU" dirty="0">
                <a:latin typeface="Georgia" pitchFamily="18" charset="0"/>
              </a:rPr>
              <a:t>не носит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pPr lvl="0" algn="ctr"/>
            <a:r>
              <a:rPr lang="ru-RU" dirty="0" smtClean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(Ярослав </a:t>
            </a:r>
            <a:r>
              <a:rPr lang="ru-RU" i="1" dirty="0">
                <a:latin typeface="Georgia" pitchFamily="18" charset="0"/>
              </a:rPr>
              <a:t>Гашек )</a:t>
            </a:r>
            <a:endParaRPr lang="ru-RU" dirty="0"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2276872"/>
            <a:ext cx="4248472" cy="792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dirty="0" smtClean="0">
              <a:latin typeface="Georgia" pitchFamily="18" charset="0"/>
            </a:endParaRPr>
          </a:p>
          <a:p>
            <a:pPr lvl="0" algn="ctr"/>
            <a:r>
              <a:rPr lang="ru-RU" dirty="0" smtClean="0">
                <a:latin typeface="Georgia" pitchFamily="18" charset="0"/>
              </a:rPr>
              <a:t>Не </a:t>
            </a:r>
            <a:r>
              <a:rPr lang="ru-RU" dirty="0">
                <a:latin typeface="Georgia" pitchFamily="18" charset="0"/>
              </a:rPr>
              <a:t>нужно много ума, чтобы обидеть женщину, ум нужен </a:t>
            </a:r>
            <a:r>
              <a:rPr lang="ru-RU" dirty="0" smtClean="0">
                <a:latin typeface="Georgia" pitchFamily="18" charset="0"/>
              </a:rPr>
              <a:t>…</a:t>
            </a:r>
            <a:endParaRPr lang="ru-RU" dirty="0">
              <a:latin typeface="Georgia" pitchFamily="18" charset="0"/>
            </a:endParaRPr>
          </a:p>
          <a:p>
            <a:pPr algn="ctr"/>
            <a:endParaRPr lang="ru-RU" dirty="0">
              <a:latin typeface="Georgia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3212976"/>
            <a:ext cx="4176464" cy="10081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dirty="0" smtClean="0">
              <a:latin typeface="Georgia" pitchFamily="18" charset="0"/>
            </a:endParaRPr>
          </a:p>
          <a:p>
            <a:pPr lvl="0" algn="ctr"/>
            <a:r>
              <a:rPr lang="ru-RU" dirty="0" smtClean="0">
                <a:latin typeface="Georgia" pitchFamily="18" charset="0"/>
              </a:rPr>
              <a:t>В </a:t>
            </a:r>
            <a:r>
              <a:rPr lang="ru-RU" dirty="0">
                <a:latin typeface="Georgia" pitchFamily="18" charset="0"/>
              </a:rPr>
              <a:t>том, что мужчины лгут, виноваты, конечно,  сами женщины, поскольку они </a:t>
            </a:r>
            <a:r>
              <a:rPr lang="ru-RU" dirty="0" smtClean="0">
                <a:latin typeface="Georgia" pitchFamily="18" charset="0"/>
              </a:rPr>
              <a:t>…</a:t>
            </a:r>
            <a:endParaRPr lang="ru-RU" dirty="0"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4365104"/>
            <a:ext cx="4176464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dirty="0" smtClean="0">
              <a:latin typeface="Georgia" pitchFamily="18" charset="0"/>
            </a:endParaRPr>
          </a:p>
          <a:p>
            <a:pPr lvl="0" algn="ctr"/>
            <a:r>
              <a:rPr lang="ru-RU" dirty="0" smtClean="0">
                <a:latin typeface="Georgia" pitchFamily="18" charset="0"/>
              </a:rPr>
              <a:t>Все </a:t>
            </a:r>
            <a:r>
              <a:rPr lang="ru-RU" dirty="0">
                <a:latin typeface="Georgia" pitchFamily="18" charset="0"/>
              </a:rPr>
              <a:t>мужчины одинаковы перед женщиной, которой они</a:t>
            </a:r>
            <a:r>
              <a:rPr lang="ru-RU" dirty="0" smtClean="0">
                <a:latin typeface="Georgia" pitchFamily="18" charset="0"/>
              </a:rPr>
              <a:t>…</a:t>
            </a:r>
            <a:endParaRPr lang="ru-RU" dirty="0"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528" y="5229200"/>
            <a:ext cx="4104456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dirty="0" smtClean="0">
              <a:latin typeface="Georgia" pitchFamily="18" charset="0"/>
            </a:endParaRPr>
          </a:p>
          <a:p>
            <a:pPr lvl="0" algn="ctr"/>
            <a:r>
              <a:rPr lang="ru-RU" dirty="0" smtClean="0">
                <a:latin typeface="Georgia" pitchFamily="18" charset="0"/>
              </a:rPr>
              <a:t>Скромность </a:t>
            </a:r>
            <a:r>
              <a:rPr lang="ru-RU" dirty="0">
                <a:latin typeface="Georgia" pitchFamily="18" charset="0"/>
              </a:rPr>
              <a:t>украшает мужчину, но настоящий мужчина</a:t>
            </a:r>
            <a:r>
              <a:rPr lang="ru-RU" dirty="0" smtClean="0">
                <a:latin typeface="Georgia" pitchFamily="18" charset="0"/>
              </a:rPr>
              <a:t>…</a:t>
            </a:r>
            <a:endParaRPr lang="ru-RU" dirty="0"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3528" y="6021288"/>
            <a:ext cx="4032448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latin typeface="Georgia" pitchFamily="18" charset="0"/>
              </a:rPr>
              <a:t>Все, что делают мужчины, - делается 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76056" y="1052736"/>
            <a:ext cx="3888432" cy="10081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Georgia" pitchFamily="18" charset="0"/>
              </a:rPr>
              <a:t>… </a:t>
            </a:r>
            <a:r>
              <a:rPr lang="ru-RU" dirty="0">
                <a:latin typeface="Georgia" pitchFamily="18" charset="0"/>
              </a:rPr>
              <a:t>слабостью. (И.А.Бунин)</a:t>
            </a:r>
          </a:p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76056" y="2276872"/>
            <a:ext cx="3888432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dirty="0" smtClean="0">
              <a:latin typeface="Georgia" pitchFamily="18" charset="0"/>
            </a:endParaRPr>
          </a:p>
          <a:p>
            <a:pPr lvl="0" algn="ctr"/>
            <a:r>
              <a:rPr lang="ru-RU" dirty="0" smtClean="0">
                <a:latin typeface="Georgia" pitchFamily="18" charset="0"/>
              </a:rPr>
              <a:t>… </a:t>
            </a:r>
            <a:r>
              <a:rPr lang="ru-RU" dirty="0">
                <a:latin typeface="Georgia" pitchFamily="18" charset="0"/>
              </a:rPr>
              <a:t>чтобы её не обидеть. (О.Уайльд)</a:t>
            </a:r>
          </a:p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148064" y="4293096"/>
            <a:ext cx="3816424" cy="792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dirty="0" smtClean="0">
              <a:latin typeface="Georgia" pitchFamily="18" charset="0"/>
            </a:endParaRPr>
          </a:p>
          <a:p>
            <a:pPr lvl="0" algn="ctr"/>
            <a:r>
              <a:rPr lang="ru-RU" dirty="0" smtClean="0">
                <a:latin typeface="Georgia" pitchFamily="18" charset="0"/>
              </a:rPr>
              <a:t>… </a:t>
            </a:r>
            <a:r>
              <a:rPr lang="ru-RU" dirty="0">
                <a:latin typeface="Georgia" pitchFamily="18" charset="0"/>
              </a:rPr>
              <a:t>восхищаются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pPr lvl="0" algn="ctr"/>
            <a:r>
              <a:rPr lang="ru-RU" dirty="0" smtClean="0">
                <a:latin typeface="Georgia" pitchFamily="18" charset="0"/>
              </a:rPr>
              <a:t> </a:t>
            </a:r>
            <a:r>
              <a:rPr lang="ru-RU" i="1" dirty="0">
                <a:latin typeface="Georgia" pitchFamily="18" charset="0"/>
              </a:rPr>
              <a:t>(Бернард </a:t>
            </a:r>
            <a:r>
              <a:rPr lang="ru-RU" i="1" dirty="0" smtClean="0">
                <a:latin typeface="Georgia" pitchFamily="18" charset="0"/>
              </a:rPr>
              <a:t>Шоу)</a:t>
            </a:r>
            <a:endParaRPr lang="ru-RU" dirty="0"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76056" y="3212976"/>
            <a:ext cx="3888432" cy="9361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dirty="0" smtClean="0">
              <a:latin typeface="Georgia" pitchFamily="18" charset="0"/>
            </a:endParaRPr>
          </a:p>
          <a:p>
            <a:pPr lvl="0" algn="ctr"/>
            <a:r>
              <a:rPr lang="ru-RU" dirty="0" smtClean="0">
                <a:latin typeface="Georgia" pitchFamily="18" charset="0"/>
              </a:rPr>
              <a:t>…задают </a:t>
            </a:r>
            <a:r>
              <a:rPr lang="ru-RU" dirty="0">
                <a:latin typeface="Georgia" pitchFamily="18" charset="0"/>
              </a:rPr>
              <a:t>много вопросов. (</a:t>
            </a:r>
            <a:r>
              <a:rPr lang="ru-RU" dirty="0" err="1">
                <a:latin typeface="Georgia" pitchFamily="18" charset="0"/>
              </a:rPr>
              <a:t>П.Митчел</a:t>
            </a:r>
            <a:r>
              <a:rPr lang="ru-RU" dirty="0">
                <a:latin typeface="Georgia" pitchFamily="18" charset="0"/>
              </a:rPr>
              <a:t>)</a:t>
            </a:r>
          </a:p>
          <a:p>
            <a:pPr algn="ctr"/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76056" y="188640"/>
            <a:ext cx="3888432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Georgia" pitchFamily="18" charset="0"/>
              </a:rPr>
              <a:t>… </a:t>
            </a:r>
            <a:r>
              <a:rPr lang="ru-RU" dirty="0">
                <a:latin typeface="Georgia" pitchFamily="18" charset="0"/>
              </a:rPr>
              <a:t>следить за другой женщиной (</a:t>
            </a:r>
            <a:r>
              <a:rPr lang="ru-RU" dirty="0" err="1">
                <a:latin typeface="Georgia" pitchFamily="18" charset="0"/>
              </a:rPr>
              <a:t>Б.Таркингтон</a:t>
            </a:r>
            <a:r>
              <a:rPr lang="ru-RU" dirty="0">
                <a:latin typeface="Georgia" pitchFamily="18" charset="0"/>
              </a:rPr>
              <a:t>)</a:t>
            </a:r>
          </a:p>
          <a:p>
            <a:pPr algn="ctr"/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148064" y="6093296"/>
            <a:ext cx="3816424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Georgia" pitchFamily="18" charset="0"/>
              </a:rPr>
              <a:t>…</a:t>
            </a:r>
            <a:r>
              <a:rPr lang="ru-RU" dirty="0" err="1" smtClean="0">
                <a:latin typeface="Georgia" pitchFamily="18" charset="0"/>
              </a:rPr>
              <a:t>pади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>
                <a:latin typeface="Georgia" pitchFamily="18" charset="0"/>
              </a:rPr>
              <a:t>женщин. (А. Садовский)</a:t>
            </a:r>
          </a:p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Georgia" pitchFamily="18" charset="0"/>
              </a:rPr>
              <a:t>МУЖЧИНА И ЖЕНЩИНА – ОСНОВА</a:t>
            </a:r>
          </a:p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Georgia" pitchFamily="18" charset="0"/>
              </a:rPr>
              <a:t>ДЛЯ СОЗДАНИЯ СЕМЬИ</a:t>
            </a:r>
            <a:r>
              <a:rPr lang="ru-RU" sz="3600" b="1" smtClean="0">
                <a:solidFill>
                  <a:srgbClr val="000099"/>
                </a:solidFill>
                <a:latin typeface="Georgia" pitchFamily="18" charset="0"/>
              </a:rPr>
              <a:t>, ПРОДОЛЖЕНИЯ </a:t>
            </a:r>
            <a:r>
              <a:rPr lang="ru-RU" sz="3600" b="1" dirty="0" smtClean="0">
                <a:solidFill>
                  <a:srgbClr val="000099"/>
                </a:solidFill>
                <a:latin typeface="Georgia" pitchFamily="18" charset="0"/>
              </a:rPr>
              <a:t>РОДА. </a:t>
            </a:r>
          </a:p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Georgia" pitchFamily="18" charset="0"/>
              </a:rPr>
              <a:t>БЛАГОДАРЯ ЭТОМУ ЖИВЁТ ЧЕЛОВЕЧЕСТВО.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history/b/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24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116632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ОНИ СОШЛИСЬ … СТИХИ И ПРОЗА…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75656" y="3284984"/>
            <a:ext cx="1944216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ЧАЦКИЙ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75656" y="4077072"/>
            <a:ext cx="1944216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ОБЛОМОВ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5616" y="4941168"/>
            <a:ext cx="7416824" cy="19168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ПРИЁМ КОНТРАСТА И СРАВНЕНИЯ ДАЁТ ВОЗМОЖНОСТЬ УВИДЕТЬ В ГЕРОЯХ ОБЩЕЕ И ИНДИВИДУАЛЬНУЮ НЕПОВТОРИМОСТЬ</a:t>
            </a:r>
            <a:endParaRPr lang="ru-RU" b="1" dirty="0">
              <a:solidFill>
                <a:srgbClr val="000099"/>
              </a:solidFill>
              <a:latin typeface="Georgia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012160" y="1196752"/>
            <a:ext cx="504056" cy="576064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3" idx="1"/>
          </p:cNvCxnSpPr>
          <p:nvPr/>
        </p:nvCxnSpPr>
        <p:spPr>
          <a:xfrm flipH="1">
            <a:off x="3347864" y="1952836"/>
            <a:ext cx="2808312" cy="36004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8" idx="3"/>
            <a:endCxn id="10" idx="1"/>
          </p:cNvCxnSpPr>
          <p:nvPr/>
        </p:nvCxnSpPr>
        <p:spPr>
          <a:xfrm>
            <a:off x="3419872" y="4329100"/>
            <a:ext cx="2880320" cy="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7" idx="3"/>
            <a:endCxn id="11" idx="1"/>
          </p:cNvCxnSpPr>
          <p:nvPr/>
        </p:nvCxnSpPr>
        <p:spPr>
          <a:xfrm>
            <a:off x="3419872" y="3537012"/>
            <a:ext cx="2808312" cy="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12" idx="1"/>
          </p:cNvCxnSpPr>
          <p:nvPr/>
        </p:nvCxnSpPr>
        <p:spPr>
          <a:xfrm flipV="1">
            <a:off x="3347864" y="2744924"/>
            <a:ext cx="2808312" cy="36004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1475656" y="2492896"/>
            <a:ext cx="2016224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ГРИНЁВ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56176" y="1700808"/>
            <a:ext cx="1850504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АНДРИЙ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56176" y="2492896"/>
            <a:ext cx="1872208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ШВАБРИН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28184" y="3284984"/>
            <a:ext cx="1944216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МОЛЧАЛИН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00192" y="4077072"/>
            <a:ext cx="1728192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ШТОЛЬЦ</a:t>
            </a:r>
            <a:endParaRPr lang="ru-RU" b="1" dirty="0">
              <a:latin typeface="Georgia" pitchFamily="18" charset="0"/>
            </a:endParaRPr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flipV="1">
            <a:off x="3059832" y="1196752"/>
            <a:ext cx="720080" cy="72008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3491880" y="764704"/>
            <a:ext cx="2952328" cy="576064"/>
          </a:xfrm>
          <a:prstGeom prst="roundRect">
            <a:avLst/>
          </a:prstGeom>
          <a:ln w="38100">
            <a:solidFill>
              <a:srgbClr val="00009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СТИХИ И ПРОЗА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75656" y="1700808"/>
            <a:ext cx="2016224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ОСТАП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6" grpId="0" animBg="1"/>
      <p:bldP spid="13" grpId="0" animBg="1"/>
      <p:bldP spid="12" grpId="0" animBg="1"/>
      <p:bldP spid="11" grpId="0" animBg="1"/>
      <p:bldP spid="10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history/b/0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b="24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43608" y="332656"/>
            <a:ext cx="78123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ОНИ СОШЛИСЬ … ЛЁД И ПЛАМЕНЬ…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4" name="Picture 3" descr="C:\Users\Администратор\Desktop\0c038028f99fcf5742517d904eec3a20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052060" y="2766060"/>
            <a:ext cx="6858000" cy="1325880"/>
          </a:xfrm>
          <a:prstGeom prst="rect">
            <a:avLst/>
          </a:prstGeom>
          <a:noFill/>
        </p:spPr>
      </p:pic>
      <p:cxnSp>
        <p:nvCxnSpPr>
          <p:cNvPr id="17" name="Прямая соединительная линия 16"/>
          <p:cNvCxnSpPr/>
          <p:nvPr/>
        </p:nvCxnSpPr>
        <p:spPr>
          <a:xfrm flipV="1">
            <a:off x="899592" y="2060848"/>
            <a:ext cx="648072" cy="648072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2339752" y="1268760"/>
            <a:ext cx="720080" cy="72008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6588224" y="4149080"/>
            <a:ext cx="0" cy="936104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5364088" y="1340768"/>
            <a:ext cx="504056" cy="576064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2627784" y="2060848"/>
            <a:ext cx="432048" cy="72008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7164288" y="2132856"/>
            <a:ext cx="432048" cy="504056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6516216" y="2132856"/>
            <a:ext cx="72008" cy="1728192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2051720" y="2132856"/>
            <a:ext cx="0" cy="1656184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2843808" y="908720"/>
            <a:ext cx="2880320" cy="648072"/>
          </a:xfrm>
          <a:prstGeom prst="roundRect">
            <a:avLst/>
          </a:prstGeom>
          <a:ln w="38100">
            <a:solidFill>
              <a:srgbClr val="00009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ЛЁД И ПЛАМЯ</a:t>
            </a:r>
            <a:endParaRPr lang="ru-RU" b="1" dirty="0">
              <a:latin typeface="Georgia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5436096" y="2204864"/>
            <a:ext cx="504056" cy="504056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6732240" y="2420888"/>
            <a:ext cx="1512168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ЛЕВ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508104" y="3501008"/>
            <a:ext cx="2160240" cy="64807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СТРЕЛЕЦ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7984" y="4653136"/>
            <a:ext cx="3672408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Georgia" pitchFamily="18" charset="0"/>
            </a:endParaRPr>
          </a:p>
          <a:p>
            <a:pPr algn="ctr"/>
            <a:r>
              <a:rPr lang="ru-RU" b="1" dirty="0" smtClean="0">
                <a:latin typeface="Georgia" pitchFamily="18" charset="0"/>
              </a:rPr>
              <a:t>Вспыльчивы, сообразительны.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>
                <a:latin typeface="Georgia" pitchFamily="18" charset="0"/>
              </a:rPr>
              <a:t>Это врождённые вожди. Их живая теплота и горячность привлекает </a:t>
            </a:r>
            <a:r>
              <a:rPr lang="ru-RU" b="1" dirty="0" smtClean="0">
                <a:latin typeface="Georgia" pitchFamily="18" charset="0"/>
              </a:rPr>
              <a:t>людей</a:t>
            </a:r>
            <a:endParaRPr lang="ru-RU" b="1" dirty="0"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2483768" y="2420888"/>
            <a:ext cx="1512168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РЫБЫ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1700808"/>
            <a:ext cx="2088232" cy="55436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ВОДА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7504" y="2492896"/>
            <a:ext cx="1584176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РАК</a:t>
            </a:r>
            <a:endParaRPr lang="ru-RU" b="1" dirty="0">
              <a:latin typeface="Georgia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2051720" y="3933056"/>
            <a:ext cx="0" cy="1008112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827584" y="3501008"/>
            <a:ext cx="2592288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СКОРПИОН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4653136"/>
            <a:ext cx="3816424" cy="18722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Georgia" pitchFamily="18" charset="0"/>
            </a:endParaRPr>
          </a:p>
          <a:p>
            <a:pPr algn="ctr"/>
            <a:r>
              <a:rPr lang="ru-RU" b="1" dirty="0" smtClean="0">
                <a:latin typeface="Georgia" pitchFamily="18" charset="0"/>
              </a:rPr>
              <a:t>Эмоциональны, чувствительны, </a:t>
            </a:r>
            <a:r>
              <a:rPr lang="ru-RU" b="1" dirty="0">
                <a:latin typeface="Georgia" pitchFamily="18" charset="0"/>
              </a:rPr>
              <a:t>обладают большой душевной </a:t>
            </a:r>
            <a:r>
              <a:rPr lang="ru-RU" b="1" dirty="0" smtClean="0">
                <a:latin typeface="Georgia" pitchFamily="18" charset="0"/>
              </a:rPr>
              <a:t>утончённостью, чувствуют </a:t>
            </a:r>
            <a:r>
              <a:rPr lang="ru-RU" b="1" dirty="0">
                <a:latin typeface="Georgia" pitchFamily="18" charset="0"/>
              </a:rPr>
              <a:t>людей, восприимчивы к настроениям </a:t>
            </a:r>
            <a:r>
              <a:rPr lang="ru-RU" b="1" dirty="0" smtClean="0">
                <a:latin typeface="Georgia" pitchFamily="18" charset="0"/>
              </a:rPr>
              <a:t>других </a:t>
            </a:r>
            <a:endParaRPr lang="ru-RU" b="1" dirty="0">
              <a:latin typeface="Georgia" pitchFamily="18" charset="0"/>
            </a:endParaRPr>
          </a:p>
          <a:p>
            <a:pPr algn="ctr"/>
            <a:endParaRPr lang="ru-RU" b="1" dirty="0">
              <a:latin typeface="Georgia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644008" y="2420888"/>
            <a:ext cx="144016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ОВЕН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52120" y="1700808"/>
            <a:ext cx="2088232" cy="55436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ОГОНЬ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47" name="Zvuki_vody_3D_zvuki_-_Obemnyj_zvuk_v_naushnikah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27984" y="6613525"/>
            <a:ext cx="244475" cy="244475"/>
          </a:xfrm>
          <a:prstGeom prst="rect">
            <a:avLst/>
          </a:prstGeom>
        </p:spPr>
      </p:pic>
      <p:sp>
        <p:nvSpPr>
          <p:cNvPr id="49" name="Прямоугольник 48"/>
          <p:cNvSpPr/>
          <p:nvPr/>
        </p:nvSpPr>
        <p:spPr>
          <a:xfrm>
            <a:off x="323528" y="89248"/>
            <a:ext cx="8136904" cy="67687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Georgia" pitchFamily="18" charset="0"/>
              </a:rPr>
              <a:t>ЛОЗУНГ  СТИХИИ ОГНЯ: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«ЖИВИ И ДАВАЙ ЖИТЬ ДРУГИМ!»</a:t>
            </a:r>
          </a:p>
          <a:p>
            <a:pPr algn="ctr"/>
            <a:endParaRPr lang="ru-RU" sz="2800" dirty="0">
              <a:latin typeface="Georgia" pitchFamily="18" charset="0"/>
            </a:endParaRPr>
          </a:p>
          <a:p>
            <a:pPr algn="ctr"/>
            <a:endParaRPr lang="ru-RU" sz="2800" dirty="0" smtClean="0">
              <a:latin typeface="Georgia" pitchFamily="18" charset="0"/>
            </a:endParaRPr>
          </a:p>
          <a:p>
            <a:pPr algn="ctr"/>
            <a:r>
              <a:rPr lang="ru-RU" sz="2800" dirty="0" smtClean="0">
                <a:latin typeface="Georgia" pitchFamily="18" charset="0"/>
              </a:rPr>
              <a:t>ЛОЗУНГ СТИХИИ ВОДЫ: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Georgia" pitchFamily="18" charset="0"/>
              </a:rPr>
              <a:t>«ЛЮБИ МЕНЯ БОЛЬШЕ ВСЕГО, СДЕЛАЙ ТАК, ЧТОБЫ Я ЧУВСТВОВАЛ СЕБЯ НУЖНЫМ!» </a:t>
            </a:r>
          </a:p>
          <a:p>
            <a:pPr algn="ctr"/>
            <a:endParaRPr lang="ru-RU" sz="2800" dirty="0" smtClean="0">
              <a:latin typeface="Georgia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8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</p:childTnLst>
        </p:cTn>
      </p:par>
    </p:tnLst>
    <p:bldLst>
      <p:bldP spid="6" grpId="0" animBg="1"/>
      <p:bldP spid="15" grpId="0" animBg="1"/>
      <p:bldP spid="16" grpId="0" animBg="1"/>
      <p:bldP spid="9" grpId="0" animBg="1"/>
      <p:bldP spid="13" grpId="0" animBg="1"/>
      <p:bldP spid="7" grpId="0" animBg="1"/>
      <p:bldP spid="11" grpId="0" animBg="1"/>
      <p:bldP spid="12" grpId="0" animBg="1"/>
      <p:bldP spid="8" grpId="0" animBg="1"/>
      <p:bldP spid="14" grpId="0" animBg="1"/>
      <p:bldP spid="10" grpId="0" animBg="1"/>
      <p:bldP spid="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Georgia" pitchFamily="18" charset="0"/>
              </a:rPr>
              <a:t>ОНИ СОШЛИСЬ … ВОЛНА И КАМЕНЬ…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Picture 2" descr="http://www.tvoyrebenok.ru/images/presentation/history/b/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24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1412776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СОШЛИСЬ.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ВОЛНА И КАМЕНЬ.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СТИХИ И ПРОЗА,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ЛЁД И ПЛАМЕНЬ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376</Words>
  <Application>Microsoft Office PowerPoint</Application>
  <PresentationFormat>Экран (4:3)</PresentationFormat>
  <Paragraphs>95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Мастер – класс, проводимый в рамках муниципального профессионального конкурса «Учитель года - 2014»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2013-11-07T17:57:14Z</dcterms:created>
  <dcterms:modified xsi:type="dcterms:W3CDTF">2014-01-27T13:46:33Z</dcterms:modified>
</cp:coreProperties>
</file>