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8" autoAdjust="0"/>
  </p:normalViewPr>
  <p:slideViewPr>
    <p:cSldViewPr>
      <p:cViewPr varScale="1">
        <p:scale>
          <a:sx n="75" d="100"/>
          <a:sy n="75" d="100"/>
        </p:scale>
        <p:origin x="-12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C6AAD2EA-716A-4557-90CC-BCD71092E58F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ECDDF5C-40C9-4E0F-849D-4324002E4D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896" y="476672"/>
            <a:ext cx="5120640" cy="5256584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Основные </a:t>
            </a:r>
            <a:r>
              <a:rPr lang="ru-RU" dirty="0" smtClean="0"/>
              <a:t>направления воспитательной работы в ДГУ и их реализация в работе куратора</a:t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59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smtClean="0"/>
              <a:t>Нравственность</a:t>
            </a:r>
            <a:r>
              <a:rPr lang="ru-RU" sz="2800" i="1" dirty="0" smtClean="0"/>
              <a:t> – это разум сердца.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Г. Гейне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168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3800" y="1988841"/>
            <a:ext cx="5129543" cy="357376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отучать от дурного, а приучать к хорошему.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11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48565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«Эмоциональная черствость, тупая ограниченность нравственно-эстетических представлений характеризует инфантильное сознание и экстремистский менталитет»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ru-RU" sz="2000" dirty="0" smtClean="0"/>
              <a:t>Брошюра Института социально-политических исследований РАН «Социология молодежи»</a:t>
            </a:r>
            <a:r>
              <a:rPr lang="en-US" dirty="0" smtClean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93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5216624"/>
          </a:xfrm>
        </p:spPr>
        <p:txBody>
          <a:bodyPr/>
          <a:lstStyle/>
          <a:p>
            <a:pPr algn="ctr"/>
            <a:r>
              <a:rPr lang="ru-RU" dirty="0" smtClean="0"/>
              <a:t>Сегодня нужна продуманная разнообразная пропаганда элементарных ценностей</a:t>
            </a:r>
            <a:r>
              <a:rPr lang="en-US" dirty="0" smtClean="0"/>
              <a:t>:</a:t>
            </a:r>
            <a:r>
              <a:rPr lang="ru-RU" dirty="0" smtClean="0"/>
              <a:t> уважение к ближнему, любовь, отзывчивость, сострадание, милосердие, честь, совесть и прочие, что отличают человека от животного.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0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Встреча с духовенством на факультете востоковедения</a:t>
            </a:r>
            <a:endParaRPr lang="ru-RU" sz="2000" dirty="0"/>
          </a:p>
        </p:txBody>
      </p:sp>
      <p:pic>
        <p:nvPicPr>
          <p:cNvPr id="4098" name="Picture 2" descr="C:\Users\Лариса Борисовна\Desktop\Фото факультетов\0309201141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486099"/>
            <a:ext cx="5062537" cy="3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5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Студенты экономического факультета с куратором в Доме ребенка</a:t>
            </a:r>
            <a:endParaRPr lang="ru-RU" dirty="0"/>
          </a:p>
        </p:txBody>
      </p:sp>
      <p:pic>
        <p:nvPicPr>
          <p:cNvPr id="5123" name="Picture 3" descr="C:\Users\Лариса Борисовна\Desktop\Фото факультетов\100_128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486099"/>
            <a:ext cx="5062537" cy="3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3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5432648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социально-психологической адаптацией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условиям обучения в вузе следует понимать процесс приведения индивидуальной и групповой учебной деятельности и поведения студента в соответствие с требованиями, предъявляемыми образовательным сообществом.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45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Студенты ФИЯ любят проводить свободное время с куратором </a:t>
            </a:r>
            <a:endParaRPr lang="ru-RU" dirty="0"/>
          </a:p>
        </p:txBody>
      </p:sp>
      <p:pic>
        <p:nvPicPr>
          <p:cNvPr id="6146" name="Picture 2" descr="C:\Users\Лариса Борисовна\Desktop\Фото факультетов\DSC05627 (4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486099"/>
            <a:ext cx="5062537" cy="3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19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Победители конкурса «Лучшая академическая группа» с куратором в Кисловодске</a:t>
            </a:r>
            <a:endParaRPr lang="ru-RU" dirty="0"/>
          </a:p>
        </p:txBody>
      </p:sp>
      <p:pic>
        <p:nvPicPr>
          <p:cNvPr id="7170" name="Picture 2" descr="C:\Users\Лариса Борисовна\Desktop\DSC0084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486099"/>
            <a:ext cx="5062537" cy="3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3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Мероприятие по правовому воспитанию на филфаке</a:t>
            </a:r>
            <a:endParaRPr lang="ru-RU" sz="2000" dirty="0"/>
          </a:p>
        </p:txBody>
      </p:sp>
      <p:pic>
        <p:nvPicPr>
          <p:cNvPr id="8194" name="Picture 2" descr="C:\Users\Лариса Борисовна\Desktop\Фото факультетов\molodej11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695719"/>
            <a:ext cx="5062537" cy="337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6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116632"/>
            <a:ext cx="8591550" cy="7344815"/>
          </a:xfrm>
        </p:spPr>
        <p:txBody>
          <a:bodyPr>
            <a:noAutofit/>
          </a:bodyPr>
          <a:lstStyle/>
          <a:p>
            <a:r>
              <a:rPr lang="ru-RU" sz="2800" dirty="0" smtClean="0"/>
              <a:t>1. Организация патриотического, гражданского и духовно-нравственного воспитания.</a:t>
            </a:r>
            <a:br>
              <a:rPr lang="ru-RU" sz="2800" dirty="0" smtClean="0"/>
            </a:br>
            <a:r>
              <a:rPr lang="ru-RU" sz="2800" dirty="0" smtClean="0"/>
              <a:t>2. Социально-психологическая работа.</a:t>
            </a:r>
            <a:br>
              <a:rPr lang="ru-RU" sz="2800" dirty="0" smtClean="0"/>
            </a:br>
            <a:r>
              <a:rPr lang="ru-RU" sz="2800" dirty="0" smtClean="0"/>
              <a:t>3. Воспитательная работа с первокурсниками.</a:t>
            </a:r>
            <a:br>
              <a:rPr lang="ru-RU" sz="2800" dirty="0" smtClean="0"/>
            </a:br>
            <a:r>
              <a:rPr lang="ru-RU" sz="2800" dirty="0" smtClean="0"/>
              <a:t>4. Спортивно-массовая работа, пропаганда физической культуры и здорового образа жизни.</a:t>
            </a:r>
            <a:br>
              <a:rPr lang="ru-RU" sz="2800" dirty="0" smtClean="0"/>
            </a:br>
            <a:r>
              <a:rPr lang="ru-RU" sz="2800" dirty="0" smtClean="0"/>
              <a:t>5. Нравственно-эстетическое воспитание, культурно-массовая и творческая деятельность.</a:t>
            </a:r>
            <a:br>
              <a:rPr lang="ru-RU" sz="2800" dirty="0" smtClean="0"/>
            </a:br>
            <a:r>
              <a:rPr lang="ru-RU" sz="2800" dirty="0" smtClean="0"/>
              <a:t>6. Воспитательная работа в общежитии.</a:t>
            </a:r>
            <a:br>
              <a:rPr lang="ru-RU" sz="2800" dirty="0" smtClean="0"/>
            </a:br>
            <a:r>
              <a:rPr lang="ru-RU" sz="2800" dirty="0" smtClean="0"/>
              <a:t>7. Организация воспитательного процесса по отдельным направлениям (проведение мероприятий, направленных на формирование установок толерантного сознания, профилактику и противодействие проявлениям экстремизма и терроризма среди студентов).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610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Кулинарный конкурс «Лучшее старинное национальное блюдо» в общежитии</a:t>
            </a:r>
            <a:endParaRPr lang="ru-RU" sz="2000" dirty="0"/>
          </a:p>
        </p:txBody>
      </p:sp>
      <p:pic>
        <p:nvPicPr>
          <p:cNvPr id="9218" name="Picture 2" descr="C:\Users\Лариса Борисовна\Desktop\Фото факультетов\kulinkonkurs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697038"/>
            <a:ext cx="5062537" cy="337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4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Студенты филологического факультета на субботнике</a:t>
            </a:r>
            <a:endParaRPr lang="ru-RU" sz="2000" dirty="0"/>
          </a:p>
        </p:txBody>
      </p:sp>
      <p:pic>
        <p:nvPicPr>
          <p:cNvPr id="11266" name="Picture 2" descr="C:\Users\Лариса Борисовна\Desktop\Фото факультетов\subbotnik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695719"/>
            <a:ext cx="5062537" cy="337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9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5400" dirty="0" smtClean="0"/>
              <a:t>Благодарю за внимание!</a:t>
            </a:r>
          </a:p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r>
              <a:rPr lang="ru-RU" sz="1600" dirty="0" smtClean="0"/>
              <a:t>Презентация подготовлена председателем Совета кураторов Дагестанского государственного университета доц. </a:t>
            </a:r>
            <a:r>
              <a:rPr lang="ru-RU" sz="1600" dirty="0" err="1" smtClean="0"/>
              <a:t>Кукановой</a:t>
            </a:r>
            <a:r>
              <a:rPr lang="ru-RU" sz="1600" dirty="0" smtClean="0"/>
              <a:t> Л.Б.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9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2834640" cy="55046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Воспитать человека интеллектуально, не воспитав его нравственно, - значит вырастить угрозу для общества. </a:t>
            </a:r>
          </a:p>
          <a:p>
            <a:pPr marL="0" indent="0" algn="r">
              <a:buNone/>
            </a:pPr>
            <a:r>
              <a:rPr lang="ru-RU" sz="2800" dirty="0"/>
              <a:t> </a:t>
            </a:r>
            <a:r>
              <a:rPr lang="ru-RU" sz="1800" dirty="0" smtClean="0"/>
              <a:t>Теодор Рузвельт</a:t>
            </a:r>
          </a:p>
          <a:p>
            <a:pPr marL="0" indent="0" algn="r">
              <a:buNone/>
            </a:pPr>
            <a:endParaRPr lang="ru-RU" sz="1400" dirty="0"/>
          </a:p>
          <a:p>
            <a:pPr marL="0" indent="0" algn="r">
              <a:buNone/>
            </a:pP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1097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Организация патриотического, гражданского и духовно-нравственного воспитания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752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6177" y="1298575"/>
            <a:ext cx="5551646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5792687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 smtClean="0"/>
              <a:t>Государственная программа «Патриотическое воспитание граждан Российской Федерации </a:t>
            </a:r>
            <a:br>
              <a:rPr lang="ru-RU" b="1" dirty="0" smtClean="0"/>
            </a:br>
            <a:r>
              <a:rPr lang="ru-RU" b="1" dirty="0" smtClean="0"/>
              <a:t>на 2011-2015 годы»,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утвержденная постановлением Правительства РФ </a:t>
            </a:r>
            <a:br>
              <a:rPr lang="ru-RU" dirty="0" smtClean="0"/>
            </a:br>
            <a:r>
              <a:rPr lang="ru-RU" dirty="0" smtClean="0"/>
              <a:t>от 5 октября 2010 года №795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45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0087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Формированию гражданских качеств личности способствует внедрение в учебно-воспитательный процесс современных педагогических техно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огий</a:t>
            </a:r>
            <a:r>
              <a:rPr lang="en-US" sz="3100" dirty="0" smtClean="0"/>
              <a:t>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технология критического мышления, </a:t>
            </a:r>
            <a:br>
              <a:rPr lang="ru-RU" sz="3100" dirty="0" smtClean="0"/>
            </a:br>
            <a:r>
              <a:rPr lang="ru-RU" sz="3100" dirty="0" smtClean="0"/>
              <a:t>- технология проблемного обучения, </a:t>
            </a:r>
            <a:br>
              <a:rPr lang="ru-RU" sz="3100" dirty="0" smtClean="0"/>
            </a:br>
            <a:r>
              <a:rPr lang="ru-RU" sz="3100" dirty="0" smtClean="0"/>
              <a:t>- технология личностно-развивающего диалога,</a:t>
            </a:r>
            <a:br>
              <a:rPr lang="ru-RU" sz="3100" dirty="0" smtClean="0"/>
            </a:br>
            <a:r>
              <a:rPr lang="ru-RU" sz="3100" dirty="0" smtClean="0"/>
              <a:t>- образовательная технология проведения дебатов,</a:t>
            </a:r>
            <a:br>
              <a:rPr lang="ru-RU" sz="3100" dirty="0" smtClean="0"/>
            </a:br>
            <a:r>
              <a:rPr lang="ru-RU" sz="3100" dirty="0" smtClean="0"/>
              <a:t>- технология проведения гражданского форума </a:t>
            </a:r>
            <a:r>
              <a:rPr lang="en-US" sz="3100" dirty="0" smtClean="0"/>
              <a:t>[</a:t>
            </a:r>
            <a:r>
              <a:rPr lang="ru-RU" sz="3100" dirty="0" smtClean="0"/>
              <a:t>см. </a:t>
            </a:r>
            <a:r>
              <a:rPr lang="ru-RU" sz="3100" dirty="0" err="1" smtClean="0"/>
              <a:t>Северина</a:t>
            </a:r>
            <a:r>
              <a:rPr lang="ru-RU" sz="3100" dirty="0" smtClean="0"/>
              <a:t> О.А. Гражданское образование. Технологии, интерактивные формы. – Волгоград, 2009, с.197</a:t>
            </a:r>
            <a:r>
              <a:rPr lang="en-US" sz="3100" dirty="0" smtClean="0"/>
              <a:t>]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9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5216623"/>
          </a:xfrm>
        </p:spPr>
        <p:txBody>
          <a:bodyPr/>
          <a:lstStyle/>
          <a:p>
            <a:r>
              <a:rPr lang="ru-RU" dirty="0" smtClean="0"/>
              <a:t>Под </a:t>
            </a:r>
            <a:r>
              <a:rPr lang="ru-RU" b="1" dirty="0" smtClean="0"/>
              <a:t>правовым воспитанием </a:t>
            </a:r>
            <a:r>
              <a:rPr lang="ru-RU" dirty="0" smtClean="0"/>
              <a:t>понимается «система мер, направленных на интеграцию в общество политико-правовых идей, норм, принципов, представляющих ценности мировой и национальной правовой культуры» </a:t>
            </a:r>
            <a:r>
              <a:rPr lang="en-US" dirty="0" smtClean="0"/>
              <a:t>[</a:t>
            </a:r>
            <a:r>
              <a:rPr lang="ru-RU" dirty="0" smtClean="0"/>
              <a:t>Мжельский А.Е.</a:t>
            </a:r>
            <a:r>
              <a:rPr lang="en-US" dirty="0"/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22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Куратор и студенты факультета Информатики и информационных технологий в </a:t>
            </a:r>
            <a:r>
              <a:rPr lang="ru-RU" sz="2000" dirty="0" err="1" smtClean="0"/>
              <a:t>Согратле</a:t>
            </a:r>
            <a:r>
              <a:rPr lang="ru-RU" sz="2000" dirty="0" smtClean="0"/>
              <a:t>. В гостях у ветерана.</a:t>
            </a:r>
            <a:endParaRPr lang="ru-RU" sz="2000" dirty="0"/>
          </a:p>
        </p:txBody>
      </p:sp>
      <p:pic>
        <p:nvPicPr>
          <p:cNvPr id="1026" name="Picture 2" descr="C:\Users\Лариса Борисовна\Desktop\Фото факультетов\DSC_286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697038"/>
            <a:ext cx="5062537" cy="337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6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Совместное мероприятие эколого-географического и исторического факультетов ДГУ «Белые журавли».</a:t>
            </a:r>
            <a:endParaRPr lang="ru-RU" sz="2000" dirty="0"/>
          </a:p>
        </p:txBody>
      </p:sp>
      <p:pic>
        <p:nvPicPr>
          <p:cNvPr id="3074" name="Picture 2" descr="C:\Users\Лариса Борисовна\Desktop\IMG_548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3" y="1486099"/>
            <a:ext cx="5062537" cy="3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68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202</TotalTime>
  <Words>280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Soho</vt:lpstr>
      <vt:lpstr> Основные направления воспитательной работы в ДГУ и их реализация в работе куратора  </vt:lpstr>
      <vt:lpstr>1. Организация патриотического, гражданского и духовно-нравственного воспитания. 2. Социально-психологическая работа. 3. Воспитательная работа с первокурсниками. 4. Спортивно-массовая работа, пропаганда физической культуры и здорового образа жизни. 5. Нравственно-эстетическое воспитание, культурно-массовая и творческая деятельность. 6. Воспитательная работа в общежитии. 7. Организация воспитательного процесса по отдельным направлениям (проведение мероприятий, направленных на формирование установок толерантного сознания, профилактику и противодействие проявлениям экстремизма и терроризма среди студентов).  </vt:lpstr>
      <vt:lpstr>Презентация PowerPoint</vt:lpstr>
      <vt:lpstr>Презентация PowerPoint</vt:lpstr>
      <vt:lpstr>Государственная программа «Патриотическое воспитание граждан Российской Федерации  на 2011-2015 годы»,  утвержденная постановлением Правительства РФ  от 5 октября 2010 года №795</vt:lpstr>
      <vt:lpstr>Формированию гражданских качеств личности способствует внедрение в учебно-воспитательный процесс современных педагогических технологий: - технология критического мышления,  - технология проблемного обучения,  - технология личностно-развивающего диалога, - образовательная технология проведения дебатов, - технология проведения гражданского форума [см. Северина О.А. Гражданское образование. Технологии, интерактивные формы. – Волгоград, 2009, с.197] </vt:lpstr>
      <vt:lpstr>Под правовым воспитанием понимается «система мер, направленных на интеграцию в общество политико-правовых идей, норм, принципов, представляющих ценности мировой и национальной правовой культуры» [Мжельский А.Е.]</vt:lpstr>
      <vt:lpstr>Презентация PowerPoint</vt:lpstr>
      <vt:lpstr>Презентация PowerPoint</vt:lpstr>
      <vt:lpstr>Нравственность – это разум сердца.  Г. Гейне</vt:lpstr>
      <vt:lpstr>Не отучать от дурного, а приучать к хорошему.</vt:lpstr>
      <vt:lpstr>«Эмоциональная черствость, тупая ограниченность нравственно-эстетических представлений характеризует инфантильное сознание и экстремистский менталитет» [Брошюра Института социально-политических исследований РАН «Социология молодежи»]</vt:lpstr>
      <vt:lpstr>Сегодня нужна продуманная разнообразная пропаганда элементарных ценностей: уважение к ближнему, любовь, отзывчивость, сострадание, милосердие, честь, совесть и прочие, что отличают человека от животного.</vt:lpstr>
      <vt:lpstr>Презентация PowerPoint</vt:lpstr>
      <vt:lpstr>Презентация PowerPoint</vt:lpstr>
      <vt:lpstr>Под социально-психологической адаптацией к условиям обучения в вузе следует понимать процесс приведения индивидуальной и групповой учебной деятельности и поведения студента в соответствие с требованиями, предъявляемыми образовательным сообществом.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Борисовна</dc:creator>
  <cp:lastModifiedBy>Лариса Борисовна</cp:lastModifiedBy>
  <cp:revision>24</cp:revision>
  <dcterms:created xsi:type="dcterms:W3CDTF">2012-08-23T08:30:57Z</dcterms:created>
  <dcterms:modified xsi:type="dcterms:W3CDTF">2014-01-27T16:32:01Z</dcterms:modified>
</cp:coreProperties>
</file>