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9" r:id="rId2"/>
    <p:sldId id="272" r:id="rId3"/>
    <p:sldId id="271" r:id="rId4"/>
    <p:sldId id="270" r:id="rId5"/>
    <p:sldId id="263" r:id="rId6"/>
    <p:sldId id="264" r:id="rId7"/>
    <p:sldId id="262" r:id="rId8"/>
    <p:sldId id="265" r:id="rId9"/>
    <p:sldId id="266" r:id="rId10"/>
    <p:sldId id="267" r:id="rId11"/>
    <p:sldId id="258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2E43A0-0D8E-44F7-BA7D-AF5BBF8CAF22}" type="datetimeFigureOut">
              <a:rPr lang="ru-RU" smtClean="0"/>
              <a:pPr/>
              <a:t>16.03.2012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3ADC1E-0B74-40CD-9327-D00D11C8838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ADC1E-0B74-40CD-9327-D00D11C8838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1533A-BC7A-4166-9654-4BEC4B3A1666}" type="datetimeFigureOut">
              <a:rPr lang="ru-RU" smtClean="0"/>
              <a:pPr/>
              <a:t>16.03.2012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A43F4-A2D2-4C83-95C1-50E8B5059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1533A-BC7A-4166-9654-4BEC4B3A1666}" type="datetimeFigureOut">
              <a:rPr lang="ru-RU" smtClean="0"/>
              <a:pPr/>
              <a:t>16.03.2012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A43F4-A2D2-4C83-95C1-50E8B5059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1533A-BC7A-4166-9654-4BEC4B3A1666}" type="datetimeFigureOut">
              <a:rPr lang="ru-RU" smtClean="0"/>
              <a:pPr/>
              <a:t>16.03.2012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A43F4-A2D2-4C83-95C1-50E8B5059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1533A-BC7A-4166-9654-4BEC4B3A1666}" type="datetimeFigureOut">
              <a:rPr lang="ru-RU" smtClean="0"/>
              <a:pPr/>
              <a:t>16.03.2012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A43F4-A2D2-4C83-95C1-50E8B5059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1533A-BC7A-4166-9654-4BEC4B3A1666}" type="datetimeFigureOut">
              <a:rPr lang="ru-RU" smtClean="0"/>
              <a:pPr/>
              <a:t>16.03.2012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A43F4-A2D2-4C83-95C1-50E8B5059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1533A-BC7A-4166-9654-4BEC4B3A1666}" type="datetimeFigureOut">
              <a:rPr lang="ru-RU" smtClean="0"/>
              <a:pPr/>
              <a:t>16.03.2012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A43F4-A2D2-4C83-95C1-50E8B5059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1533A-BC7A-4166-9654-4BEC4B3A1666}" type="datetimeFigureOut">
              <a:rPr lang="ru-RU" smtClean="0"/>
              <a:pPr/>
              <a:t>16.03.2012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A43F4-A2D2-4C83-95C1-50E8B5059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1533A-BC7A-4166-9654-4BEC4B3A1666}" type="datetimeFigureOut">
              <a:rPr lang="ru-RU" smtClean="0"/>
              <a:pPr/>
              <a:t>16.03.2012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A43F4-A2D2-4C83-95C1-50E8B5059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1533A-BC7A-4166-9654-4BEC4B3A1666}" type="datetimeFigureOut">
              <a:rPr lang="ru-RU" smtClean="0"/>
              <a:pPr/>
              <a:t>16.03.2012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A43F4-A2D2-4C83-95C1-50E8B5059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1533A-BC7A-4166-9654-4BEC4B3A1666}" type="datetimeFigureOut">
              <a:rPr lang="ru-RU" smtClean="0"/>
              <a:pPr/>
              <a:t>16.03.2012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A43F4-A2D2-4C83-95C1-50E8B5059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1533A-BC7A-4166-9654-4BEC4B3A1666}" type="datetimeFigureOut">
              <a:rPr lang="ru-RU" smtClean="0"/>
              <a:pPr/>
              <a:t>16.03.2012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A43F4-A2D2-4C83-95C1-50E8B5059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1533A-BC7A-4166-9654-4BEC4B3A1666}" type="datetimeFigureOut">
              <a:rPr lang="ru-RU" smtClean="0"/>
              <a:pPr/>
              <a:t>16.03.2012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A43F4-A2D2-4C83-95C1-50E8B5059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8.jpeg"/><Relationship Id="rId7" Type="http://schemas.openxmlformats.org/officeDocument/2006/relationships/hyperlink" Target="http://s42.radikal.ru/i096/1102/26/02d07e069a9c.jpg" TargetMode="External"/><Relationship Id="rId2" Type="http://schemas.openxmlformats.org/officeDocument/2006/relationships/hyperlink" Target="http://www.help-rus-student.ru/pictures_fail/60/512_6.htm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11" Type="http://schemas.openxmlformats.org/officeDocument/2006/relationships/image" Target="../media/image23.jpeg"/><Relationship Id="rId5" Type="http://schemas.openxmlformats.org/officeDocument/2006/relationships/hyperlink" Target="http://anettfrozen.com/png/png-350.png" TargetMode="External"/><Relationship Id="rId10" Type="http://schemas.openxmlformats.org/officeDocument/2006/relationships/hyperlink" Target="http://www.forumdacha.ru/forum/userpix/134_elaeagnus_multiflora_4_1.jpg" TargetMode="External"/><Relationship Id="rId4" Type="http://schemas.openxmlformats.org/officeDocument/2006/relationships/image" Target="../media/image19.jpeg"/><Relationship Id="rId9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900igr.net/datai/rastenija-i-griby/Derevja-plodovye.files/0004-003-Apelsinovoe-derevo.jpg" TargetMode="External"/><Relationship Id="rId13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6.jpeg"/><Relationship Id="rId12" Type="http://schemas.openxmlformats.org/officeDocument/2006/relationships/hyperlink" Target="http://gid.allvrn.ru/images/yp/firms/vrn/22345/upload/1292489362_22763_b.jpg" TargetMode="External"/><Relationship Id="rId2" Type="http://schemas.openxmlformats.org/officeDocument/2006/relationships/hyperlink" Target="http://www.krugosvet.ru/images/1000127_PH07627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papa-vlad.narod.ru/data/rastenija-i-griby/Derevja-plodovye.files/0003-004-Grejpfrutovoe-derevo.jpg" TargetMode="External"/><Relationship Id="rId11" Type="http://schemas.openxmlformats.org/officeDocument/2006/relationships/image" Target="../media/image28.jpeg"/><Relationship Id="rId5" Type="http://schemas.openxmlformats.org/officeDocument/2006/relationships/image" Target="../media/image25.jpeg"/><Relationship Id="rId15" Type="http://schemas.openxmlformats.org/officeDocument/2006/relationships/image" Target="../media/image30.jpeg"/><Relationship Id="rId10" Type="http://schemas.openxmlformats.org/officeDocument/2006/relationships/hyperlink" Target="http://dic.academic.ru/pictures/enc_colier/ph03946.jpg" TargetMode="External"/><Relationship Id="rId4" Type="http://schemas.openxmlformats.org/officeDocument/2006/relationships/hyperlink" Target="http://dic.academic.ru/pictures/enc_colier/ph07669.jpg" TargetMode="External"/><Relationship Id="rId9" Type="http://schemas.openxmlformats.org/officeDocument/2006/relationships/image" Target="../media/image27.jpeg"/><Relationship Id="rId14" Type="http://schemas.openxmlformats.org/officeDocument/2006/relationships/hyperlink" Target="http://papa-vlad.narod.ru/data/rastenija-i-griby/Derevja-plodovye.files/0020-043-KHlebnoe-derevo.jpg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food.fairykitchen.ru/wp-content/uploads/2009/08/Nelumbo-nucifera.JPG" TargetMode="External"/><Relationship Id="rId3" Type="http://schemas.openxmlformats.org/officeDocument/2006/relationships/image" Target="../media/image31.jpeg"/><Relationship Id="rId7" Type="http://schemas.openxmlformats.org/officeDocument/2006/relationships/image" Target="../media/image33.jpeg"/><Relationship Id="rId2" Type="http://schemas.openxmlformats.org/officeDocument/2006/relationships/hyperlink" Target="http://img1.liveinternet.ru/images/attach/c/1/60/671/60671799_Mohn_z05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dic.academic.ru/pictures/wiki/files/78/Nelumbo_nucifera5.jpg" TargetMode="External"/><Relationship Id="rId11" Type="http://schemas.openxmlformats.org/officeDocument/2006/relationships/image" Target="../media/image35.jpeg"/><Relationship Id="rId5" Type="http://schemas.openxmlformats.org/officeDocument/2006/relationships/image" Target="../media/image32.jpeg"/><Relationship Id="rId10" Type="http://schemas.openxmlformats.org/officeDocument/2006/relationships/hyperlink" Target="http://www.about-plants.ru/pictures/facts-plants-024.jpg" TargetMode="External"/><Relationship Id="rId4" Type="http://schemas.openxmlformats.org/officeDocument/2006/relationships/hyperlink" Target="http://narodnaya-medicina.com/attachments/0000/0289/Corylus_avellana_L..jpg" TargetMode="External"/><Relationship Id="rId9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6%D0%B2%D0%B5%D1%82%D0%BA%D0%BE%D0%B2%D1%8B%D0%B5_%D1%80%D0%B0%D1%81%D1%82%D0%B5%D0%BD%D0%B8%D1%8F" TargetMode="External"/><Relationship Id="rId7" Type="http://schemas.openxmlformats.org/officeDocument/2006/relationships/hyperlink" Target="http://ru.wikipedia.org/wiki/%D0%9A%D0%B0%D1%80%D0%BF%D0%BE%D0%BB%D0%BE%D0%B3%D0%B8%D1%8F" TargetMode="External"/><Relationship Id="rId2" Type="http://schemas.openxmlformats.org/officeDocument/2006/relationships/hyperlink" Target="http://ru.wikipedia.org/wiki/%D0%9B%D0%B0%D1%82%D0%B8%D0%BD%D1%81%D0%BA%D0%B8%D0%B9_%D1%8F%D0%B7%D1%8B%D0%BA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hyperlink" Target="http://ru.wikipedia.org/wiki/%D0%A4%D0%B0%D0%B9%D0%BB:Drupe_fruit_diagram-ru.svg" TargetMode="External"/><Relationship Id="rId4" Type="http://schemas.openxmlformats.org/officeDocument/2006/relationships/hyperlink" Target="http://ru.wikipedia.org/wiki/%D0%A6%D0%B2%D0%B5%D1%82%D0%BE%D0%BA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gimn6.ru/sites/kids/belkina/images/stroenie.jp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mg.encyc.yandex.net/illustrations/bse/pictures/02494/217920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help-rus-student.ru/pictures_fail/60/512_2.htm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hyperlink" Target="http://www.help-rus-student.ru/pictures_fail/60/512_5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2708920"/>
            <a:ext cx="57606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БОТАНИКА</a:t>
            </a:r>
            <a:endParaRPr lang="ru-RU" sz="54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Паракарпные плоды: тыквина (арбуз). Плод (орган покрытосеменных растений).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3851920" y="3068960"/>
            <a:ext cx="2105355" cy="2153816"/>
          </a:xfrm>
          <a:prstGeom prst="roundRect">
            <a:avLst/>
          </a:prstGeom>
          <a:noFill/>
          <a:effectLst>
            <a:softEdge rad="127000"/>
          </a:effectLst>
        </p:spPr>
      </p:pic>
      <p:pic>
        <p:nvPicPr>
          <p:cNvPr id="2" name="Picture 4" descr="http://im2-tub-ru.yandex.net/i?id=142117107-45-72"/>
          <p:cNvPicPr>
            <a:picLocks noChangeAspect="1" noChangeArrowheads="1"/>
          </p:cNvPicPr>
          <p:nvPr/>
        </p:nvPicPr>
        <p:blipFill>
          <a:blip r:embed="rId4" cstate="print">
            <a:lum contrast="20000"/>
          </a:blip>
          <a:srcRect/>
          <a:stretch>
            <a:fillRect/>
          </a:stretch>
        </p:blipFill>
        <p:spPr bwMode="auto">
          <a:xfrm>
            <a:off x="755576" y="1052736"/>
            <a:ext cx="2368684" cy="1800200"/>
          </a:xfrm>
          <a:prstGeom prst="roundRect">
            <a:avLst/>
          </a:prstGeom>
          <a:noFill/>
          <a:effectLst>
            <a:softEdge rad="127000"/>
          </a:effectLst>
          <a:scene3d>
            <a:camera prst="obliqueTopRight"/>
            <a:lightRig rig="threePt" dir="t"/>
          </a:scene3d>
        </p:spPr>
      </p:pic>
      <p:pic>
        <p:nvPicPr>
          <p:cNvPr id="4" name="Picture 16" descr="Картинка 47 из 8476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lum contrast="20000"/>
          </a:blip>
          <a:srcRect/>
          <a:stretch>
            <a:fillRect/>
          </a:stretch>
        </p:blipFill>
        <p:spPr bwMode="auto">
          <a:xfrm>
            <a:off x="4139952" y="908720"/>
            <a:ext cx="1761568" cy="1041077"/>
          </a:xfrm>
          <a:prstGeom prst="rect">
            <a:avLst/>
          </a:prstGeom>
          <a:noFill/>
        </p:spPr>
      </p:pic>
      <p:pic>
        <p:nvPicPr>
          <p:cNvPr id="5" name="Picture 10" descr="Картинка 15 из 84761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>
            <a:lum contrast="20000"/>
          </a:blip>
          <a:srcRect/>
          <a:stretch>
            <a:fillRect/>
          </a:stretch>
        </p:blipFill>
        <p:spPr bwMode="auto">
          <a:xfrm>
            <a:off x="6479530" y="4365104"/>
            <a:ext cx="2331412" cy="2016224"/>
          </a:xfrm>
          <a:prstGeom prst="roundRect">
            <a:avLst/>
          </a:prstGeom>
          <a:noFill/>
          <a:effectLst>
            <a:softEdge rad="127000"/>
          </a:effectLst>
          <a:scene3d>
            <a:camera prst="isometricOffAxis2Left"/>
            <a:lightRig rig="threePt" dir="t"/>
          </a:scene3d>
        </p:spPr>
      </p:pic>
      <p:pic>
        <p:nvPicPr>
          <p:cNvPr id="6" name="Picture 12" descr="http://im2-tub-ru.yandex.net/i?id=133482794-39-72"/>
          <p:cNvPicPr>
            <a:picLocks noChangeAspect="1" noChangeArrowheads="1"/>
          </p:cNvPicPr>
          <p:nvPr/>
        </p:nvPicPr>
        <p:blipFill>
          <a:blip r:embed="rId9" cstate="print">
            <a:lum contrast="20000"/>
          </a:blip>
          <a:srcRect/>
          <a:stretch>
            <a:fillRect/>
          </a:stretch>
        </p:blipFill>
        <p:spPr bwMode="auto">
          <a:xfrm>
            <a:off x="539552" y="4077072"/>
            <a:ext cx="2060389" cy="2088232"/>
          </a:xfrm>
          <a:prstGeom prst="roundRect">
            <a:avLst/>
          </a:prstGeom>
          <a:noFill/>
          <a:effectLst>
            <a:softEdge rad="127000"/>
          </a:effectLst>
          <a:scene3d>
            <a:camera prst="perspectiveHeroicExtremeLeftFacing"/>
            <a:lightRig rig="threePt" dir="t"/>
          </a:scene3d>
        </p:spPr>
      </p:pic>
      <p:pic>
        <p:nvPicPr>
          <p:cNvPr id="7" name="Picture 10" descr="Картинка 28 из 84761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>
            <a:lum contrast="20000"/>
          </a:blip>
          <a:srcRect l="8510" r="2133" b="13436"/>
          <a:stretch>
            <a:fillRect/>
          </a:stretch>
        </p:blipFill>
        <p:spPr bwMode="auto">
          <a:xfrm>
            <a:off x="6516216" y="548680"/>
            <a:ext cx="2232248" cy="1594463"/>
          </a:xfrm>
          <a:prstGeom prst="roundRect">
            <a:avLst/>
          </a:prstGeom>
          <a:noFill/>
          <a:effectLst>
            <a:softEdge rad="127000"/>
          </a:effectLst>
          <a:scene3d>
            <a:camera prst="isometricOffAxis2Lef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а 1 из 8401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lum contrast="10000"/>
          </a:blip>
          <a:srcRect/>
          <a:stretch>
            <a:fillRect/>
          </a:stretch>
        </p:blipFill>
        <p:spPr bwMode="auto">
          <a:xfrm>
            <a:off x="539552" y="669501"/>
            <a:ext cx="2404777" cy="1800200"/>
          </a:xfrm>
          <a:prstGeom prst="roundRect">
            <a:avLst/>
          </a:prstGeom>
          <a:noFill/>
          <a:effectLst>
            <a:reflection blurRad="6350" stA="52000" endA="300" endPos="35000" dir="5400000" sy="-100000" algn="bl" rotWithShape="0"/>
            <a:softEdge rad="127000"/>
          </a:effectLst>
        </p:spPr>
      </p:pic>
      <p:pic>
        <p:nvPicPr>
          <p:cNvPr id="1028" name="Picture 4" descr="Картинка 2 из 84014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lum contrast="10000"/>
          </a:blip>
          <a:srcRect/>
          <a:stretch>
            <a:fillRect/>
          </a:stretch>
        </p:blipFill>
        <p:spPr bwMode="auto">
          <a:xfrm>
            <a:off x="539552" y="3621829"/>
            <a:ext cx="1944216" cy="1767469"/>
          </a:xfrm>
          <a:prstGeom prst="roundRect">
            <a:avLst/>
          </a:prstGeom>
          <a:noFill/>
          <a:effectLst>
            <a:reflection blurRad="6350" stA="52000" endA="300" endPos="35000" dir="5400000" sy="-100000" algn="bl" rotWithShape="0"/>
            <a:softEdge rad="127000"/>
          </a:effectLst>
        </p:spPr>
      </p:pic>
      <p:pic>
        <p:nvPicPr>
          <p:cNvPr id="1030" name="Picture 6" descr="Картинка 3 из 84014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lum contrast="10000"/>
          </a:blip>
          <a:srcRect/>
          <a:stretch>
            <a:fillRect/>
          </a:stretch>
        </p:blipFill>
        <p:spPr bwMode="auto">
          <a:xfrm>
            <a:off x="6876256" y="2973757"/>
            <a:ext cx="1973379" cy="1944215"/>
          </a:xfrm>
          <a:prstGeom prst="roundRect">
            <a:avLst/>
          </a:prstGeom>
          <a:noFill/>
          <a:effectLst>
            <a:reflection blurRad="6350" stA="52000" endA="300" endPos="35000" dir="5400000" sy="-100000" algn="bl" rotWithShape="0"/>
            <a:softEdge rad="127000"/>
          </a:effectLst>
        </p:spPr>
      </p:pic>
      <p:pic>
        <p:nvPicPr>
          <p:cNvPr id="1032" name="Picture 8" descr="Картинка 4 из 84014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lum contrast="10000"/>
          </a:blip>
          <a:srcRect/>
          <a:stretch>
            <a:fillRect/>
          </a:stretch>
        </p:blipFill>
        <p:spPr bwMode="auto">
          <a:xfrm>
            <a:off x="6876256" y="264837"/>
            <a:ext cx="1872748" cy="1868078"/>
          </a:xfrm>
          <a:prstGeom prst="roundRect">
            <a:avLst/>
          </a:prstGeom>
          <a:noFill/>
          <a:effectLst>
            <a:reflection blurRad="6350" stA="52000" endA="300" endPos="35000" dir="5400000" sy="-100000" algn="bl" rotWithShape="0"/>
            <a:softEdge rad="127000"/>
          </a:effectLst>
        </p:spPr>
      </p:pic>
      <p:pic>
        <p:nvPicPr>
          <p:cNvPr id="1038" name="Picture 14" descr="Картинка 7 из 84761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>
            <a:lum contrast="10000"/>
          </a:blip>
          <a:srcRect/>
          <a:stretch>
            <a:fillRect/>
          </a:stretch>
        </p:blipFill>
        <p:spPr bwMode="auto">
          <a:xfrm>
            <a:off x="3347864" y="4845965"/>
            <a:ext cx="1872208" cy="1925150"/>
          </a:xfrm>
          <a:prstGeom prst="roundRect">
            <a:avLst/>
          </a:prstGeom>
          <a:noFill/>
          <a:effectLst>
            <a:reflection blurRad="6350" stA="52000" endA="300" endPos="35000" dir="5400000" sy="-100000" algn="bl" rotWithShape="0"/>
            <a:softEdge rad="127000"/>
          </a:effectLst>
        </p:spPr>
      </p:pic>
      <p:pic>
        <p:nvPicPr>
          <p:cNvPr id="1040" name="Picture 16" descr="Картинка 8 из 84761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>
            <a:lum contrast="10000"/>
          </a:blip>
          <a:srcRect/>
          <a:stretch>
            <a:fillRect/>
          </a:stretch>
        </p:blipFill>
        <p:spPr bwMode="auto">
          <a:xfrm>
            <a:off x="5868144" y="5494037"/>
            <a:ext cx="2694498" cy="1363963"/>
          </a:xfrm>
          <a:prstGeom prst="roundRect">
            <a:avLst/>
          </a:prstGeom>
          <a:noFill/>
          <a:effectLst>
            <a:reflection blurRad="6350" stA="52000" endA="300" endPos="35000" dir="5400000" sy="-100000" algn="bl" rotWithShape="0"/>
            <a:softEdge rad="127000"/>
          </a:effectLst>
        </p:spPr>
      </p:pic>
      <p:pic>
        <p:nvPicPr>
          <p:cNvPr id="16" name="Picture 22" descr="Картинка 10 из 84761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>
            <a:lum contrast="20000"/>
          </a:blip>
          <a:srcRect/>
          <a:stretch>
            <a:fillRect/>
          </a:stretch>
        </p:blipFill>
        <p:spPr bwMode="auto">
          <a:xfrm>
            <a:off x="3563888" y="1893637"/>
            <a:ext cx="2304256" cy="1848204"/>
          </a:xfrm>
          <a:prstGeom prst="roundRect">
            <a:avLst/>
          </a:prstGeom>
          <a:noFill/>
          <a:effectLst>
            <a:reflection blurRad="6350" stA="52000" endA="300" endPos="35000" dir="5400000" sy="-100000" algn="bl" rotWithShape="0"/>
            <a:softEdge rad="63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Картинка 6 из 8401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755576" y="4365104"/>
            <a:ext cx="2063507" cy="1544727"/>
          </a:xfrm>
          <a:prstGeom prst="roundRect">
            <a:avLst/>
          </a:prstGeom>
          <a:noFill/>
          <a:effectLst>
            <a:reflection blurRad="6350" stA="52000" endA="300" endPos="35000" dir="5400000" sy="-100000" algn="bl" rotWithShape="0"/>
            <a:softEdge rad="63500"/>
          </a:effectLst>
        </p:spPr>
      </p:pic>
      <p:pic>
        <p:nvPicPr>
          <p:cNvPr id="5" name="Picture 10" descr="Картинка 5 из 84014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lum contrast="20000"/>
          </a:blip>
          <a:srcRect/>
          <a:stretch>
            <a:fillRect/>
          </a:stretch>
        </p:blipFill>
        <p:spPr bwMode="auto">
          <a:xfrm>
            <a:off x="611560" y="548680"/>
            <a:ext cx="1948108" cy="2347118"/>
          </a:xfrm>
          <a:prstGeom prst="roundRect">
            <a:avLst/>
          </a:prstGeom>
          <a:noFill/>
          <a:effectLst>
            <a:reflection blurRad="6350" stA="52000" endA="300" endPos="35000" dir="5400000" sy="-100000" algn="bl" rotWithShape="0"/>
            <a:softEdge rad="63500"/>
          </a:effectLst>
        </p:spPr>
      </p:pic>
      <p:pic>
        <p:nvPicPr>
          <p:cNvPr id="6" name="Picture 20" descr="Картинка 9 из 84761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lum contrast="20000"/>
          </a:blip>
          <a:srcRect/>
          <a:stretch>
            <a:fillRect/>
          </a:stretch>
        </p:blipFill>
        <p:spPr bwMode="auto">
          <a:xfrm>
            <a:off x="6081440" y="1412776"/>
            <a:ext cx="2378992" cy="1767506"/>
          </a:xfrm>
          <a:prstGeom prst="roundRect">
            <a:avLst/>
          </a:prstGeom>
          <a:noFill/>
          <a:effectLst>
            <a:reflection blurRad="6350" stA="52000" endA="300" endPos="35000" dir="5400000" sy="-100000" algn="bl" rotWithShape="0"/>
            <a:softEdge rad="63500"/>
          </a:effectLst>
        </p:spPr>
      </p:pic>
      <p:pic>
        <p:nvPicPr>
          <p:cNvPr id="7" name="Picture 18" descr="Nelumbo nucifera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lum contrast="20000"/>
          </a:blip>
          <a:srcRect/>
          <a:stretch>
            <a:fillRect/>
          </a:stretch>
        </p:blipFill>
        <p:spPr bwMode="auto">
          <a:xfrm>
            <a:off x="6084168" y="4527122"/>
            <a:ext cx="2592288" cy="1944216"/>
          </a:xfrm>
          <a:prstGeom prst="roundRect">
            <a:avLst/>
          </a:prstGeom>
          <a:noFill/>
          <a:effectLst>
            <a:reflection blurRad="6350" stA="52000" endA="300" endPos="35000" dir="5400000" sy="-100000" algn="bl" rotWithShape="0"/>
            <a:softEdge rad="63500"/>
          </a:effectLst>
        </p:spPr>
      </p:pic>
      <p:pic>
        <p:nvPicPr>
          <p:cNvPr id="8" name="Picture 6" descr="Картинка 19 из 84761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3563888" y="2060848"/>
            <a:ext cx="1745458" cy="2585864"/>
          </a:xfrm>
          <a:prstGeom prst="round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00B05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Биология Соцветия.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 t="2298"/>
          <a:stretch>
            <a:fillRect/>
          </a:stretch>
        </p:blipFill>
        <p:spPr bwMode="auto">
          <a:xfrm>
            <a:off x="251520" y="548680"/>
            <a:ext cx="2019300" cy="3061718"/>
          </a:xfrm>
          <a:prstGeom prst="roundRect">
            <a:avLst/>
          </a:prstGeom>
          <a:noFill/>
          <a:effectLst>
            <a:softEdge rad="63500"/>
          </a:effectLst>
        </p:spPr>
      </p:pic>
      <p:pic>
        <p:nvPicPr>
          <p:cNvPr id="26628" name="Picture 4" descr="Биология Соцветия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861048"/>
            <a:ext cx="2853189" cy="2420888"/>
          </a:xfrm>
          <a:prstGeom prst="roundRect">
            <a:avLst/>
          </a:prstGeom>
          <a:noFill/>
          <a:effectLst>
            <a:softEdge rad="317500"/>
          </a:effectLst>
        </p:spPr>
      </p:pic>
      <p:pic>
        <p:nvPicPr>
          <p:cNvPr id="26630" name="Picture 6" descr="Простой колос. Подорожник."/>
          <p:cNvPicPr>
            <a:picLocks noChangeAspect="1" noChangeArrowheads="1"/>
          </p:cNvPicPr>
          <p:nvPr/>
        </p:nvPicPr>
        <p:blipFill>
          <a:blip r:embed="rId4" cstate="print">
            <a:lum contrast="20000"/>
          </a:blip>
          <a:srcRect l="19878" r="20487" b="3011"/>
          <a:stretch>
            <a:fillRect/>
          </a:stretch>
        </p:blipFill>
        <p:spPr bwMode="auto">
          <a:xfrm>
            <a:off x="6372200" y="620688"/>
            <a:ext cx="1512168" cy="2664296"/>
          </a:xfrm>
          <a:prstGeom prst="roundRect">
            <a:avLst/>
          </a:prstGeom>
          <a:noFill/>
          <a:effectLst>
            <a:softEdge rad="63500"/>
          </a:effectLst>
        </p:spPr>
      </p:pic>
      <p:pic>
        <p:nvPicPr>
          <p:cNvPr id="26632" name="Picture 8" descr="Простой колос. Подорожник.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925" y="3501008"/>
            <a:ext cx="2827813" cy="2520280"/>
          </a:xfrm>
          <a:prstGeom prst="roundRect">
            <a:avLst/>
          </a:prstGeom>
          <a:noFill/>
          <a:effectLst>
            <a:softEdge rad="317500"/>
          </a:effectLst>
        </p:spPr>
      </p:pic>
      <p:sp>
        <p:nvSpPr>
          <p:cNvPr id="6" name="TextBox 5"/>
          <p:cNvSpPr txBox="1"/>
          <p:nvPr/>
        </p:nvSpPr>
        <p:spPr>
          <a:xfrm>
            <a:off x="5652120" y="836712"/>
            <a:ext cx="12961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Колос</a:t>
            </a:r>
            <a:endParaRPr lang="ru-RU" sz="105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Биология Соцветия.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 l="14286" r="11905"/>
          <a:stretch>
            <a:fillRect/>
          </a:stretch>
        </p:blipFill>
        <p:spPr bwMode="auto">
          <a:xfrm>
            <a:off x="147152" y="548680"/>
            <a:ext cx="2408624" cy="2160240"/>
          </a:xfrm>
          <a:prstGeom prst="roundRect">
            <a:avLst/>
          </a:prstGeom>
          <a:noFill/>
          <a:effectLst>
            <a:softEdge rad="127000"/>
          </a:effectLst>
        </p:spPr>
      </p:pic>
      <p:pic>
        <p:nvPicPr>
          <p:cNvPr id="25604" name="Picture 4" descr="Биология Соцветия."/>
          <p:cNvPicPr>
            <a:picLocks noChangeAspect="1" noChangeArrowheads="1"/>
          </p:cNvPicPr>
          <p:nvPr/>
        </p:nvPicPr>
        <p:blipFill>
          <a:blip r:embed="rId3" cstate="print">
            <a:lum contrast="10000"/>
          </a:blip>
          <a:srcRect l="20093" r="14606"/>
          <a:stretch>
            <a:fillRect/>
          </a:stretch>
        </p:blipFill>
        <p:spPr bwMode="auto">
          <a:xfrm>
            <a:off x="4211960" y="1196752"/>
            <a:ext cx="1872208" cy="426720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25606" name="Picture 6" descr="Биология Соцветия."/>
          <p:cNvPicPr>
            <a:picLocks noChangeAspect="1" noChangeArrowheads="1"/>
          </p:cNvPicPr>
          <p:nvPr/>
        </p:nvPicPr>
        <p:blipFill>
          <a:blip r:embed="rId4" cstate="print">
            <a:lum contrast="10000"/>
          </a:blip>
          <a:srcRect l="5901" t="19950" r="52362" b="24401"/>
          <a:stretch>
            <a:fillRect/>
          </a:stretch>
        </p:blipFill>
        <p:spPr bwMode="auto">
          <a:xfrm>
            <a:off x="179512" y="3068960"/>
            <a:ext cx="2880320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8" name="Picture 8" descr="Биология Соцветия."/>
          <p:cNvPicPr>
            <a:picLocks noChangeAspect="1" noChangeArrowheads="1"/>
          </p:cNvPicPr>
          <p:nvPr/>
        </p:nvPicPr>
        <p:blipFill>
          <a:blip r:embed="rId5" cstate="print">
            <a:lum contrast="10000"/>
          </a:blip>
          <a:srcRect/>
          <a:stretch>
            <a:fillRect/>
          </a:stretch>
        </p:blipFill>
        <p:spPr bwMode="auto">
          <a:xfrm>
            <a:off x="6300192" y="4581128"/>
            <a:ext cx="2608468" cy="18505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10" name="Picture 10" descr="Биология Соцветия."/>
          <p:cNvPicPr>
            <a:picLocks noChangeAspect="1" noChangeArrowheads="1"/>
          </p:cNvPicPr>
          <p:nvPr/>
        </p:nvPicPr>
        <p:blipFill>
          <a:blip r:embed="rId6" cstate="print">
            <a:lum contrast="10000"/>
          </a:blip>
          <a:srcRect/>
          <a:stretch>
            <a:fillRect/>
          </a:stretch>
        </p:blipFill>
        <p:spPr bwMode="auto">
          <a:xfrm>
            <a:off x="6156176" y="260648"/>
            <a:ext cx="2520280" cy="2101276"/>
          </a:xfrm>
          <a:prstGeom prst="round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>
    <p:pull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Биология Соцветия.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 r="6422"/>
          <a:stretch>
            <a:fillRect/>
          </a:stretch>
        </p:blipFill>
        <p:spPr bwMode="auto">
          <a:xfrm>
            <a:off x="899592" y="764704"/>
            <a:ext cx="7344816" cy="5495926"/>
          </a:xfrm>
          <a:prstGeom prst="round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332656"/>
            <a:ext cx="576064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Плод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 tooltip="Латинский язык"/>
              </a:rPr>
              <a:t>лат.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la-Latn" i="1" dirty="0" smtClean="0">
                <a:latin typeface="Times New Roman" pitchFamily="18" charset="0"/>
                <a:cs typeface="Times New Roman" pitchFamily="18" charset="0"/>
              </a:rPr>
              <a:t>fructus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 —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видоизмененный в процессе двойного оплодотворения цветок; орган размножения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3" tooltip="Цветковые растения"/>
              </a:rPr>
              <a:t>покрытосеменных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растений, образующийся из одного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4" tooltip="Цветок"/>
              </a:rPr>
              <a:t>цветка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 служащий для формирования, защиты и распространения заключенных в нём семян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upload.wikimedia.org/wikipedia/commons/thumb/a/a6/Drupe_fruit_diagram-ru.svg/252px-Drupe_fruit_diagram-ru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lum contrast="30000"/>
          </a:blip>
          <a:srcRect/>
          <a:stretch>
            <a:fillRect/>
          </a:stretch>
        </p:blipFill>
        <p:spPr bwMode="auto">
          <a:xfrm>
            <a:off x="2411760" y="2276872"/>
            <a:ext cx="4248472" cy="3437341"/>
          </a:xfrm>
          <a:prstGeom prst="roundRect">
            <a:avLst/>
          </a:prstGeom>
          <a:noFill/>
          <a:effectLst>
            <a:softEdge rad="127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411760" y="5877272"/>
            <a:ext cx="4320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Науку, изучающую плоды, называют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  <a:hlinkClick r:id="rId7" tooltip="Карпология"/>
              </a:rPr>
              <a:t>карпологией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19872" y="404664"/>
            <a:ext cx="2376264" cy="461665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ПЛОДЫ</a:t>
            </a:r>
            <a:endParaRPr lang="ru-RU" sz="2400" b="1" u="sng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1340768"/>
            <a:ext cx="2592288" cy="707886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НАСТОЯЩИЕ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участвует завязь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20072" y="1412776"/>
            <a:ext cx="3600400" cy="1877437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ЛОЖНЫЕ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участвует завязь и др. органы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1.Сложная листовка 2.Сложная семянка 3.Сложная костянка </a:t>
            </a: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2708920"/>
            <a:ext cx="1296144" cy="400110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простые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31840" y="2708920"/>
            <a:ext cx="1368152" cy="400110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сложные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3645024"/>
            <a:ext cx="1224136" cy="400110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сухие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19872" y="3573016"/>
            <a:ext cx="1584176" cy="400110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сочные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3528" y="4797152"/>
            <a:ext cx="2160240" cy="400110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многосемянные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15816" y="4797152"/>
            <a:ext cx="2376264" cy="400110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односемянные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Картинка 12 из 348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lum bright="-20000" contrast="30000"/>
          </a:blip>
          <a:srcRect/>
          <a:stretch>
            <a:fillRect/>
          </a:stretch>
        </p:blipFill>
        <p:spPr bwMode="auto">
          <a:xfrm>
            <a:off x="1043608" y="2348880"/>
            <a:ext cx="3916018" cy="3528392"/>
          </a:xfrm>
          <a:prstGeom prst="roundRect">
            <a:avLst/>
          </a:prstGeom>
          <a:noFill/>
          <a:effectLst>
            <a:softEdge rad="127000"/>
          </a:effectLst>
        </p:spPr>
      </p:pic>
      <p:cxnSp>
        <p:nvCxnSpPr>
          <p:cNvPr id="15" name="Прямая со стрелкой 14"/>
          <p:cNvCxnSpPr>
            <a:stCxn id="2" idx="2"/>
          </p:cNvCxnSpPr>
          <p:nvPr/>
        </p:nvCxnSpPr>
        <p:spPr>
          <a:xfrm flipH="1">
            <a:off x="2843808" y="866329"/>
            <a:ext cx="1764196" cy="474439"/>
          </a:xfrm>
          <a:prstGeom prst="straightConnector1">
            <a:avLst/>
          </a:prstGeom>
          <a:ln w="28575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2" idx="2"/>
          </p:cNvCxnSpPr>
          <p:nvPr/>
        </p:nvCxnSpPr>
        <p:spPr>
          <a:xfrm>
            <a:off x="4608004" y="866329"/>
            <a:ext cx="1476164" cy="474439"/>
          </a:xfrm>
          <a:prstGeom prst="straightConnector1">
            <a:avLst/>
          </a:prstGeom>
          <a:ln w="28575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3" idx="2"/>
            <a:endCxn id="7" idx="0"/>
          </p:cNvCxnSpPr>
          <p:nvPr/>
        </p:nvCxnSpPr>
        <p:spPr>
          <a:xfrm flipH="1">
            <a:off x="1043608" y="2048654"/>
            <a:ext cx="1152128" cy="660266"/>
          </a:xfrm>
          <a:prstGeom prst="straightConnector1">
            <a:avLst/>
          </a:prstGeom>
          <a:ln w="28575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2195736" y="2060848"/>
            <a:ext cx="1152128" cy="648072"/>
          </a:xfrm>
          <a:prstGeom prst="straightConnector1">
            <a:avLst/>
          </a:prstGeom>
          <a:ln w="28575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>
            <a:off x="971600" y="3212976"/>
            <a:ext cx="72008" cy="391978"/>
          </a:xfrm>
          <a:prstGeom prst="straightConnector1">
            <a:avLst/>
          </a:prstGeom>
          <a:ln w="28575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1043608" y="3212976"/>
            <a:ext cx="2232248" cy="504056"/>
          </a:xfrm>
          <a:prstGeom prst="straightConnector1">
            <a:avLst/>
          </a:prstGeom>
          <a:ln w="28575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H="1">
            <a:off x="899592" y="4149080"/>
            <a:ext cx="144016" cy="576064"/>
          </a:xfrm>
          <a:prstGeom prst="straightConnector1">
            <a:avLst/>
          </a:prstGeom>
          <a:ln w="28575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1043608" y="4149080"/>
            <a:ext cx="2412268" cy="463986"/>
          </a:xfrm>
          <a:prstGeom prst="straightConnector1">
            <a:avLst/>
          </a:prstGeom>
          <a:ln w="28575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flipH="1">
            <a:off x="2123728" y="4077072"/>
            <a:ext cx="2016224" cy="535994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>
            <a:off x="4139952" y="4077072"/>
            <a:ext cx="216024" cy="535994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  <p:bldP spid="7" grpId="0" animBg="1"/>
      <p:bldP spid="8" grpId="0" animBg="1"/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Плод некоторых растений"/>
          <p:cNvPicPr>
            <a:picLocks noChangeAspect="1" noChangeArrowheads="1"/>
          </p:cNvPicPr>
          <p:nvPr/>
        </p:nvPicPr>
        <p:blipFill>
          <a:blip r:embed="rId3" cstate="print">
            <a:lum bright="-20000" contrast="10000"/>
          </a:blip>
          <a:srcRect/>
          <a:stretch>
            <a:fillRect/>
          </a:stretch>
        </p:blipFill>
        <p:spPr bwMode="auto">
          <a:xfrm>
            <a:off x="179512" y="1268760"/>
            <a:ext cx="2880320" cy="410445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131840" y="188640"/>
            <a:ext cx="6012160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Сухие многосемянные вскрывающиеся: 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 – листовка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2 – боб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3 – коробочка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4 - стручок 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5 -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стручочек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Сухие односемянные невскрывающиеся: 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6 –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многоорешек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7 –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одноорешек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(рогоз)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8 – орех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9 – семянка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10 – зерновка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Сочные: 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11 – костянка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12 – ягода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13 – земляника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14 – яблоко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15 – тыквина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16 – померанец. 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6211669"/>
            <a:ext cx="88204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Картинка 12 из 8476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2987824" y="260648"/>
            <a:ext cx="3074742" cy="3704508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043608" y="4077072"/>
            <a:ext cx="7200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1. Плоды сухие, многосемянные, вскрывающиеся - листовка, боб, коробочка, стручок и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стручочек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 Плоды сухие, односемянные, невскрывающиеся - орешек, орех, семянка, зерновка.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3. Плоды сочные, одно- и многосемянные, невскрывающиеся - костянка, ягода, земляника, яблоко, тыквина, померанец.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аракарпные плоды: 1 — нижняя паракарпная ягода (крыжовник); 2—3 — тыквина (2 — огурец, 3 — тыква). Плод (орган покрытосеменных растений).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539552" y="548680"/>
            <a:ext cx="3024336" cy="2664296"/>
          </a:xfrm>
          <a:prstGeom prst="roundRect">
            <a:avLst/>
          </a:prstGeom>
          <a:noFill/>
          <a:effectLst>
            <a:softEdge rad="127000"/>
          </a:effectLst>
        </p:spPr>
      </p:pic>
      <p:pic>
        <p:nvPicPr>
          <p:cNvPr id="3" name="Picture 4" descr="Апокарпные плоды: 1 — сочная однолистовка (воронец); 2—3 — многокостянка (2 — малина, 3 — ежевика); 4—6 — однокостянка (4 — персик, 5 — слива,6 — вишня); синкарпные плоды: 7—9 — померанец (7 — апельсин, 8 — лимон, 9 — мандарин); 10 — гранатина; 11 — верхняя синкарпная костянка (крушина); 12 — яблоко (рябина). Плод (орган покрытосеменных растений).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lum contrast="20000"/>
          </a:blip>
          <a:srcRect/>
          <a:stretch>
            <a:fillRect/>
          </a:stretch>
        </p:blipFill>
        <p:spPr bwMode="auto">
          <a:xfrm>
            <a:off x="395536" y="3933056"/>
            <a:ext cx="4490831" cy="2376264"/>
          </a:xfrm>
          <a:prstGeom prst="roundRect">
            <a:avLst/>
          </a:prstGeom>
          <a:noFill/>
          <a:effectLst>
            <a:softEdge rad="127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563888" y="134076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СОЧНЫЕ ПЛОДЫ: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ягода (крыжовник)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тыквина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8064" y="4077072"/>
            <a:ext cx="363589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сочная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однолистовка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многосемянка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однокостянка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померанец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гранатина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костянка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яблоко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137</Words>
  <Application>Microsoft Office PowerPoint</Application>
  <PresentationFormat>Экран (4:3)</PresentationFormat>
  <Paragraphs>50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</dc:creator>
  <cp:lastModifiedBy>а</cp:lastModifiedBy>
  <cp:revision>5</cp:revision>
  <dcterms:created xsi:type="dcterms:W3CDTF">2011-12-01T17:46:39Z</dcterms:created>
  <dcterms:modified xsi:type="dcterms:W3CDTF">2012-03-15T20:51:43Z</dcterms:modified>
</cp:coreProperties>
</file>