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  <a:solidFill>
            <a:srgbClr val="996633">
              <a:alpha val="30000"/>
            </a:srgbClr>
          </a:solidFill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Правила взаимодействия родителей и детей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77072"/>
            <a:ext cx="2840360" cy="1633736"/>
          </a:xfrm>
          <a:solidFill>
            <a:srgbClr val="996633">
              <a:alpha val="30000"/>
            </a:srgbClr>
          </a:solidFill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Комиссарова И.А.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48679"/>
            <a:ext cx="6245428" cy="646331"/>
          </a:xfrm>
          <a:prstGeom prst="rect">
            <a:avLst/>
          </a:prstGeom>
          <a:solidFill>
            <a:srgbClr val="996633">
              <a:alpha val="3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№3 им. В.И. Лыткина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4349" y="6084004"/>
            <a:ext cx="1295483" cy="369332"/>
          </a:xfrm>
          <a:prstGeom prst="rect">
            <a:avLst/>
          </a:prstGeom>
          <a:solidFill>
            <a:srgbClr val="996633">
              <a:alpha val="3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Сыктывкар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7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4248472" cy="2304256"/>
          </a:xfrm>
          <a:solidFill>
            <a:srgbClr val="996633">
              <a:alpha val="40000"/>
            </a:srgb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Правила, ограничения и </a:t>
            </a:r>
            <a:r>
              <a:rPr lang="ru-RU" b="1" dirty="0"/>
              <a:t>требования обязательно должны быть в жизни каждого ребёнка.</a:t>
            </a:r>
            <a:r>
              <a:rPr lang="ru-RU" dirty="0"/>
              <a:t> </a:t>
            </a:r>
            <a:endParaRPr lang="ru-RU" dirty="0"/>
          </a:p>
        </p:txBody>
      </p:sp>
      <p:pic>
        <p:nvPicPr>
          <p:cNvPr id="1026" name="Picture 2" descr="F:\Аттестация 2014\собрания\собрание №3\картинки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389462" cy="477287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07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564904"/>
            <a:ext cx="4186808" cy="2188839"/>
          </a:xfrm>
          <a:solidFill>
            <a:srgbClr val="996633">
              <a:alpha val="40000"/>
            </a:srgb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Правил, ограничений, требований </a:t>
            </a:r>
            <a:r>
              <a:rPr lang="ru-RU" b="1" dirty="0" smtClean="0"/>
              <a:t>и запретов </a:t>
            </a:r>
            <a:r>
              <a:rPr lang="ru-RU" b="1" dirty="0"/>
              <a:t>не должно быть слишком много, и они должны быть гибкими. </a:t>
            </a:r>
            <a:endParaRPr lang="ru-RU" dirty="0"/>
          </a:p>
        </p:txBody>
      </p:sp>
      <p:pic>
        <p:nvPicPr>
          <p:cNvPr id="2051" name="Picture 3" descr="F:\Аттестация 2014\собрания\собрание №3\картинк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63" y="2104243"/>
            <a:ext cx="4426411" cy="331980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137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97152"/>
            <a:ext cx="8229600" cy="1684784"/>
          </a:xfrm>
          <a:solidFill>
            <a:srgbClr val="996633">
              <a:alpha val="40000"/>
            </a:srgb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Родительские установки не должны вступать в явное противоречие с важнейшими противоречиями ребёнка</a:t>
            </a:r>
            <a:r>
              <a:rPr lang="ru-RU" dirty="0"/>
              <a:t> </a:t>
            </a:r>
            <a:endParaRPr lang="ru-RU" dirty="0"/>
          </a:p>
        </p:txBody>
      </p:sp>
      <p:pic>
        <p:nvPicPr>
          <p:cNvPr id="3074" name="Picture 2" descr="F:\Аттестация 2014\собрания\собрание №3\картинки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66471"/>
            <a:ext cx="5472608" cy="39265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416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324744"/>
          </a:xfrm>
          <a:solidFill>
            <a:srgbClr val="996633">
              <a:alpha val="40000"/>
            </a:srgb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Правила, ограничения, требования должны быть согласованы взрослыми между собой.</a:t>
            </a:r>
            <a:r>
              <a:rPr lang="ru-RU" dirty="0"/>
              <a:t> </a:t>
            </a:r>
            <a:endParaRPr lang="ru-RU" dirty="0"/>
          </a:p>
        </p:txBody>
      </p:sp>
      <p:pic>
        <p:nvPicPr>
          <p:cNvPr id="4098" name="Picture 2" descr="F:\Аттестация 2014\собрания\собрание №3\картинки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10080"/>
            <a:ext cx="577175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133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564904"/>
            <a:ext cx="3960440" cy="2332855"/>
          </a:xfrm>
          <a:solidFill>
            <a:srgbClr val="996633">
              <a:alpha val="40000"/>
            </a:srgbClr>
          </a:soli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Тон, которым сообщено требование или запрет, должен быть дружественным, разъяснительным, а не повелительным.</a:t>
            </a:r>
            <a:r>
              <a:rPr lang="ru-RU" dirty="0"/>
              <a:t> </a:t>
            </a:r>
            <a:endParaRPr lang="ru-RU" dirty="0"/>
          </a:p>
        </p:txBody>
      </p:sp>
      <p:pic>
        <p:nvPicPr>
          <p:cNvPr id="5122" name="Picture 2" descr="F:\Аттестация 2014\собрания\собрание №3\картинки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4824536" cy="329676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65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  <a:solidFill>
            <a:srgbClr val="996633">
              <a:alpha val="40000"/>
            </a:srgb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Наказывать ребёнка лучше, лишая его хорошего, чем делая ему плохое</a:t>
            </a:r>
            <a:endParaRPr lang="ru-RU" dirty="0"/>
          </a:p>
        </p:txBody>
      </p:sp>
      <p:pic>
        <p:nvPicPr>
          <p:cNvPr id="6146" name="Picture 2" descr="F:\Аттестация 2014\собрания\собрание №3\картинки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858000" cy="33655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285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996633">
              <a:alpha val="30000"/>
            </a:srgb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причины серьёзных нарушений поведения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50094"/>
            <a:ext cx="3898776" cy="4525963"/>
          </a:xfrm>
          <a:solidFill>
            <a:srgbClr val="996633">
              <a:alpha val="40000"/>
            </a:srgbClr>
          </a:solidFill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Борьба за внимание.</a:t>
            </a:r>
            <a:endParaRPr lang="ru-RU" dirty="0"/>
          </a:p>
          <a:p>
            <a:pPr lvl="0"/>
            <a:r>
              <a:rPr lang="ru-RU" dirty="0"/>
              <a:t>Борьба за самоутверждение.</a:t>
            </a:r>
            <a:endParaRPr lang="ru-RU" dirty="0"/>
          </a:p>
          <a:p>
            <a:pPr lvl="0"/>
            <a:r>
              <a:rPr lang="ru-RU" dirty="0"/>
              <a:t>Желание отомстить.</a:t>
            </a:r>
            <a:endParaRPr lang="ru-RU" dirty="0"/>
          </a:p>
          <a:p>
            <a:pPr lvl="0"/>
            <a:r>
              <a:rPr lang="ru-RU" dirty="0"/>
              <a:t>Потеря веры в собственный успех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F:\Аттестация 2014\собрания\собрание №3\картинки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50612"/>
            <a:ext cx="4104456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530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Правила взаимодействия родителей и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причины серьёзных нарушений поведения детей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взаимодействия родителей и детей</dc:title>
  <dc:creator>123</dc:creator>
  <cp:lastModifiedBy>Алиса</cp:lastModifiedBy>
  <cp:revision>10</cp:revision>
  <dcterms:created xsi:type="dcterms:W3CDTF">2013-12-19T16:42:54Z</dcterms:created>
  <dcterms:modified xsi:type="dcterms:W3CDTF">2013-12-20T19:55:45Z</dcterms:modified>
</cp:coreProperties>
</file>