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2" r:id="rId2"/>
    <p:sldId id="263" r:id="rId3"/>
    <p:sldId id="275" r:id="rId4"/>
    <p:sldId id="259" r:id="rId5"/>
    <p:sldId id="264" r:id="rId6"/>
    <p:sldId id="269" r:id="rId7"/>
    <p:sldId id="268" r:id="rId8"/>
    <p:sldId id="267" r:id="rId9"/>
    <p:sldId id="270" r:id="rId10"/>
    <p:sldId id="271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33C70C-4FE2-4AB2-9DFE-B462BFC40A30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802E7B-AA1A-4196-BE50-A09EEA330E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994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DA75E-E190-4438-9B1F-32A92BB5D38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eaLnBrk="1">
              <a:buFont typeface="Times New Roman" pitchFamily="18" charset="0"/>
              <a:buNone/>
            </a:pPr>
            <a:fld id="{C847BA76-E91C-47EA-8662-4E364EC5848E}" type="slidenum">
              <a:rPr lang="ru-RU" altLang="ru-RU" smtClean="0">
                <a:solidFill>
                  <a:srgbClr val="000000"/>
                </a:solidFill>
                <a:latin typeface="Times New Roman" pitchFamily="18" charset="0"/>
              </a:rPr>
              <a:pPr eaLnBrk="1">
                <a:buFont typeface="Times New Roman" pitchFamily="18" charset="0"/>
                <a:buNone/>
              </a:pPr>
              <a:t>8</a:t>
            </a:fld>
            <a:endParaRPr lang="ru-RU" alt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3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6DEB-365A-46B4-9707-3E21874D704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5F0B-DF50-45AD-B53C-2F9EDCE9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523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6DEB-365A-46B4-9707-3E21874D704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5F0B-DF50-45AD-B53C-2F9EDCE9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842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6DEB-365A-46B4-9707-3E21874D704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5F0B-DF50-45AD-B53C-2F9EDCE9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140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6DEB-365A-46B4-9707-3E21874D704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5F0B-DF50-45AD-B53C-2F9EDCE9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805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6DEB-365A-46B4-9707-3E21874D704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5F0B-DF50-45AD-B53C-2F9EDCE9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268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6DEB-365A-46B4-9707-3E21874D704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5F0B-DF50-45AD-B53C-2F9EDCE9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548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6DEB-365A-46B4-9707-3E21874D704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5F0B-DF50-45AD-B53C-2F9EDCE9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288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6DEB-365A-46B4-9707-3E21874D704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5F0B-DF50-45AD-B53C-2F9EDCE9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884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6DEB-365A-46B4-9707-3E21874D704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5F0B-DF50-45AD-B53C-2F9EDCE9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916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6DEB-365A-46B4-9707-3E21874D704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5F0B-DF50-45AD-B53C-2F9EDCE9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930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6DEB-365A-46B4-9707-3E21874D704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5F0B-DF50-45AD-B53C-2F9EDCE9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968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B6DEB-365A-46B4-9707-3E21874D704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25F0B-DF50-45AD-B53C-2F9EDCE9A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035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Natalya\&#1056;&#1072;&#1073;&#1086;&#1095;&#1080;&#1081;%20&#1089;&#1090;&#1086;&#1083;\&#1055;&#1056;&#1045;&#1047;&#1045;&#1053;&#1058;&#1040;&#1062;&#1048;&#1048;_12_&#1072;&#1087;&#1088;&#1077;&#1083;&#1103;\619224\&#1055;&#1088;&#1077;&#1079;&#1077;&#1085;&#1090;&#1072;&#1094;&#1080;&#1103;\&#1047;&#1074;&#1091;&#1082;%203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714375" y="1143000"/>
            <a:ext cx="7286625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6000" b="1"/>
              <a:t>Чёрные, кривые,</a:t>
            </a:r>
          </a:p>
          <a:p>
            <a:r>
              <a:rPr lang="ru-RU" altLang="ru-RU" sz="6000" b="1"/>
              <a:t>От рождения немые,</a:t>
            </a:r>
          </a:p>
          <a:p>
            <a:r>
              <a:rPr lang="ru-RU" altLang="ru-RU" sz="6000" b="1"/>
              <a:t>Станут в ряд – </a:t>
            </a:r>
          </a:p>
          <a:p>
            <a:r>
              <a:rPr lang="ru-RU" altLang="ru-RU" sz="6000" b="1"/>
              <a:t>Сразу заговорят.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428604"/>
            <a:ext cx="6989028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ЗАГАДКА</a:t>
            </a:r>
          </a:p>
        </p:txBody>
      </p:sp>
      <p:pic>
        <p:nvPicPr>
          <p:cNvPr id="15365" name="Звук 3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60213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51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28" fill="hold"/>
                                        <p:tgtEl>
                                          <p:spTgt spid="153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lves.by/wp-content/uploads/2011/07/cb458d6d127dbda72ee8d399fafcdfc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942" y="620689"/>
            <a:ext cx="7096450" cy="5499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833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1052736"/>
            <a:ext cx="59766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dirty="0" smtClean="0"/>
              <a:t>Молодцы!</a:t>
            </a:r>
          </a:p>
          <a:p>
            <a:endParaRPr lang="ru-RU" sz="7200" dirty="0" smtClean="0"/>
          </a:p>
          <a:p>
            <a:r>
              <a:rPr lang="ru-RU" sz="7200" dirty="0" smtClean="0"/>
              <a:t>Спасибо за урок!!!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411162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>
            <a:grpSpLocks/>
          </p:cNvGrpSpPr>
          <p:nvPr/>
        </p:nvGrpSpPr>
        <p:grpSpPr bwMode="auto">
          <a:xfrm>
            <a:off x="1500188" y="857250"/>
            <a:ext cx="1000125" cy="1570038"/>
            <a:chOff x="1428728" y="928670"/>
            <a:chExt cx="1000132" cy="156966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428728" y="928670"/>
              <a:ext cx="1000132" cy="1428760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571604" y="928670"/>
              <a:ext cx="709790" cy="1569660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96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</a:rPr>
                <a:t>А</a:t>
              </a:r>
            </a:p>
          </p:txBody>
        </p:sp>
      </p:grpSp>
      <p:grpSp>
        <p:nvGrpSpPr>
          <p:cNvPr id="20" name="Группа 19"/>
          <p:cNvGrpSpPr>
            <a:grpSpLocks/>
          </p:cNvGrpSpPr>
          <p:nvPr/>
        </p:nvGrpSpPr>
        <p:grpSpPr bwMode="auto">
          <a:xfrm>
            <a:off x="2857500" y="3357563"/>
            <a:ext cx="1000125" cy="1570037"/>
            <a:chOff x="2857488" y="3357562"/>
            <a:chExt cx="1000132" cy="1569660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2857488" y="3429000"/>
              <a:ext cx="1000132" cy="1428760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857488" y="3357562"/>
              <a:ext cx="958917" cy="156966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96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Л</a:t>
              </a:r>
            </a:p>
          </p:txBody>
        </p:sp>
      </p:grpSp>
      <p:grpSp>
        <p:nvGrpSpPr>
          <p:cNvPr id="22" name="Группа 21"/>
          <p:cNvGrpSpPr>
            <a:grpSpLocks/>
          </p:cNvGrpSpPr>
          <p:nvPr/>
        </p:nvGrpSpPr>
        <p:grpSpPr bwMode="auto">
          <a:xfrm>
            <a:off x="4500563" y="4929188"/>
            <a:ext cx="1076325" cy="1570037"/>
            <a:chOff x="4500562" y="4929198"/>
            <a:chExt cx="1075937" cy="156966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4572000" y="5000636"/>
              <a:ext cx="1000132" cy="1428760"/>
            </a:xfrm>
            <a:prstGeom prst="round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500562" y="4929198"/>
              <a:ext cx="1075937" cy="15696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9600" b="1" dirty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  <a:latin typeface="+mn-lt"/>
                </a:rPr>
                <a:t>Ф</a:t>
              </a:r>
            </a:p>
          </p:txBody>
        </p:sp>
      </p:grpSp>
      <p:grpSp>
        <p:nvGrpSpPr>
          <p:cNvPr id="18" name="Группа 17"/>
          <p:cNvGrpSpPr>
            <a:grpSpLocks/>
          </p:cNvGrpSpPr>
          <p:nvPr/>
        </p:nvGrpSpPr>
        <p:grpSpPr bwMode="auto">
          <a:xfrm>
            <a:off x="5072063" y="1285875"/>
            <a:ext cx="1000125" cy="1570038"/>
            <a:chOff x="5072066" y="1285860"/>
            <a:chExt cx="1000132" cy="1569660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5072066" y="1285860"/>
              <a:ext cx="1000132" cy="142876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072066" y="1285860"/>
              <a:ext cx="955711" cy="15696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9600" b="1" spc="200" dirty="0">
                  <a:ln w="29210">
                    <a:solidFill>
                      <a:schemeClr val="accent3">
                        <a:tint val="10000"/>
                      </a:schemeClr>
                    </a:solidFill>
                  </a:ln>
                  <a:solidFill>
                    <a:schemeClr val="accent3">
                      <a:satMod val="200000"/>
                      <a:alpha val="50000"/>
                    </a:schemeClr>
                  </a:solidFill>
                  <a:effectLst>
                    <a:innerShdw blurRad="50800" dist="50800" dir="8100000">
                      <a:srgbClr val="7D7D7D">
                        <a:alpha val="73000"/>
                      </a:srgbClr>
                    </a:innerShdw>
                  </a:effectLst>
                  <a:latin typeface="+mn-lt"/>
                </a:rPr>
                <a:t>А</a:t>
              </a:r>
            </a:p>
          </p:txBody>
        </p:sp>
      </p:grpSp>
      <p:grpSp>
        <p:nvGrpSpPr>
          <p:cNvPr id="19" name="Группа 18"/>
          <p:cNvGrpSpPr>
            <a:grpSpLocks/>
          </p:cNvGrpSpPr>
          <p:nvPr/>
        </p:nvGrpSpPr>
        <p:grpSpPr bwMode="auto">
          <a:xfrm>
            <a:off x="7572375" y="500063"/>
            <a:ext cx="1000125" cy="1570037"/>
            <a:chOff x="7572396" y="500042"/>
            <a:chExt cx="1000132" cy="1569660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7572396" y="571480"/>
              <a:ext cx="1000132" cy="1428760"/>
            </a:xfrm>
            <a:prstGeom prst="round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7643834" y="500042"/>
              <a:ext cx="875561" cy="15696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96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+mn-lt"/>
                </a:rPr>
                <a:t>В</a:t>
              </a:r>
            </a:p>
          </p:txBody>
        </p:sp>
      </p:grpSp>
      <p:grpSp>
        <p:nvGrpSpPr>
          <p:cNvPr id="21" name="Группа 20"/>
          <p:cNvGrpSpPr>
            <a:grpSpLocks/>
          </p:cNvGrpSpPr>
          <p:nvPr/>
        </p:nvGrpSpPr>
        <p:grpSpPr bwMode="auto">
          <a:xfrm>
            <a:off x="6500813" y="4071938"/>
            <a:ext cx="1000125" cy="1570037"/>
            <a:chOff x="7072330" y="4214818"/>
            <a:chExt cx="1000132" cy="156966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7072330" y="4286256"/>
              <a:ext cx="1000132" cy="1428760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7072330" y="4214818"/>
              <a:ext cx="987771" cy="156966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96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</a:rPr>
                <a:t>И</a:t>
              </a:r>
            </a:p>
          </p:txBody>
        </p:sp>
      </p:grpSp>
      <p:grpSp>
        <p:nvGrpSpPr>
          <p:cNvPr id="23" name="Группа 22"/>
          <p:cNvGrpSpPr>
            <a:grpSpLocks/>
          </p:cNvGrpSpPr>
          <p:nvPr/>
        </p:nvGrpSpPr>
        <p:grpSpPr bwMode="auto">
          <a:xfrm>
            <a:off x="642938" y="4286250"/>
            <a:ext cx="1000125" cy="1570038"/>
            <a:chOff x="642910" y="4286256"/>
            <a:chExt cx="1000132" cy="1569660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642910" y="4286256"/>
              <a:ext cx="1000132" cy="142876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857224" y="4286256"/>
              <a:ext cx="642942" cy="1569660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9600" b="1" cap="all" dirty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  <a:latin typeface="+mn-lt"/>
                </a:rPr>
                <a:t>Т</a:t>
              </a:r>
            </a:p>
          </p:txBody>
        </p:sp>
      </p:grpSp>
      <p:pic>
        <p:nvPicPr>
          <p:cNvPr id="17417" name="Рисунок 23" descr="Copy of professor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188" y="3929063"/>
            <a:ext cx="1928812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Управляющая кнопка: настраиваемая 26">
            <a:hlinkClick r:id="" action="ppaction://noaction" highlightClick="1"/>
          </p:cNvPr>
          <p:cNvSpPr/>
          <p:nvPr/>
        </p:nvSpPr>
        <p:spPr>
          <a:xfrm>
            <a:off x="428596" y="6286520"/>
            <a:ext cx="357190" cy="357190"/>
          </a:xfrm>
          <a:prstGeom prst="actionButtonBlank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830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4.34783E-7 L -0.1283 0.2708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00" y="13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1041 L -0.1507 -0.10384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00" y="-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62 -0.02868 L -0.20069 -0.33279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00" y="-1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61795E-6 L -0.12518 0.20837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0" y="10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71785E-6 L -0.26475 0.31244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00" y="1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69 0.03145 L -0.01354 -0.20791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0" y="-1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09991E-6 L 0.76094 -0.22873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00" y="-1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260648"/>
            <a:ext cx="662473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i="1" dirty="0" smtClean="0">
                <a:solidFill>
                  <a:schemeClr val="accent6">
                    <a:lumMod val="75000"/>
                  </a:schemeClr>
                </a:solidFill>
              </a:rPr>
              <a:t>Тема урока:</a:t>
            </a:r>
          </a:p>
          <a:p>
            <a:r>
              <a:rPr lang="ru-RU" sz="6600" dirty="0" smtClean="0"/>
              <a:t>«</a:t>
            </a:r>
            <a:r>
              <a:rPr lang="ru-RU" sz="6600" smtClean="0"/>
              <a:t>Написание слогов </a:t>
            </a:r>
            <a:r>
              <a:rPr lang="ru-RU" sz="6600" dirty="0" smtClean="0"/>
              <a:t>, слов и предложений с изученными буквами.»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411162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5400" y="304800"/>
            <a:ext cx="6302623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33CC"/>
            </a:solidFill>
          </a:ln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Вставь пропущенные буквы: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1219200"/>
            <a:ext cx="7848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а  б  </a:t>
            </a:r>
            <a:r>
              <a:rPr lang="ru-RU" sz="6000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г  </a:t>
            </a:r>
            <a:r>
              <a:rPr lang="ru-RU" sz="60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е  </a:t>
            </a:r>
            <a:r>
              <a:rPr lang="ru-RU" sz="6000" u="sng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ж  </a:t>
            </a:r>
            <a:r>
              <a:rPr lang="ru-RU" sz="60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и </a:t>
            </a:r>
            <a:r>
              <a:rPr lang="ru-RU" sz="60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60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м  </a:t>
            </a:r>
            <a:r>
              <a:rPr lang="ru-RU" sz="60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о  </a:t>
            </a:r>
            <a:r>
              <a:rPr lang="ru-RU" sz="6000" u="sng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с  </a:t>
            </a:r>
            <a:r>
              <a:rPr lang="ru-RU" sz="6000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60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  </a:t>
            </a:r>
            <a:r>
              <a:rPr lang="ru-RU" sz="6000" u="sng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60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ч  </a:t>
            </a:r>
            <a:r>
              <a:rPr lang="ru-RU" sz="6000" u="sng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6000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u="sng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э  </a:t>
            </a:r>
            <a:r>
              <a:rPr lang="ru-RU" sz="6000" u="sng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я</a:t>
            </a:r>
            <a:endParaRPr lang="ru-RU" sz="60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Рисунок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48400" y="5381625"/>
            <a:ext cx="2647950" cy="1476375"/>
          </a:xfrm>
          <a:prstGeom prst="rect">
            <a:avLst/>
          </a:prstGeom>
          <a:noFill/>
        </p:spPr>
      </p:pic>
      <p:pic>
        <p:nvPicPr>
          <p:cNvPr id="2051" name="Picture 3" descr="E:\Рисунок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0" y="2209800"/>
            <a:ext cx="944562" cy="954087"/>
          </a:xfrm>
          <a:prstGeom prst="rect">
            <a:avLst/>
          </a:prstGeom>
          <a:noFill/>
        </p:spPr>
      </p:pic>
      <p:pic>
        <p:nvPicPr>
          <p:cNvPr id="8" name="Picture 3" descr="E:\Рисунок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86400" y="2209800"/>
            <a:ext cx="944562" cy="954087"/>
          </a:xfrm>
          <a:prstGeom prst="rect">
            <a:avLst/>
          </a:prstGeom>
          <a:noFill/>
        </p:spPr>
      </p:pic>
      <p:pic>
        <p:nvPicPr>
          <p:cNvPr id="9" name="Picture 3" descr="E:\Рисунок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20000" y="2209800"/>
            <a:ext cx="944562" cy="954087"/>
          </a:xfrm>
          <a:prstGeom prst="rect">
            <a:avLst/>
          </a:prstGeom>
          <a:noFill/>
        </p:spPr>
      </p:pic>
      <p:pic>
        <p:nvPicPr>
          <p:cNvPr id="10" name="Picture 3" descr="E:\Рисунок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05400" y="1219200"/>
            <a:ext cx="944562" cy="954087"/>
          </a:xfrm>
          <a:prstGeom prst="rect">
            <a:avLst/>
          </a:prstGeom>
          <a:noFill/>
        </p:spPr>
      </p:pic>
      <p:pic>
        <p:nvPicPr>
          <p:cNvPr id="11" name="Picture 3" descr="E:\Рисунок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09800" y="1295400"/>
            <a:ext cx="944562" cy="954087"/>
          </a:xfrm>
          <a:prstGeom prst="rect">
            <a:avLst/>
          </a:prstGeom>
          <a:noFill/>
        </p:spPr>
      </p:pic>
      <p:pic>
        <p:nvPicPr>
          <p:cNvPr id="12" name="Picture 3" descr="E:\Рисунок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24000" y="3124200"/>
            <a:ext cx="944562" cy="954087"/>
          </a:xfrm>
          <a:prstGeom prst="rect">
            <a:avLst/>
          </a:prstGeom>
          <a:noFill/>
        </p:spPr>
      </p:pic>
      <p:pic>
        <p:nvPicPr>
          <p:cNvPr id="13" name="Picture 3" descr="E:\Рисунок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09800" y="4038600"/>
            <a:ext cx="944562" cy="954087"/>
          </a:xfrm>
          <a:prstGeom prst="rect">
            <a:avLst/>
          </a:prstGeom>
          <a:noFill/>
        </p:spPr>
      </p:pic>
      <p:pic>
        <p:nvPicPr>
          <p:cNvPr id="14" name="Picture 3" descr="E:\Рисунок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8200" y="3048000"/>
            <a:ext cx="944562" cy="954087"/>
          </a:xfrm>
          <a:prstGeom prst="rect">
            <a:avLst/>
          </a:prstGeom>
          <a:noFill/>
        </p:spPr>
      </p:pic>
      <p:pic>
        <p:nvPicPr>
          <p:cNvPr id="15" name="Picture 3" descr="E:\Рисунок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39000" y="3124200"/>
            <a:ext cx="944562" cy="954087"/>
          </a:xfrm>
          <a:prstGeom prst="rect">
            <a:avLst/>
          </a:prstGeom>
          <a:noFill/>
        </p:spPr>
      </p:pic>
      <p:pic>
        <p:nvPicPr>
          <p:cNvPr id="16" name="Picture 3" descr="E:\Рисунок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24000" y="2209800"/>
            <a:ext cx="944562" cy="9540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40757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5401 0.563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00" y="28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-0.025 L 0.2401 0.5861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00" y="3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1 -0.025 L 0.63021 0.4388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700" y="2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0.01944 L 0.53021 0.4833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00" y="2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L 0.19011 0.4638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00" y="2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02657 0.47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" y="2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 L 0.6651 0.3416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200" y="1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11111E-6 L 0.2151 0.3416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0" y="1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6151 0.2083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700" y="10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88" t="6573" r="28029" b="4382"/>
          <a:stretch>
            <a:fillRect/>
          </a:stretch>
        </p:blipFill>
        <p:spPr bwMode="auto">
          <a:xfrm>
            <a:off x="2143125" y="-12700"/>
            <a:ext cx="4618038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Блок-схема: задержка 4"/>
          <p:cNvSpPr/>
          <p:nvPr/>
        </p:nvSpPr>
        <p:spPr>
          <a:xfrm rot="16200000">
            <a:off x="3857620" y="2071678"/>
            <a:ext cx="642942" cy="642942"/>
          </a:xfrm>
          <a:prstGeom prst="flowChartDelay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Блок-схема: задержка 5"/>
          <p:cNvSpPr/>
          <p:nvPr/>
        </p:nvSpPr>
        <p:spPr>
          <a:xfrm rot="16200000">
            <a:off x="2357422" y="2857496"/>
            <a:ext cx="642942" cy="642942"/>
          </a:xfrm>
          <a:prstGeom prst="flowChartDelay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Блок-схема: задержка 6"/>
          <p:cNvSpPr/>
          <p:nvPr/>
        </p:nvSpPr>
        <p:spPr>
          <a:xfrm rot="16200000">
            <a:off x="3143240" y="5857892"/>
            <a:ext cx="642942" cy="642942"/>
          </a:xfrm>
          <a:prstGeom prst="flowChartDelay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Блок-схема: задержка 7"/>
          <p:cNvSpPr/>
          <p:nvPr/>
        </p:nvSpPr>
        <p:spPr>
          <a:xfrm rot="16200000">
            <a:off x="5286380" y="3571876"/>
            <a:ext cx="642942" cy="642942"/>
          </a:xfrm>
          <a:prstGeom prst="flowChartDelay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Блок-схема: задержка 8"/>
          <p:cNvSpPr/>
          <p:nvPr/>
        </p:nvSpPr>
        <p:spPr>
          <a:xfrm rot="16200000">
            <a:off x="6000760" y="4286256"/>
            <a:ext cx="642942" cy="642942"/>
          </a:xfrm>
          <a:prstGeom prst="flowChartDelay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Блок-схема: задержка 9"/>
          <p:cNvSpPr/>
          <p:nvPr/>
        </p:nvSpPr>
        <p:spPr>
          <a:xfrm rot="16200000">
            <a:off x="4572000" y="5072074"/>
            <a:ext cx="642942" cy="642942"/>
          </a:xfrm>
          <a:prstGeom prst="flowChartDelay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Трапеция 11"/>
          <p:cNvSpPr/>
          <p:nvPr/>
        </p:nvSpPr>
        <p:spPr>
          <a:xfrm>
            <a:off x="1643042" y="0"/>
            <a:ext cx="5643602" cy="1857364"/>
          </a:xfrm>
          <a:prstGeom prst="trapezoid">
            <a:avLst>
              <a:gd name="adj" fmla="val 25758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000364" y="428604"/>
            <a:ext cx="282744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Алфавит</a:t>
            </a:r>
          </a:p>
        </p:txBody>
      </p:sp>
      <p:sp>
        <p:nvSpPr>
          <p:cNvPr id="15" name="Управляющая кнопка: настраиваемая 14">
            <a:hlinkClick r:id="" action="ppaction://noaction" highlightClick="1"/>
          </p:cNvPr>
          <p:cNvSpPr/>
          <p:nvPr/>
        </p:nvSpPr>
        <p:spPr>
          <a:xfrm>
            <a:off x="1285852" y="6500810"/>
            <a:ext cx="357190" cy="357190"/>
          </a:xfrm>
          <a:prstGeom prst="actionButtonBlank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119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79928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/>
              <a:t>Нос – как хвост, под ним – рога,</a:t>
            </a:r>
            <a:br>
              <a:rPr lang="ru-RU" sz="5400" dirty="0"/>
            </a:br>
            <a:r>
              <a:rPr lang="ru-RU" sz="5400" dirty="0"/>
              <a:t>Каждая столбом нога,</a:t>
            </a:r>
            <a:br>
              <a:rPr lang="ru-RU" sz="5400" dirty="0"/>
            </a:br>
            <a:r>
              <a:rPr lang="ru-RU" sz="5400" dirty="0"/>
              <a:t>Сам огромный, словно дом!</a:t>
            </a:r>
            <a:br>
              <a:rPr lang="ru-RU" sz="5400" dirty="0"/>
            </a:br>
            <a:r>
              <a:rPr lang="ru-RU" sz="5400" dirty="0"/>
              <a:t>Кто это? Конечно </a:t>
            </a:r>
            <a:r>
              <a:rPr lang="ru-RU" sz="5400" dirty="0" smtClean="0"/>
              <a:t>.... </a:t>
            </a:r>
            <a:r>
              <a:rPr lang="ru-RU" sz="54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03206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Scy;&amp;lcy;&amp;ocy;&amp;n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7560840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35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Рабочий стол\Рисунок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400" y="4957000"/>
            <a:ext cx="2062080" cy="190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8" descr="log_be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00" y="4077069"/>
            <a:ext cx="1555200" cy="21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Рисунок 7" descr="76680a85e1da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600" y="253466"/>
            <a:ext cx="1753920" cy="184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671610" y="383080"/>
            <a:ext cx="5424782" cy="160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/>
          <a:p>
            <a:pPr algn="ctr"/>
            <a:r>
              <a:rPr lang="ru-RU" altLang="ru-RU" sz="3300" b="1"/>
              <a:t>Соберите слоги и запишите, </a:t>
            </a:r>
          </a:p>
          <a:p>
            <a:pPr algn="ctr"/>
            <a:r>
              <a:rPr lang="ru-RU" altLang="ru-RU" sz="3300" b="1"/>
              <a:t>кто был у слона на дне </a:t>
            </a:r>
          </a:p>
          <a:p>
            <a:pPr algn="ctr"/>
            <a:r>
              <a:rPr lang="ru-RU" altLang="ru-RU" sz="3300" b="1"/>
              <a:t>рождения.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30400" y="1679217"/>
            <a:ext cx="8913600" cy="2576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/>
          <a:p>
            <a:r>
              <a:rPr lang="ru-RU" altLang="ru-RU" sz="5400" b="1">
                <a:solidFill>
                  <a:srgbClr val="191966"/>
                </a:solidFill>
                <a:latin typeface="Times New Roman" pitchFamily="18" charset="0"/>
                <a:cs typeface="Times New Roman" pitchFamily="18" charset="0"/>
              </a:rPr>
              <a:t>Ан- ло –ти – мед – па – кро </a:t>
            </a:r>
          </a:p>
          <a:p>
            <a:r>
              <a:rPr lang="ru-RU" altLang="ru-RU" sz="5400" b="1">
                <a:solidFill>
                  <a:srgbClr val="191966"/>
                </a:solidFill>
                <a:latin typeface="Times New Roman" pitchFamily="18" charset="0"/>
                <a:cs typeface="Times New Roman" pitchFamily="18" charset="0"/>
              </a:rPr>
              <a:t>– пе - ведь – ко –ли -  зеб  - </a:t>
            </a:r>
          </a:p>
          <a:p>
            <a:r>
              <a:rPr lang="ru-RU" altLang="ru-RU" sz="5400" b="1">
                <a:solidFill>
                  <a:srgbClr val="191966"/>
                </a:solidFill>
                <a:latin typeface="Times New Roman" pitchFamily="18" charset="0"/>
                <a:cs typeface="Times New Roman" pitchFamily="18" charset="0"/>
              </a:rPr>
              <a:t>  дил – ра- кан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30400" y="1679217"/>
            <a:ext cx="8309739" cy="1745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/>
          <a:p>
            <a:r>
              <a:rPr lang="ru-RU" altLang="ru-RU" sz="5400" b="1">
                <a:solidFill>
                  <a:srgbClr val="191966"/>
                </a:solidFill>
                <a:latin typeface="Times New Roman" pitchFamily="18" charset="0"/>
                <a:cs typeface="Times New Roman" pitchFamily="18" charset="0"/>
              </a:rPr>
              <a:t>Антилопа, медведь,</a:t>
            </a:r>
          </a:p>
          <a:p>
            <a:r>
              <a:rPr lang="ru-RU" altLang="ru-RU" sz="5400" b="1">
                <a:solidFill>
                  <a:srgbClr val="191966"/>
                </a:solidFill>
                <a:latin typeface="Times New Roman" pitchFamily="18" charset="0"/>
                <a:cs typeface="Times New Roman" pitchFamily="18" charset="0"/>
              </a:rPr>
              <a:t> крокодил, зебра, пеликан</a:t>
            </a:r>
          </a:p>
        </p:txBody>
      </p:sp>
      <p:pic>
        <p:nvPicPr>
          <p:cNvPr id="8" name="Рисунок 5" descr="zebra0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601" y="4807225"/>
            <a:ext cx="2008800" cy="205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multik139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801" y="4141875"/>
            <a:ext cx="2138400" cy="21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 descr="Картинка 23 из 2885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200" y="3364194"/>
            <a:ext cx="2527200" cy="2256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Картинка 69 из 20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4300" flipH="1">
            <a:off x="6609601" y="4605604"/>
            <a:ext cx="2532960" cy="2181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62310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1" y="260648"/>
            <a:ext cx="604867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1команда</a:t>
            </a:r>
          </a:p>
          <a:p>
            <a:r>
              <a:rPr lang="ru-RU" sz="4400" dirty="0" err="1" smtClean="0"/>
              <a:t>Муська</a:t>
            </a:r>
            <a:r>
              <a:rPr lang="ru-RU" sz="4400" dirty="0" smtClean="0"/>
              <a:t> ловить </a:t>
            </a:r>
            <a:endParaRPr lang="ru-RU" sz="4400" dirty="0" smtClean="0"/>
          </a:p>
          <a:p>
            <a:r>
              <a:rPr lang="ru-RU" sz="4400" dirty="0" smtClean="0"/>
              <a:t>Бабочка красивая.</a:t>
            </a:r>
            <a:endParaRPr lang="ru-RU" sz="4400" dirty="0" smtClean="0"/>
          </a:p>
          <a:p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2 команда</a:t>
            </a:r>
          </a:p>
          <a:p>
            <a:r>
              <a:rPr lang="ru-RU" sz="4400" dirty="0"/>
              <a:t>Маленький Ваня лепил во дворе снеговика.</a:t>
            </a:r>
          </a:p>
          <a:p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3команда</a:t>
            </a:r>
          </a:p>
          <a:p>
            <a:r>
              <a:rPr lang="ru-RU" sz="4400" dirty="0" smtClean="0"/>
              <a:t> </a:t>
            </a:r>
            <a:r>
              <a:rPr lang="ru-RU" sz="4400" dirty="0" smtClean="0"/>
              <a:t>Как хорошо </a:t>
            </a:r>
            <a:r>
              <a:rPr lang="ru-RU" sz="4400" smtClean="0"/>
              <a:t>уметь писать!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56246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165</Words>
  <Application>Microsoft Office PowerPoint</Application>
  <PresentationFormat>Экран (4:3)</PresentationFormat>
  <Paragraphs>38</Paragraphs>
  <Slides>11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Рита</dc:creator>
  <cp:lastModifiedBy>Рита</cp:lastModifiedBy>
  <cp:revision>7</cp:revision>
  <dcterms:created xsi:type="dcterms:W3CDTF">2014-01-24T16:21:53Z</dcterms:created>
  <dcterms:modified xsi:type="dcterms:W3CDTF">2014-01-27T10:29:12Z</dcterms:modified>
</cp:coreProperties>
</file>