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74" r:id="rId7"/>
    <p:sldId id="273" r:id="rId8"/>
    <p:sldId id="264" r:id="rId9"/>
    <p:sldId id="275" r:id="rId10"/>
    <p:sldId id="276" r:id="rId11"/>
    <p:sldId id="277" r:id="rId12"/>
    <p:sldId id="258" r:id="rId13"/>
    <p:sldId id="267" r:id="rId14"/>
    <p:sldId id="266" r:id="rId15"/>
    <p:sldId id="259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A9B4AE7-92C5-496C-A077-C53BD75216A8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3B064E1-E9BB-4E3B-8BDE-6ED777B98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500042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err="1" smtClean="0"/>
              <a:t>Гендерное</a:t>
            </a:r>
            <a:r>
              <a:rPr lang="ru-RU" sz="3600" b="1" dirty="0" smtClean="0"/>
              <a:t> воспитание в условиях детского </a:t>
            </a:r>
            <a:r>
              <a:rPr lang="ru-RU" sz="3600" b="1" dirty="0" smtClean="0"/>
              <a:t>сада и дома</a:t>
            </a:r>
            <a:endParaRPr lang="ru-RU" sz="3600" b="1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57430"/>
            <a:ext cx="535785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Задание № 4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«В детском мире»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8435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Папы</a:t>
            </a:r>
            <a:r>
              <a:rPr lang="ru-RU" i="1" dirty="0" smtClean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8437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Мамы </a:t>
            </a:r>
          </a:p>
        </p:txBody>
      </p:sp>
      <p:sp>
        <p:nvSpPr>
          <p:cNvPr id="18436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Выбрать  игрушку для дочки;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объяснить свой выбор. </a:t>
            </a:r>
          </a:p>
          <a:p>
            <a:pPr algn="just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8438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Выбирать игрушку для сыночка;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объяснить свой выбор.</a:t>
            </a:r>
          </a:p>
        </p:txBody>
      </p:sp>
      <p:pic>
        <p:nvPicPr>
          <p:cNvPr id="18439" name="popup_img" descr="1322603111%5F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857496"/>
            <a:ext cx="183038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7" descr="503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25193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Задание № 5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«В гостях у сказки»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20483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Девочка </a:t>
            </a:r>
          </a:p>
        </p:txBody>
      </p:sp>
      <p:sp>
        <p:nvSpPr>
          <p:cNvPr id="20485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Мальчик</a:t>
            </a:r>
          </a:p>
        </p:txBody>
      </p:sp>
      <p:sp>
        <p:nvSpPr>
          <p:cNvPr id="20484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Выбрать сказки, которые бы вы хотели прочитать своей девочке.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Назвать сказки, которые выбрали для чтения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Объяснить, почему. </a:t>
            </a:r>
          </a:p>
          <a:p>
            <a:endParaRPr lang="ru-RU" dirty="0" smtClean="0"/>
          </a:p>
        </p:txBody>
      </p:sp>
      <p:sp>
        <p:nvSpPr>
          <p:cNvPr id="20486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Выбрать сказки, которые бы вы хотели прочитать своему сыну.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Назвать сказки, которые выбрали для чтения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Объяснить, почему.</a:t>
            </a: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pic>
        <p:nvPicPr>
          <p:cNvPr id="20487" name="Picture 2" descr="i?id=79006793-3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357694"/>
            <a:ext cx="1655763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0592" y="4357694"/>
            <a:ext cx="179354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868000" y="5243591"/>
            <a:ext cx="2884344" cy="74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>
            <a:spAutoFit/>
          </a:bodyPr>
          <a:lstStyle/>
          <a:p>
            <a:pPr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Стремление помочь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</a:pPr>
            <a:endParaRPr lang="ru-RU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87201" y="1419990"/>
            <a:ext cx="1530063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Нежность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64800" y="2975352"/>
            <a:ext cx="1715178" cy="74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Ласковость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  <a:p>
            <a:endParaRPr lang="ru-RU" dirty="0"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42400" y="2132865"/>
            <a:ext cx="2481541" cy="74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Мужественность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  <a:p>
            <a:endParaRPr lang="ru-RU" dirty="0"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239200" y="4595523"/>
            <a:ext cx="217584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Застенчивость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904800" y="4336296"/>
            <a:ext cx="150336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Смелость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43200" y="3234580"/>
            <a:ext cx="211248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Находчивость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932801" y="2975353"/>
            <a:ext cx="213552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Отзывчивость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9200" y="4725137"/>
            <a:ext cx="108864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Забота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146400" y="5567625"/>
            <a:ext cx="229104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Решительность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183200" y="3882648"/>
            <a:ext cx="254448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Стеснительность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628000" y="2392092"/>
            <a:ext cx="1284480" cy="4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eaLnBrk="0">
              <a:lnSpc>
                <a:spcPct val="100000"/>
              </a:lnSpc>
              <a:buClrTx/>
              <a:buSzTx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ea typeface="Georgia" pitchFamily="18" charset="0"/>
                <a:cs typeface="Times New Roman" pitchFamily="18" charset="0"/>
              </a:rPr>
              <a:t>Красота</a:t>
            </a:r>
            <a:endParaRPr lang="ru-RU" sz="2500" dirty="0">
              <a:solidFill>
                <a:srgbClr val="000000"/>
              </a:solidFill>
              <a:ea typeface="Georgia" pitchFamily="18" charset="0"/>
              <a:cs typeface="Times New Roman" pitchFamily="18" charset="0"/>
            </a:endParaRPr>
          </a:p>
        </p:txBody>
      </p:sp>
      <p:pic>
        <p:nvPicPr>
          <p:cNvPr id="7182" name="Рисунок 14" descr="5145480.267903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600" y="966342"/>
            <a:ext cx="1854720" cy="219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Рисунок 15" descr="malch12_1_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0000" y="966342"/>
            <a:ext cx="1944000" cy="205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№ 6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«Характеристики»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7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autoRev="1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autoRev="1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autoRev="1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49"/>
                  </p:tgtEl>
                </p:cond>
              </p:nextCondLst>
            </p:seq>
          </p:childTnLst>
        </p:cTn>
      </p:par>
    </p:tnLst>
    <p:bldLst>
      <p:bldP spid="27649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smtClean="0">
                <a:solidFill>
                  <a:srgbClr val="002060"/>
                </a:solidFill>
              </a:rPr>
              <a:t>Психологические отличия</a:t>
            </a:r>
            <a:r>
              <a:rPr lang="ru-RU" sz="4000" b="1" smtClean="0">
                <a:solidFill>
                  <a:srgbClr val="002060"/>
                </a:solidFill>
              </a:rPr>
              <a:t> </a:t>
            </a:r>
            <a:br>
              <a:rPr lang="ru-RU" sz="4000" b="1" smtClean="0">
                <a:solidFill>
                  <a:srgbClr val="002060"/>
                </a:solidFill>
              </a:rPr>
            </a:br>
            <a:r>
              <a:rPr lang="ru-RU" sz="2400" b="1" i="1" smtClean="0">
                <a:solidFill>
                  <a:srgbClr val="002060"/>
                </a:solidFill>
              </a:rPr>
              <a:t>девочек                     мальчиков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28775"/>
            <a:ext cx="4038600" cy="4238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b="1" dirty="0" smtClean="0"/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Девочки более послушны.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Девочки более работоспособны.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Девочки большую часть информации воспринимают на слух.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557338"/>
            <a:ext cx="4038600" cy="43100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больше хотят отличиться.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более изобретательны.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занимают больше места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не должны плакать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большую часть информации воспринимают зрением.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357694"/>
            <a:ext cx="1844675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429264"/>
            <a:ext cx="1428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832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		</a:t>
            </a:r>
            <a:r>
              <a:rPr lang="ru-RU" sz="2800" b="1" i="1" dirty="0" smtClean="0"/>
              <a:t>Большинство родителей </a:t>
            </a:r>
            <a:endParaRPr lang="ru-RU" sz="28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ыновей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будущем хотят видеть: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ответственными,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смелыми,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решительными,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выносливыми,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сильными.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Дочерей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хотят видеть: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ласковыми,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красивыми,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изящными.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5200" y="1628775"/>
            <a:ext cx="36131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1332000" y="1549603"/>
            <a:ext cx="6710400" cy="354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pPr algn="just"/>
            <a:r>
              <a:rPr lang="ru-RU" sz="2500" dirty="0">
                <a:solidFill>
                  <a:srgbClr val="000000"/>
                </a:solidFill>
                <a:latin typeface="Bookman Old Style" pitchFamily="18" charset="0"/>
                <a:ea typeface="Georgia" pitchFamily="18" charset="0"/>
                <a:cs typeface="Times New Roman" pitchFamily="18" charset="0"/>
              </a:rPr>
              <a:t>	Хвалите и  мальчиков, и девочек чаще, особенно за хорошо выполненные действия. Держите под рукой фотоаппарат и фотографируйте ребенка, успешно реализующего задачи. Этот прием поможет детям  обоих полов гордиться своими достижениями, повысить мотивацию успешного решения задач.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3"/>
          <p:cNvSpPr>
            <a:spLocks noGrp="1"/>
          </p:cNvSpPr>
          <p:nvPr>
            <p:ph type="title"/>
          </p:nvPr>
        </p:nvSpPr>
        <p:spPr>
          <a:xfrm>
            <a:off x="642910" y="785794"/>
            <a:ext cx="818388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Спасибо </a:t>
            </a:r>
            <a:r>
              <a:rPr lang="ru-RU" b="1" i="1" dirty="0" smtClean="0">
                <a:solidFill>
                  <a:srgbClr val="FF0000"/>
                </a:solidFill>
              </a:rPr>
              <a:t>всем </a:t>
            </a:r>
            <a:r>
              <a:rPr lang="ru-RU" b="1" i="1" dirty="0" smtClean="0">
                <a:solidFill>
                  <a:srgbClr val="FF0000"/>
                </a:solidFill>
              </a:rPr>
              <a:t>родителям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за работу на семинаре-практикуме!</a:t>
            </a:r>
          </a:p>
        </p:txBody>
      </p:sp>
      <p:pic>
        <p:nvPicPr>
          <p:cNvPr id="24579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20938"/>
            <a:ext cx="3744913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08050"/>
            <a:ext cx="8229600" cy="49593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английском языке для обозначения пола человека употребляются два слова: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sex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gender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Первое из этих слов обозначает пол человека как сексуально-биологическую характеристику.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Второе — пол как систему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полоролевых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отношений. 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643314"/>
            <a:ext cx="277177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032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smtClean="0">
                <a:solidFill>
                  <a:schemeClr val="bg2"/>
                </a:solidFill>
              </a:rPr>
              <a:t>Различия</a:t>
            </a:r>
            <a:r>
              <a:rPr lang="ru-RU" sz="36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 — это совокупность анатомо-физиологических особенностей организма, заданных от рождения;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 имеет отношение к физическим, телесным различиям между мужчиной и женщиной.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algn="just" eaLnBrk="1" hangingPunct="1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социальный пол, определяющий поведение человека в обществе и то, как это поведение воспринимается;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Понятие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затрагивает их психологические, социальные и культурные особенности. </a:t>
            </a:r>
          </a:p>
        </p:txBody>
      </p: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071942"/>
            <a:ext cx="3024187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714347" y="549275"/>
            <a:ext cx="7929619" cy="531812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/>
              <a:t>		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 доказали, что к 2 годам ребенок начинает понимать, кто он - девочка или мальчик, а с 4 до 7 лет дети уже осознают, что девочки становятся женщинами, а мальчики - мужчинами, что принадлежность к полу сохраняется независимо от возникающих ситуаций или желаний ребенка.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302418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76250"/>
            <a:ext cx="8713788" cy="53911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Физиологи, психологи и педагоги считают, что формирование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устойчивости обусловлено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нормами и зависит в первую очередь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отношения родителей к ребёнку,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 родительских установок, привязанности как матери к ребёнку, так и ребёнка к матери,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воспитания его в дошкольном образовательном учреждении. 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143380"/>
            <a:ext cx="2627312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57200"/>
            <a:ext cx="8229600" cy="110013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№1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«Ладошка»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929198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Обведите на листе бумаги кисть руки с расставленными пальцами. "Расположите" на пальчиках себя и членов своей семьи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00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Задание №2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«Рассказы в картинках»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 algn="just">
              <a:buFont typeface="Wingdings" pitchFamily="2" charset="2"/>
              <a:buNone/>
            </a:pPr>
            <a:r>
              <a:rPr lang="ru-RU" sz="2800" dirty="0" smtClean="0"/>
              <a:t>Попробуйте составить рассказ по картинке, связав его с воспитательным моментом.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989138"/>
            <a:ext cx="32146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           </a:t>
            </a:r>
            <a:r>
              <a:rPr lang="ru-RU" sz="3600" b="1" dirty="0" smtClean="0">
                <a:solidFill>
                  <a:srgbClr val="002060"/>
                </a:solidFill>
              </a:rPr>
              <a:t>Воспитание детей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народная                                  современная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79388" y="1412875"/>
            <a:ext cx="4321175" cy="51847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Девочки большую часть времени проводили с матерью или няней, а воспитанием мальчиков с 3 лет руководил отец или гувернер. Дети постоянно видели своих родителей, общались с ними, и в результате у них формировались стереотипы поведения, характерные для мужчин и женщин.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484313"/>
            <a:ext cx="4249737" cy="5113337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Девочек, и мальчиков чаще всего воспитывают женщины: дома - мама или бабушка, а в детском саду - женщины-воспитатели. 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572008"/>
            <a:ext cx="13366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789363"/>
            <a:ext cx="252095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Задание № 3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"Девочки - это:, мальчики - это:"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6387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</a:rPr>
              <a:t>Девочки </a:t>
            </a:r>
          </a:p>
        </p:txBody>
      </p:sp>
      <p:sp>
        <p:nvSpPr>
          <p:cNvPr id="16389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</a:rPr>
              <a:t>Мальчики </a:t>
            </a:r>
          </a:p>
        </p:txBody>
      </p:sp>
      <p:sp>
        <p:nvSpPr>
          <p:cNvPr id="16388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Написать – определение: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"девочки это - …,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девочки должны быть….".</a:t>
            </a:r>
          </a:p>
          <a:p>
            <a:endParaRPr lang="ru-RU" dirty="0" smtClean="0"/>
          </a:p>
        </p:txBody>
      </p:sp>
      <p:sp>
        <p:nvSpPr>
          <p:cNvPr id="16390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Написать – определение: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«мальчики – это…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мальчики должны быть….».</a:t>
            </a:r>
          </a:p>
        </p:txBody>
      </p:sp>
      <p:pic>
        <p:nvPicPr>
          <p:cNvPr id="16391" name="Picture 3" descr="i?id=172844153-1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357562"/>
            <a:ext cx="180022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 descr="i?id=579411606-2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643314"/>
            <a:ext cx="2016125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247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Гендерное воспитание в условиях детского сада и дома</vt:lpstr>
      <vt:lpstr>Слайд 2</vt:lpstr>
      <vt:lpstr>Различия </vt:lpstr>
      <vt:lpstr>Слайд 4</vt:lpstr>
      <vt:lpstr>Слайд 5</vt:lpstr>
      <vt:lpstr>Слайд 6</vt:lpstr>
      <vt:lpstr>Задание №2  «Рассказы в картинках»</vt:lpstr>
      <vt:lpstr>           Воспитание детей  народная                                  современная</vt:lpstr>
      <vt:lpstr>Задание № 3  "Девочки - это:, мальчики - это:" </vt:lpstr>
      <vt:lpstr>Задание № 4  «В детском мире»</vt:lpstr>
      <vt:lpstr>Задание № 5  «В гостях у сказки»</vt:lpstr>
      <vt:lpstr>Слайд 12</vt:lpstr>
      <vt:lpstr>Психологические отличия  девочек                     мальчиков</vt:lpstr>
      <vt:lpstr>Слайд 14</vt:lpstr>
      <vt:lpstr>Слайд 15</vt:lpstr>
      <vt:lpstr>  Спасибо всем родителям  за работу на семинаре-практикуме!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9</cp:revision>
  <dcterms:created xsi:type="dcterms:W3CDTF">2013-10-22T10:30:28Z</dcterms:created>
  <dcterms:modified xsi:type="dcterms:W3CDTF">2013-10-22T11:42:05Z</dcterms:modified>
</cp:coreProperties>
</file>