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20"/>
  </p:notesMasterIdLst>
  <p:sldIdLst>
    <p:sldId id="267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9" r:id="rId10"/>
    <p:sldId id="266" r:id="rId11"/>
    <p:sldId id="270" r:id="rId12"/>
    <p:sldId id="271" r:id="rId13"/>
    <p:sldId id="272" r:id="rId14"/>
    <p:sldId id="273" r:id="rId15"/>
    <p:sldId id="274" r:id="rId16"/>
    <p:sldId id="275" r:id="rId17"/>
    <p:sldId id="268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84" autoAdjust="0"/>
  </p:normalViewPr>
  <p:slideViewPr>
    <p:cSldViewPr>
      <p:cViewPr varScale="1">
        <p:scale>
          <a:sx n="75" d="100"/>
          <a:sy n="75" d="100"/>
        </p:scale>
        <p:origin x="-123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24046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789B62-6A5F-4799-9F54-8954B4E32DFB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2358D4-B6A1-42D3-8D56-54021CFDD9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025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spd="slow">
    <p:pull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psy-service.narod.ru/blanks.htm" TargetMode="External"/><Relationship Id="rId2" Type="http://schemas.openxmlformats.org/officeDocument/2006/relationships/hyperlink" Target="http://www.tpu.ru/html/k-work.htm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229600" cy="5544616"/>
          </a:xfrm>
        </p:spPr>
        <p:txBody>
          <a:bodyPr/>
          <a:lstStyle/>
          <a:p>
            <a:r>
              <a:rPr lang="ru-RU" dirty="0" smtClean="0"/>
              <a:t>Содержание деятельности куратора в современных условиях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sz="1600" i="1" dirty="0" smtClean="0"/>
              <a:t>презентация подготовлена председателем Совета кураторов Дагестанского государственного университета доц. </a:t>
            </a:r>
            <a:r>
              <a:rPr lang="ru-RU" sz="1600" i="1" dirty="0" err="1" smtClean="0"/>
              <a:t>Кукановой</a:t>
            </a:r>
            <a:r>
              <a:rPr lang="ru-RU" sz="1600" i="1" dirty="0" smtClean="0"/>
              <a:t> Л.Б.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06737217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62074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Цели деятельности</a:t>
            </a:r>
            <a:endParaRPr lang="ru-RU" sz="18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9793414"/>
              </p:ext>
            </p:extLst>
          </p:nvPr>
        </p:nvGraphicFramePr>
        <p:xfrm>
          <a:off x="457200" y="692150"/>
          <a:ext cx="8344716" cy="583600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373324"/>
                <a:gridCol w="1373324"/>
                <a:gridCol w="1368152"/>
                <a:gridCol w="116840"/>
                <a:gridCol w="1369876"/>
                <a:gridCol w="27432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Первая цель – сплочение коллектива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Вторая цель – формирование профессиональных качеств студентов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Третья цель – формирование профессиональных качеств куратора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Ориентировка по первой цели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Ориентировка по второй цели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Ориентировка по третьей цели</a:t>
                      </a:r>
                      <a:endParaRPr lang="ru-RU" dirty="0"/>
                    </a:p>
                  </a:txBody>
                  <a:tcPr/>
                </a:tc>
              </a:tr>
              <a:tr h="393194">
                <a:tc gridSpan="2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2000" i="1" dirty="0" smtClean="0"/>
                        <a:t>Взаимодействие</a:t>
                      </a:r>
                      <a:endParaRPr lang="ru-RU" sz="2000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lang="ru-RU" sz="2000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60882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куратор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студенты группы</a:t>
                      </a:r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i="0" dirty="0" smtClean="0"/>
                        <a:t>староста</a:t>
                      </a:r>
                      <a:endParaRPr lang="ru-RU" sz="1800" i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i="0" dirty="0" smtClean="0"/>
                        <a:t>КДМ</a:t>
                      </a:r>
                      <a:endParaRPr lang="ru-RU" sz="18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студенческий профком</a:t>
                      </a:r>
                      <a:endParaRPr lang="ru-RU" dirty="0"/>
                    </a:p>
                  </a:txBody>
                  <a:tcPr/>
                </a:tc>
              </a:tr>
              <a:tr h="1192882">
                <a:tc gridSpan="6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Результаты</a:t>
                      </a:r>
                      <a:r>
                        <a:rPr lang="en-US" dirty="0" smtClean="0"/>
                        <a:t>:</a:t>
                      </a:r>
                    </a:p>
                    <a:p>
                      <a:pPr marL="285750" indent="-285750" algn="ctr">
                        <a:buFontTx/>
                        <a:buChar char="-"/>
                      </a:pPr>
                      <a:r>
                        <a:rPr lang="ru-RU" baseline="0" dirty="0" smtClean="0"/>
                        <a:t>по первой цели</a:t>
                      </a:r>
                    </a:p>
                    <a:p>
                      <a:pPr marL="285750" indent="-285750" algn="ctr">
                        <a:buFontTx/>
                        <a:buChar char="-"/>
                      </a:pPr>
                      <a:r>
                        <a:rPr lang="ru-RU" baseline="0" dirty="0" smtClean="0"/>
                        <a:t>по второй цели</a:t>
                      </a:r>
                    </a:p>
                    <a:p>
                      <a:pPr marL="285750" indent="-285750" algn="ctr">
                        <a:buFontTx/>
                        <a:buChar char="-"/>
                      </a:pPr>
                      <a:r>
                        <a:rPr lang="ru-RU" baseline="0" dirty="0" smtClean="0"/>
                        <a:t>по третьей цели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800" i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800" i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ru-RU" dirty="0" smtClean="0"/>
                        <a:t>Контроль и оценка результатов достижения первой и второй</a:t>
                      </a:r>
                      <a:r>
                        <a:rPr lang="ru-RU" baseline="0" dirty="0" smtClean="0"/>
                        <a:t> цели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ru-RU" dirty="0" smtClean="0"/>
                        <a:t>Контроль и оценка результатов достижения третьей цели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7" name="Прямая со стрелкой 6"/>
          <p:cNvCxnSpPr/>
          <p:nvPr/>
        </p:nvCxnSpPr>
        <p:spPr>
          <a:xfrm>
            <a:off x="1691680" y="1916832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644008" y="1916832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7380312" y="1916832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1691680" y="3284984"/>
            <a:ext cx="1728192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2987824" y="3284984"/>
            <a:ext cx="72008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427984" y="3284984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148064" y="3284984"/>
            <a:ext cx="216024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5580112" y="3284984"/>
            <a:ext cx="1512168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>
            <a:off x="2843808" y="5517232"/>
            <a:ext cx="1296144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5148064" y="5517232"/>
            <a:ext cx="1008112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038992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88672"/>
          </a:xfrm>
        </p:spPr>
        <p:txBody>
          <a:bodyPr/>
          <a:lstStyle/>
          <a:p>
            <a:r>
              <a:rPr lang="ru-RU" b="1" i="1" dirty="0" smtClean="0"/>
              <a:t>Воспитатель должен вести себя так, чтобы каждое движение его воспитывало, и всегда должен знать, чего он хочет в данный момент, а чего он не хочет. Если воспитатель не знает этого, кого он может воспитывать?</a:t>
            </a:r>
          </a:p>
          <a:p>
            <a:pPr algn="r"/>
            <a:endParaRPr lang="ru-RU" b="1" i="1" dirty="0" smtClean="0"/>
          </a:p>
          <a:p>
            <a:pPr algn="r"/>
            <a:r>
              <a:rPr lang="ru-RU" b="1" i="1" dirty="0" smtClean="0"/>
              <a:t>А.С. Макаренко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59645540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Цели и задачи куратора по руководству студенческой группой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600400"/>
          </a:xfrm>
        </p:spPr>
        <p:txBody>
          <a:bodyPr/>
          <a:lstStyle/>
          <a:p>
            <a:r>
              <a:rPr lang="ru-RU" dirty="0" smtClean="0"/>
              <a:t>Ориентация студентов на гуманистические мировоззренческие установки и жизненные ценности в новых социально-политических и экономических условиях общества, определение своего места и цели жизнедеятельности, формирование самосознания и гуманистически направленных высших потребностей личности.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89785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Формирование менталитета российского гражданина и интеллигента</a:t>
            </a:r>
            <a:r>
              <a:rPr lang="en-US" dirty="0" smtClean="0"/>
              <a:t>:</a:t>
            </a:r>
            <a:r>
              <a:rPr lang="ru-RU" dirty="0" smtClean="0"/>
              <a:t> гражданственности, национального самосознания, патриотизма, уважения к законности и правопорядку, внутренней свободы и чувства собственного достоинства, потребности в благотворительной деятельности, в милосердии.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53891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60680"/>
          </a:xfrm>
        </p:spPr>
        <p:txBody>
          <a:bodyPr>
            <a:normAutofit/>
          </a:bodyPr>
          <a:lstStyle/>
          <a:p>
            <a:r>
              <a:rPr lang="ru-RU" dirty="0" smtClean="0"/>
              <a:t>Воспитание потребности студентов в саморазвитии,  в освоении художественных и научных достижений общечеловеческой и национальной культуры, в формировании чувства меры, вкуса, стиля самореализации, позволяющего творчески участвовать в культурной жизни российского общества.</a:t>
            </a:r>
          </a:p>
          <a:p>
            <a:r>
              <a:rPr lang="ru-RU" dirty="0" smtClean="0"/>
              <a:t>Приобщение к общечеловеческим нормам морали, национальным традициям, кодексам профессиональной чести, развитие навыков адекватной самооценки, оценки результатов своей деятельности.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927128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72648"/>
          </a:xfrm>
        </p:spPr>
        <p:txBody>
          <a:bodyPr/>
          <a:lstStyle/>
          <a:p>
            <a:r>
              <a:rPr lang="ru-RU" dirty="0" smtClean="0"/>
              <a:t>Выявление и развитие задатков, формирование на их основе общих и специальных способностей, индивидуальности личности, возвышение ее творческого потенциала и способности к саморазвитию.</a:t>
            </a:r>
          </a:p>
          <a:p>
            <a:r>
              <a:rPr lang="ru-RU" dirty="0" smtClean="0"/>
              <a:t>Воспитание потребности к труду как первой жизненной необходимости и важной жизненной ценности, целеустремленности и предприимчивости, </a:t>
            </a:r>
            <a:r>
              <a:rPr lang="ru-RU" dirty="0" err="1" smtClean="0"/>
              <a:t>конкурентноспособности</a:t>
            </a:r>
            <a:r>
              <a:rPr lang="ru-RU" dirty="0" smtClean="0"/>
              <a:t> во всех сферах жизнедеятельности.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193488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Воспитание потребности в здоровом образе жизни, укреплении душевного и физического здоровья, стремления к созданию семьи, продолжению рода, материальному обеспечению и воспитанию нового поколения в духе гуманизма и демократии.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030118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5040560"/>
          </a:xfrm>
        </p:spPr>
        <p:txBody>
          <a:bodyPr/>
          <a:lstStyle/>
          <a:p>
            <a:r>
              <a:rPr lang="ru-RU" dirty="0" smtClean="0">
                <a:latin typeface="+mn-lt"/>
                <a:cs typeface="Aparajita" pitchFamily="34" charset="0"/>
              </a:rPr>
              <a:t>Спасибо за внимание!</a:t>
            </a:r>
            <a:endParaRPr lang="ru-RU" dirty="0">
              <a:latin typeface="+mn-lt"/>
              <a:cs typeface="Aparajit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788338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22030" y="188640"/>
            <a:ext cx="8229600" cy="1080120"/>
          </a:xfrm>
        </p:spPr>
        <p:txBody>
          <a:bodyPr>
            <a:norm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Использованная литература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1412776"/>
            <a:ext cx="6400800" cy="3671522"/>
          </a:xfrm>
        </p:spPr>
        <p:txBody>
          <a:bodyPr>
            <a:normAutofit lnSpcReduction="10000"/>
          </a:bodyPr>
          <a:lstStyle/>
          <a:p>
            <a:pPr marL="342900" indent="-342900" algn="just">
              <a:buAutoNum type="arabicPeriod"/>
            </a:pPr>
            <a:r>
              <a:rPr lang="ru-RU" sz="1600" dirty="0" err="1" smtClean="0"/>
              <a:t>Балицкий</a:t>
            </a:r>
            <a:r>
              <a:rPr lang="ru-RU" sz="1600" dirty="0" smtClean="0"/>
              <a:t> </a:t>
            </a:r>
            <a:r>
              <a:rPr lang="ru-RU" sz="1600" dirty="0"/>
              <a:t>В.П. Возвращение кураторов // Студенчество. Диалоги о воспитании. №6 (30), 2006. С. 12-14</a:t>
            </a:r>
            <a:r>
              <a:rPr lang="ru-RU" sz="1600" dirty="0" smtClean="0"/>
              <a:t>.</a:t>
            </a:r>
          </a:p>
          <a:p>
            <a:pPr marL="342900" indent="-342900" algn="just">
              <a:buAutoNum type="arabicPeriod"/>
            </a:pPr>
            <a:r>
              <a:rPr lang="ru-RU" sz="1600" dirty="0" err="1" smtClean="0"/>
              <a:t>Балицкий</a:t>
            </a:r>
            <a:r>
              <a:rPr lang="ru-RU" sz="1600" dirty="0" smtClean="0"/>
              <a:t> </a:t>
            </a:r>
            <a:r>
              <a:rPr lang="ru-RU" sz="1600" dirty="0"/>
              <a:t>В.П. О принципах организации кураторства // Студенчество. Диалоги о воспитании. №6 (24), 2005. С. 13-15</a:t>
            </a:r>
            <a:r>
              <a:rPr lang="ru-RU" sz="1600" dirty="0" smtClean="0"/>
              <a:t>.</a:t>
            </a:r>
          </a:p>
          <a:p>
            <a:pPr marL="342900" indent="-342900" algn="just">
              <a:buAutoNum type="arabicPeriod"/>
            </a:pPr>
            <a:r>
              <a:rPr lang="ru-RU" sz="1600" dirty="0" smtClean="0"/>
              <a:t> </a:t>
            </a:r>
            <a:r>
              <a:rPr lang="ru-RU" sz="1600" dirty="0" err="1"/>
              <a:t>Кролевецкая</a:t>
            </a:r>
            <a:r>
              <a:rPr lang="ru-RU" sz="1600" dirty="0"/>
              <a:t> Е. К проблеме субъект-субъектных отношений между куратором и студенческой группой // </a:t>
            </a:r>
            <a:r>
              <a:rPr lang="ru-RU" sz="1600" dirty="0" err="1"/>
              <a:t>Alma</a:t>
            </a:r>
            <a:r>
              <a:rPr lang="ru-RU" sz="1600" dirty="0"/>
              <a:t> </a:t>
            </a:r>
            <a:r>
              <a:rPr lang="ru-RU" sz="1600" dirty="0" err="1"/>
              <a:t>mater</a:t>
            </a:r>
            <a:r>
              <a:rPr lang="ru-RU" sz="1600" dirty="0"/>
              <a:t>, №7, 2006. С.11-13</a:t>
            </a:r>
            <a:r>
              <a:rPr lang="ru-RU" sz="1600" dirty="0" smtClean="0"/>
              <a:t>.</a:t>
            </a:r>
          </a:p>
          <a:p>
            <a:pPr marL="342900" indent="-342900" algn="just">
              <a:buAutoNum type="arabicPeriod"/>
            </a:pPr>
            <a:r>
              <a:rPr lang="ru-RU" sz="1600" dirty="0"/>
              <a:t>Мирошина Т.А. Штрихи истории и возрождения кураторства // Студенчество. Диалоги о воспитании. №1 (25), 2006. С.17-19</a:t>
            </a:r>
            <a:r>
              <a:rPr lang="ru-RU" sz="1600" dirty="0" smtClean="0"/>
              <a:t>.</a:t>
            </a:r>
          </a:p>
          <a:p>
            <a:pPr marL="342900" indent="-342900" algn="just">
              <a:buAutoNum type="arabicPeriod"/>
            </a:pPr>
            <a:r>
              <a:rPr lang="ru-RU" sz="1600" dirty="0"/>
              <a:t>Царапина Т.П., Ульрих Т.А., Никулина И.В. Эффективная организация кураторской деятельности: учебно-методическое пособие. – Пермь: Изд-во Пермского гос. </a:t>
            </a:r>
            <a:r>
              <a:rPr lang="ru-RU" sz="1600" dirty="0" err="1"/>
              <a:t>техн</a:t>
            </a:r>
            <a:r>
              <a:rPr lang="ru-RU" sz="1600" dirty="0"/>
              <a:t>. ун-та, 2010. – 147 с</a:t>
            </a:r>
            <a:r>
              <a:rPr lang="ru-RU" sz="1600" dirty="0" smtClean="0"/>
              <a:t>.</a:t>
            </a:r>
          </a:p>
          <a:p>
            <a:pPr marL="342900" indent="-342900" algn="just">
              <a:buAutoNum type="arabicPeriod"/>
            </a:pPr>
            <a:r>
              <a:rPr lang="en-US" sz="1600" dirty="0" smtClean="0"/>
              <a:t> </a:t>
            </a:r>
            <a:r>
              <a:rPr lang="en-US" sz="1600" dirty="0">
                <a:hlinkClick r:id="rId2"/>
              </a:rPr>
              <a:t>http://</a:t>
            </a:r>
            <a:r>
              <a:rPr lang="en-US" sz="1600" dirty="0" smtClean="0">
                <a:hlinkClick r:id="rId2"/>
              </a:rPr>
              <a:t>www.tpu.ru/html/k-work.htm</a:t>
            </a:r>
            <a:endParaRPr lang="ru-RU" sz="1600" dirty="0" smtClean="0"/>
          </a:p>
          <a:p>
            <a:pPr marL="342900" indent="-342900" algn="just">
              <a:buAutoNum type="arabicPeriod"/>
            </a:pPr>
            <a:r>
              <a:rPr lang="en-US" sz="1600" dirty="0">
                <a:hlinkClick r:id="rId3"/>
              </a:rPr>
              <a:t>http://</a:t>
            </a:r>
            <a:r>
              <a:rPr lang="en-US" sz="1600" dirty="0" smtClean="0">
                <a:hlinkClick r:id="rId3"/>
              </a:rPr>
              <a:t>psy-service.narod.ru/blanks.htm</a:t>
            </a:r>
            <a:endParaRPr lang="ru-RU" sz="1600" dirty="0" smtClean="0"/>
          </a:p>
          <a:p>
            <a:pPr algn="just"/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90234439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620688"/>
            <a:ext cx="7086600" cy="532859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 w="6350">
                  <a:noFill/>
                </a:ln>
                <a:solidFill>
                  <a:srgbClr val="CEB966">
                    <a:tint val="90000"/>
                    <a:satMod val="120000"/>
                  </a:srgb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ea typeface="+mj-ea"/>
                <a:cs typeface="+mj-cs"/>
              </a:rPr>
              <a:t>1. </a:t>
            </a:r>
            <a:r>
              <a:rPr lang="ru-RU" sz="3200" b="1" dirty="0">
                <a:ln w="6350">
                  <a:noFill/>
                </a:ln>
                <a:solidFill>
                  <a:srgbClr val="CEB966">
                    <a:tint val="90000"/>
                    <a:satMod val="120000"/>
                  </a:srgb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ea typeface="+mj-ea"/>
                <a:cs typeface="+mj-cs"/>
              </a:rPr>
              <a:t>Из истории кураторства.</a:t>
            </a:r>
            <a:br>
              <a:rPr lang="ru-RU" sz="3200" b="1" dirty="0">
                <a:ln w="6350">
                  <a:noFill/>
                </a:ln>
                <a:solidFill>
                  <a:srgbClr val="CEB966">
                    <a:tint val="90000"/>
                    <a:satMod val="120000"/>
                  </a:srgb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ea typeface="+mj-ea"/>
                <a:cs typeface="+mj-cs"/>
              </a:rPr>
            </a:br>
            <a:endParaRPr lang="ru-RU" sz="3200" b="1" dirty="0" smtClean="0">
              <a:ln w="6350">
                <a:noFill/>
              </a:ln>
              <a:solidFill>
                <a:srgbClr val="CEB966">
                  <a:tint val="90000"/>
                  <a:satMod val="120000"/>
                </a:srgb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Arial"/>
              <a:ea typeface="+mj-ea"/>
              <a:cs typeface="+mj-cs"/>
            </a:endParaRPr>
          </a:p>
          <a:p>
            <a:r>
              <a:rPr lang="ru-RU" sz="3200" b="1" dirty="0" smtClean="0">
                <a:ln w="6350">
                  <a:noFill/>
                </a:ln>
                <a:solidFill>
                  <a:srgbClr val="CEB966">
                    <a:tint val="90000"/>
                    <a:satMod val="120000"/>
                  </a:srgb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ea typeface="+mj-ea"/>
                <a:cs typeface="+mj-cs"/>
              </a:rPr>
              <a:t>2. </a:t>
            </a:r>
            <a:r>
              <a:rPr lang="ru-RU" sz="3200" b="1" dirty="0">
                <a:ln w="6350">
                  <a:noFill/>
                </a:ln>
                <a:solidFill>
                  <a:srgbClr val="CEB966">
                    <a:tint val="90000"/>
                    <a:satMod val="120000"/>
                  </a:srgb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ea typeface="+mj-ea"/>
                <a:cs typeface="+mj-cs"/>
              </a:rPr>
              <a:t>Обобщенная модель кураторской работы.</a:t>
            </a:r>
            <a:br>
              <a:rPr lang="ru-RU" sz="3200" b="1" dirty="0">
                <a:ln w="6350">
                  <a:noFill/>
                </a:ln>
                <a:solidFill>
                  <a:srgbClr val="CEB966">
                    <a:tint val="90000"/>
                    <a:satMod val="120000"/>
                  </a:srgb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ea typeface="+mj-ea"/>
                <a:cs typeface="+mj-cs"/>
              </a:rPr>
            </a:br>
            <a:endParaRPr lang="ru-RU" sz="3200" b="1" dirty="0" smtClean="0">
              <a:ln w="6350">
                <a:noFill/>
              </a:ln>
              <a:solidFill>
                <a:srgbClr val="CEB966">
                  <a:tint val="90000"/>
                  <a:satMod val="120000"/>
                </a:srgb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Arial"/>
              <a:ea typeface="+mj-ea"/>
              <a:cs typeface="+mj-cs"/>
            </a:endParaRPr>
          </a:p>
          <a:p>
            <a:r>
              <a:rPr lang="ru-RU" sz="3200" b="1" dirty="0" smtClean="0">
                <a:ln w="6350">
                  <a:noFill/>
                </a:ln>
                <a:solidFill>
                  <a:srgbClr val="CEB966">
                    <a:tint val="90000"/>
                    <a:satMod val="120000"/>
                  </a:srgb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ea typeface="+mj-ea"/>
                <a:cs typeface="+mj-cs"/>
              </a:rPr>
              <a:t>3. </a:t>
            </a:r>
            <a:r>
              <a:rPr lang="ru-RU" sz="3200" b="1" dirty="0">
                <a:ln w="6350">
                  <a:noFill/>
                </a:ln>
                <a:solidFill>
                  <a:srgbClr val="CEB966">
                    <a:tint val="90000"/>
                    <a:satMod val="120000"/>
                  </a:srgb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ea typeface="+mj-ea"/>
                <a:cs typeface="+mj-cs"/>
              </a:rPr>
              <a:t>Цели и задачи куратора по руководству кураторской группой.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85987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612845"/>
            <a:ext cx="720080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Инструкция для кураторов Томского технологического института, утвержденная в 1903 г. </a:t>
            </a:r>
          </a:p>
          <a:p>
            <a:pPr algn="ctr"/>
            <a:r>
              <a:rPr lang="ru-RU" sz="2000" dirty="0"/>
              <a:t>Императором Николаем II.</a:t>
            </a:r>
          </a:p>
          <a:p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1. Кураторы, служа посредниками между Советом Института и студентами, являются с одной стороны руководителями, с другой же стороны ходатаями перед соответствующими академическими органами об удовлетворении уважительных и в законных формах заявленных нужд и потребностей студентов.</a:t>
            </a:r>
          </a:p>
          <a:p>
            <a:r>
              <a:rPr lang="ru-RU" dirty="0"/>
              <a:t>2. Кураторы избираются Советом из числа профессоров и преподавателей на 1 год по одному на курс.</a:t>
            </a:r>
          </a:p>
          <a:p>
            <a:r>
              <a:rPr lang="ru-RU" dirty="0"/>
              <a:t>3. Кураторы образуют комиссию под председательством Директора для совместного обсуждения дел, касающихся различных курсов и отделений и для согласования своих действий. Комиссия выбирает из числа своих членов товарища председателя, который и председательствует в отсутствии Директора.</a:t>
            </a:r>
          </a:p>
          <a:p>
            <a:r>
              <a:rPr lang="ru-RU" i="1" dirty="0"/>
              <a:t>Примечание: В комиссию кураторов могут быть приглашены для соответственных объяснений представители из студентов от курсов.</a:t>
            </a:r>
            <a:endParaRPr lang="ru-RU" dirty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905237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6695" y="980728"/>
            <a:ext cx="777686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4. Во всех особо важных случаях, а также при существенных разногласиях, комиссия если не встретится препятствий со стороны Директора, представляет дела и соображения на усмотрение совета. Если Директор затруднится перевести дело в Совет, то представляет протокол комиссии Попечителю учебного округа, с приложением всех особых мнений.</a:t>
            </a:r>
          </a:p>
          <a:p>
            <a:r>
              <a:rPr lang="ru-RU" dirty="0"/>
              <a:t>5. Кураторы: а) устраивают совещания с курсовыми старостами или с представителями своих курсов; б)назначают определенное время, в которое студенты могут обращаться к ним по своим делам; в) созывают с разрешения Директора, по ходатайству студентов или по собственному почину собрания студентов своего курса под своим председательством. На этих курсовых собраниях даются студентам надлежащие разъяснения и обсуждаются нужды курса; при желании студентов могут быть избираемы из их среды курсовые старосты на годичный срок для сношения по делам курса с администрацией и преподавательским персоналом Института. Утверждение избранных старост зависит от комиссии кураторов. В случае подачи особого мнения дело восходит к Попечителю учебного округа.</a:t>
            </a:r>
          </a:p>
          <a:p>
            <a:r>
              <a:rPr lang="ru-RU" i="1" dirty="0"/>
              <a:t>Примечание: Куратор представляет Директору для сведения список избранных старост, предварительно рассмотренный комиссией кураторов, для утверждения поименованных в этом списке лиц.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06312061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582341"/>
            <a:ext cx="81369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6. Комиссия кураторов, заботясь об удовлетворении духовных и материальных потребностей студентов, дает заключение на запросы собраний отделений по делам, касающимся устройства научных и литературных кружков для занятий искусствами, физическими упражнениями и т.д., участвует в рассмотрении совместно с Хозяйственным Комитетом Института вопросов об организации студенческих библиотек и читален, столовых, чайных, кассы и т.п., приходит студентам на помощь при искании дешевых и здоровых квартир.</a:t>
            </a:r>
          </a:p>
        </p:txBody>
      </p:sp>
    </p:spTree>
    <p:extLst>
      <p:ext uri="{BB962C8B-B14F-4D97-AF65-F5344CB8AC3E}">
        <p14:creationId xmlns:p14="http://schemas.microsoft.com/office/powerpoint/2010/main" val="257261626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компоненты кураторской деятельности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Целеполагание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Мотивационный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Ориентировочный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Исполнительский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Контрольно-оценочный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169019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Группы основных целей кураторской деятельности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Формирование благоприятных отношений между студентами и сплочение коллектива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Формирование профессиональной компетентности и профессионально-важных качеств студентов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Формирование профессионально важных качеств преподавателя-куратора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933221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Ориентиры по выделенным целям</a:t>
            </a:r>
            <a:endParaRPr lang="ru-RU" sz="2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8070241"/>
              </p:ext>
            </p:extLst>
          </p:nvPr>
        </p:nvGraphicFramePr>
        <p:xfrm>
          <a:off x="457200" y="836712"/>
          <a:ext cx="8229600" cy="56692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50504"/>
                <a:gridCol w="2448272"/>
                <a:gridCol w="2448272"/>
                <a:gridCol w="1882552"/>
              </a:tblGrid>
              <a:tr h="1728192">
                <a:tc>
                  <a:txBody>
                    <a:bodyPr/>
                    <a:lstStyle/>
                    <a:p>
                      <a:r>
                        <a:rPr lang="ru-RU" dirty="0" smtClean="0"/>
                        <a:t>Критерий</a:t>
                      </a:r>
                      <a:r>
                        <a:rPr lang="en-US" dirty="0" smtClean="0"/>
                        <a:t>/</a:t>
                      </a:r>
                      <a:r>
                        <a:rPr lang="ru-RU" dirty="0" smtClean="0"/>
                        <a:t>цель</a:t>
                      </a:r>
                      <a:endParaRPr lang="ru-RU" dirty="0"/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Формирование благоприятных отношений между студентами и сплочение коллектива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Формирование профессиональной компетентности и профессионально</a:t>
                      </a:r>
                      <a:r>
                        <a:rPr lang="ru-RU" baseline="0" dirty="0" smtClean="0"/>
                        <a:t> важных качеств студентов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Формирование профессионально</a:t>
                      </a:r>
                      <a:r>
                        <a:rPr lang="ru-RU" baseline="0" dirty="0" smtClean="0"/>
                        <a:t> важных качеств  преподавателя-куратора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Выбор средств, способов и путей достижения целей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/>
                        <a:t>Исследование (социометрия [Столяренко Л.Д., Самыгин С.И. Сто экзаменационных вопросов по психологии, 2001, </a:t>
                      </a:r>
                      <a:r>
                        <a:rPr lang="en-US" sz="1400" dirty="0" smtClean="0"/>
                        <a:t>vocabulary.ru/dictionary/1096</a:t>
                      </a:r>
                      <a:r>
                        <a:rPr lang="ru-RU" sz="1400" dirty="0" smtClean="0"/>
                        <a:t>], методика</a:t>
                      </a:r>
                      <a:r>
                        <a:rPr lang="ru-RU" sz="1400" baseline="0" dirty="0" smtClean="0"/>
                        <a:t> диагностики самооценки уровня тревожности Спилберга-Ханина [</a:t>
                      </a:r>
                      <a:r>
                        <a:rPr lang="en-US" sz="1400" baseline="0" dirty="0" smtClean="0"/>
                        <a:t>www.psihologu. Info/content/view/1031/16</a:t>
                      </a:r>
                      <a:r>
                        <a:rPr lang="ru-RU" sz="1400" baseline="0" dirty="0" smtClean="0"/>
                        <a:t>], выбор последовательности использования различных педагогических приемов и способов воздействия, активных форм работы (групповые дискуссии, деловые игры).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/>
                        <a:t>Исследование особенностей студентов (тест «Самооценка уровня притязаний по методике </a:t>
                      </a:r>
                      <a:r>
                        <a:rPr lang="ru-RU" sz="1400" dirty="0" err="1" smtClean="0"/>
                        <a:t>Шварцландера</a:t>
                      </a:r>
                      <a:r>
                        <a:rPr lang="ru-RU" sz="1400" dirty="0" smtClean="0"/>
                        <a:t> [</a:t>
                      </a:r>
                      <a:r>
                        <a:rPr lang="en-US" sz="1400" dirty="0" smtClean="0"/>
                        <a:t>http://www.conflictology.narod.ru</a:t>
                      </a:r>
                      <a:r>
                        <a:rPr lang="ru-RU" sz="1400" dirty="0" smtClean="0"/>
                        <a:t>],</a:t>
                      </a:r>
                      <a:r>
                        <a:rPr lang="ru-RU" sz="1400" baseline="0" dirty="0" smtClean="0"/>
                        <a:t> тест «Оценка уровня притязаний </a:t>
                      </a:r>
                      <a:r>
                        <a:rPr lang="ru-RU" sz="1400" baseline="0" dirty="0" err="1" smtClean="0"/>
                        <a:t>Ф.Хоппе</a:t>
                      </a:r>
                      <a:r>
                        <a:rPr lang="ru-RU" sz="1400" baseline="0" dirty="0" smtClean="0"/>
                        <a:t> [</a:t>
                      </a:r>
                      <a:r>
                        <a:rPr lang="en-US" sz="1400" baseline="0" dirty="0" smtClean="0"/>
                        <a:t>www.psy-files.ru]</a:t>
                      </a:r>
                      <a:r>
                        <a:rPr lang="ru-RU" sz="1400" baseline="0" dirty="0" smtClean="0"/>
                        <a:t>, методика- опросник профессиональных предпочтений, модификация теста </a:t>
                      </a:r>
                      <a:r>
                        <a:rPr lang="ru-RU" sz="1400" baseline="0" dirty="0" err="1" smtClean="0"/>
                        <a:t>Голланда</a:t>
                      </a:r>
                      <a:r>
                        <a:rPr lang="ru-RU" sz="1400" baseline="0" dirty="0" smtClean="0"/>
                        <a:t> [</a:t>
                      </a:r>
                      <a:r>
                        <a:rPr lang="en-US" sz="1400" baseline="0" dirty="0" smtClean="0"/>
                        <a:t>www.psy-files.ru</a:t>
                      </a:r>
                      <a:r>
                        <a:rPr lang="ru-RU" sz="1400" baseline="0" dirty="0" smtClean="0"/>
                        <a:t>], опросник профессиональных склонностей Л. </a:t>
                      </a:r>
                      <a:r>
                        <a:rPr lang="ru-RU" sz="1400" baseline="0" dirty="0" err="1" smtClean="0"/>
                        <a:t>Йовайши</a:t>
                      </a:r>
                      <a:r>
                        <a:rPr lang="ru-RU" sz="1400" baseline="0" dirty="0" smtClean="0"/>
                        <a:t> в модификации Г.В. </a:t>
                      </a:r>
                      <a:r>
                        <a:rPr lang="ru-RU" sz="1400" baseline="0" dirty="0" err="1" smtClean="0"/>
                        <a:t>Резапкиной</a:t>
                      </a:r>
                      <a:r>
                        <a:rPr lang="ru-RU" sz="1400" baseline="0" dirty="0" smtClean="0"/>
                        <a:t> [</a:t>
                      </a:r>
                      <a:r>
                        <a:rPr lang="en-US" sz="1400" baseline="0" dirty="0" smtClean="0"/>
                        <a:t>vsetesti.ru/411</a:t>
                      </a:r>
                      <a:r>
                        <a:rPr lang="ru-RU" sz="1400" baseline="0" dirty="0" smtClean="0"/>
                        <a:t>]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</a:t>
                      </a:r>
                      <a:r>
                        <a:rPr lang="ru-RU" sz="1400" dirty="0" err="1" smtClean="0"/>
                        <a:t>амообследование</a:t>
                      </a:r>
                      <a:r>
                        <a:rPr lang="ru-RU" sz="1400" baseline="0" dirty="0" smtClean="0"/>
                        <a:t> (выявление уровня развития педагогических и управленческих способностей по психологическим методикам (Программирование саморазвития руководителя [</a:t>
                      </a:r>
                      <a:r>
                        <a:rPr lang="en-US" sz="1400" baseline="0" dirty="0" smtClean="0"/>
                        <a:t>www.drozdovland.ru</a:t>
                      </a:r>
                      <a:r>
                        <a:rPr lang="ru-RU" sz="1400" baseline="0" dirty="0" smtClean="0"/>
                        <a:t>]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699985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2910303"/>
              </p:ext>
            </p:extLst>
          </p:nvPr>
        </p:nvGraphicFramePr>
        <p:xfrm>
          <a:off x="539552" y="692696"/>
          <a:ext cx="8229600" cy="54749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231632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Формирование благоприятных отношений между студентами и сплочение коллектива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Формирование профессиональной компетентности и профессионально</a:t>
                      </a:r>
                      <a:r>
                        <a:rPr lang="ru-RU" baseline="0" dirty="0" smtClean="0"/>
                        <a:t> важных качеств студентов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Формирование профессионально</a:t>
                      </a:r>
                      <a:r>
                        <a:rPr lang="ru-RU" baseline="0" dirty="0" smtClean="0"/>
                        <a:t> важных качеств  преподавателя-куратора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1052877">
                <a:tc>
                  <a:txBody>
                    <a:bodyPr/>
                    <a:lstStyle/>
                    <a:p>
                      <a:r>
                        <a:rPr lang="ru-RU" dirty="0" smtClean="0"/>
                        <a:t>Планирование действий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Составление плана работы на семестр</a:t>
                      </a:r>
                      <a:r>
                        <a:rPr lang="en-US" dirty="0" smtClean="0"/>
                        <a:t>/</a:t>
                      </a:r>
                      <a:r>
                        <a:rPr lang="ru-RU" dirty="0" smtClean="0"/>
                        <a:t>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Составление индивидуальной карты развития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Составление программы саморазвития</a:t>
                      </a:r>
                      <a:endParaRPr lang="ru-RU" dirty="0"/>
                    </a:p>
                  </a:txBody>
                  <a:tcPr/>
                </a:tc>
              </a:tr>
              <a:tr h="1368740">
                <a:tc>
                  <a:txBody>
                    <a:bodyPr/>
                    <a:lstStyle/>
                    <a:p>
                      <a:r>
                        <a:rPr lang="ru-RU" dirty="0" smtClean="0"/>
                        <a:t>Выбор критериев</a:t>
                      </a:r>
                      <a:r>
                        <a:rPr lang="ru-RU" baseline="0" dirty="0" smtClean="0"/>
                        <a:t> оценки деятельности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Повторное тестирование по выбранным методикам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Карта наблюдения за изменениями в поведении студента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Самооценка своих достижений, тестирование</a:t>
                      </a:r>
                      <a:endParaRPr lang="ru-RU" dirty="0"/>
                    </a:p>
                  </a:txBody>
                  <a:tcPr/>
                </a:tc>
              </a:tr>
              <a:tr h="737014">
                <a:tc>
                  <a:txBody>
                    <a:bodyPr/>
                    <a:lstStyle/>
                    <a:p>
                      <a:r>
                        <a:rPr lang="ru-RU" dirty="0" smtClean="0"/>
                        <a:t>Оценка времени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Каждые 2 месяца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Ежемесячное подведение итогов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Ежедневно, еженедельно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456007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229</TotalTime>
  <Words>1140</Words>
  <Application>Microsoft Office PowerPoint</Application>
  <PresentationFormat>Экран (4:3)</PresentationFormat>
  <Paragraphs>95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Содержание деятельности куратора в современных условиях    презентация подготовлена председателем Совета кураторов Дагестанского государственного университета доц. Кукановой Л.Б.</vt:lpstr>
      <vt:lpstr> </vt:lpstr>
      <vt:lpstr>Презентация PowerPoint</vt:lpstr>
      <vt:lpstr>Презентация PowerPoint</vt:lpstr>
      <vt:lpstr>Презентация PowerPoint</vt:lpstr>
      <vt:lpstr>Основные компоненты кураторской деятельности</vt:lpstr>
      <vt:lpstr>Группы основных целей кураторской деятельности</vt:lpstr>
      <vt:lpstr>Ориентиры по выделенным целям</vt:lpstr>
      <vt:lpstr>Презентация PowerPoint</vt:lpstr>
      <vt:lpstr>Цели деятельности</vt:lpstr>
      <vt:lpstr>Презентация PowerPoint</vt:lpstr>
      <vt:lpstr>Цели и задачи куратора по руководству студенческой группой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  <vt:lpstr> Использованная литература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Содержание деятельности куратора в современных условиях</dc:title>
  <dc:creator>Лариса Борисовна</dc:creator>
  <cp:lastModifiedBy>Лариса Борисовна</cp:lastModifiedBy>
  <cp:revision>25</cp:revision>
  <dcterms:created xsi:type="dcterms:W3CDTF">2012-08-06T11:06:34Z</dcterms:created>
  <dcterms:modified xsi:type="dcterms:W3CDTF">2014-01-27T12:59:40Z</dcterms:modified>
</cp:coreProperties>
</file>