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9" r:id="rId7"/>
    <p:sldId id="270" r:id="rId8"/>
    <p:sldId id="27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4968552"/>
          </a:xfrm>
        </p:spPr>
        <p:txBody>
          <a:bodyPr/>
          <a:lstStyle/>
          <a:p>
            <a:r>
              <a:rPr lang="ru-RU" dirty="0" smtClean="0"/>
              <a:t>Планирование и осуществление работы </a:t>
            </a:r>
            <a:r>
              <a:rPr lang="ru-RU" dirty="0" smtClean="0"/>
              <a:t>куратора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/>
              <a:t>Презентация подготовлена председателем Совета кураторов ДГУ, доц. </a:t>
            </a:r>
            <a:r>
              <a:rPr lang="ru-RU" sz="1800" dirty="0" err="1" smtClean="0"/>
              <a:t>Кукановой</a:t>
            </a:r>
            <a:r>
              <a:rPr lang="ru-RU" sz="1800" dirty="0" smtClean="0"/>
              <a:t> Л.Б.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752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381096"/>
          </a:xfrm>
        </p:spPr>
        <p:txBody>
          <a:bodyPr>
            <a:normAutofit/>
          </a:bodyPr>
          <a:lstStyle/>
          <a:p>
            <a:r>
              <a:rPr lang="ru-RU" dirty="0" smtClean="0"/>
              <a:t>Обзорный информационный час – </a:t>
            </a:r>
            <a:r>
              <a:rPr lang="ru-RU" sz="3600" dirty="0" smtClean="0"/>
              <a:t>это краткий обзор основных политических, культурных и спортивных событий, произошедших за определенный отрезок времени в стране и за рубежом.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584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305800" cy="5112568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i="1" dirty="0" smtClean="0"/>
              <a:t>Основные критерии отбора информации</a:t>
            </a:r>
            <a:r>
              <a:rPr lang="en-US" sz="4000" dirty="0" smtClean="0"/>
              <a:t>:</a:t>
            </a:r>
            <a:br>
              <a:rPr lang="en-US" sz="4000" dirty="0" smtClean="0"/>
            </a:br>
            <a:r>
              <a:rPr lang="ru-RU" sz="4000" dirty="0" smtClean="0"/>
              <a:t>актуальность</a:t>
            </a:r>
            <a:r>
              <a:rPr lang="en-US" sz="4000" dirty="0" smtClean="0"/>
              <a:t>;</a:t>
            </a:r>
            <a:br>
              <a:rPr lang="en-US" sz="4000" dirty="0" smtClean="0"/>
            </a:br>
            <a:r>
              <a:rPr lang="ru-RU" sz="4000" dirty="0" smtClean="0"/>
              <a:t>объективность</a:t>
            </a:r>
            <a:r>
              <a:rPr lang="en-US" sz="4000" dirty="0" smtClean="0"/>
              <a:t>;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значимость</a:t>
            </a:r>
            <a:r>
              <a:rPr lang="en-US" sz="4000" dirty="0" smtClean="0"/>
              <a:t>;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достоверность</a:t>
            </a:r>
            <a:r>
              <a:rPr lang="en-US" sz="4000" dirty="0" smtClean="0"/>
              <a:t>;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оперативность</a:t>
            </a:r>
            <a:r>
              <a:rPr lang="en-US" sz="4000" dirty="0" smtClean="0"/>
              <a:t>;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убедительность.</a:t>
            </a:r>
            <a:br>
              <a:rPr lang="ru-RU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0172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305800" cy="5472608"/>
          </a:xfrm>
        </p:spPr>
        <p:txBody>
          <a:bodyPr>
            <a:noAutofit/>
          </a:bodyPr>
          <a:lstStyle/>
          <a:p>
            <a:r>
              <a:rPr lang="ru-RU" sz="4000" u="sng" dirty="0" smtClean="0"/>
              <a:t>Современные формы проведения кураторских часов</a:t>
            </a:r>
            <a:br>
              <a:rPr lang="ru-RU" sz="4000" u="sng" dirty="0" smtClean="0"/>
            </a:br>
            <a:r>
              <a:rPr lang="ru-RU" sz="2800" dirty="0" smtClean="0"/>
              <a:t>Беседа</a:t>
            </a:r>
            <a:br>
              <a:rPr lang="ru-RU" sz="2800" dirty="0" smtClean="0"/>
            </a:br>
            <a:r>
              <a:rPr lang="ru-RU" sz="2800" dirty="0" smtClean="0"/>
              <a:t>Круглый стол</a:t>
            </a:r>
            <a:br>
              <a:rPr lang="ru-RU" sz="2800" dirty="0" smtClean="0"/>
            </a:br>
            <a:r>
              <a:rPr lang="ru-RU" sz="2800" dirty="0" err="1" smtClean="0"/>
              <a:t>Информ</a:t>
            </a:r>
            <a:r>
              <a:rPr lang="ru-RU" sz="2800" dirty="0" smtClean="0"/>
              <a:t>-дайджест</a:t>
            </a:r>
            <a:br>
              <a:rPr lang="ru-RU" sz="2800" dirty="0" smtClean="0"/>
            </a:br>
            <a:r>
              <a:rPr lang="ru-RU" sz="2800" dirty="0" smtClean="0"/>
              <a:t>Вы спрашивали – мы отвечаем</a:t>
            </a:r>
            <a:br>
              <a:rPr lang="ru-RU" sz="2800" dirty="0" smtClean="0"/>
            </a:br>
            <a:r>
              <a:rPr lang="ru-RU" sz="2800" dirty="0" smtClean="0"/>
              <a:t>Политическая дискуссия</a:t>
            </a:r>
            <a:br>
              <a:rPr lang="ru-RU" sz="2800" dirty="0" smtClean="0"/>
            </a:br>
            <a:r>
              <a:rPr lang="ru-RU" sz="2800" dirty="0" smtClean="0"/>
              <a:t>Как это было</a:t>
            </a:r>
            <a:br>
              <a:rPr lang="ru-RU" sz="2800" dirty="0" smtClean="0"/>
            </a:br>
            <a:r>
              <a:rPr lang="ru-RU" sz="2800" dirty="0" smtClean="0"/>
              <a:t>Годы и люди</a:t>
            </a:r>
            <a:br>
              <a:rPr lang="ru-RU" sz="2800" dirty="0" smtClean="0"/>
            </a:br>
            <a:r>
              <a:rPr lang="ru-RU" sz="2800" dirty="0" smtClean="0"/>
              <a:t>Пресс-конференция</a:t>
            </a:r>
            <a:br>
              <a:rPr lang="ru-RU" sz="2800" dirty="0" smtClean="0"/>
            </a:br>
            <a:r>
              <a:rPr lang="ru-RU" sz="2800" dirty="0" smtClean="0"/>
              <a:t>Фотокамера смотрит в мир</a:t>
            </a:r>
            <a:br>
              <a:rPr lang="ru-RU" sz="2800" dirty="0" smtClean="0"/>
            </a:br>
            <a:endParaRPr lang="ru-RU" sz="2800" u="sng" dirty="0"/>
          </a:p>
        </p:txBody>
      </p:sp>
    </p:spTree>
    <p:extLst>
      <p:ext uri="{BB962C8B-B14F-4D97-AF65-F5344CB8AC3E}">
        <p14:creationId xmlns:p14="http://schemas.microsoft.com/office/powerpoint/2010/main" val="2781397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53322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Правила проведения информационного кураторского часа.</a:t>
            </a:r>
            <a:br>
              <a:rPr lang="ru-RU" sz="2800" dirty="0" smtClean="0"/>
            </a:br>
            <a:r>
              <a:rPr lang="ru-RU" sz="2400" dirty="0" smtClean="0"/>
              <a:t>Информационный час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smtClean="0"/>
              <a:t>1)</a:t>
            </a:r>
            <a:r>
              <a:rPr lang="ru-RU" sz="2400" dirty="0" smtClean="0"/>
              <a:t> не должен быть продолжительным по времени</a:t>
            </a:r>
            <a:r>
              <a:rPr lang="en-US" sz="2400" dirty="0" smtClean="0"/>
              <a:t>;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2) должен быть ярким и занимательным</a:t>
            </a:r>
            <a:r>
              <a:rPr lang="en-US" sz="2400" dirty="0" smtClean="0"/>
              <a:t>;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3) готовится и проводится с участием студентов, проявляющих собственную инициативу и желание подать информацию необычно и интересно</a:t>
            </a:r>
            <a:r>
              <a:rPr lang="en-US" sz="2400" dirty="0" smtClean="0"/>
              <a:t>;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4) должен развивать интеллектуальные способности и коммуникативные умения студентов</a:t>
            </a:r>
            <a:r>
              <a:rPr lang="en-US" sz="2400" dirty="0" smtClean="0"/>
              <a:t>:</a:t>
            </a:r>
            <a:r>
              <a:rPr lang="ru-RU" sz="2400" dirty="0" smtClean="0"/>
              <a:t> рассуждать, делать выводы, защищать свое мнение, высказывать его</a:t>
            </a:r>
            <a:r>
              <a:rPr lang="en-US" sz="2400" dirty="0" smtClean="0"/>
              <a:t>;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5) необходим для развития словарного запаса наших студентов, пополнения энциклопедических знаний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6)</a:t>
            </a:r>
            <a:r>
              <a:rPr lang="ru-RU" sz="2400" dirty="0" smtClean="0"/>
              <a:t> должен проводиться регулярно</a:t>
            </a:r>
            <a:r>
              <a:rPr lang="en-US" sz="2400" dirty="0" smtClean="0"/>
              <a:t>;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7) не должен оставлять студентов равнодушными, безразличными к тому, что происходит в стране и мире.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71300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317200"/>
          </a:xfrm>
        </p:spPr>
        <p:txBody>
          <a:bodyPr>
            <a:noAutofit/>
          </a:bodyPr>
          <a:lstStyle/>
          <a:p>
            <a:r>
              <a:rPr lang="ru-RU" sz="3200" i="1" dirty="0" smtClean="0"/>
              <a:t>В ходе информационного часа могут быть использованы такие виды работы со студентами, как</a:t>
            </a:r>
            <a:r>
              <a:rPr lang="en-US" sz="3200" i="1" dirty="0" smtClean="0"/>
              <a:t>: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2400" i="1" dirty="0" smtClean="0"/>
              <a:t>- чтение газетных  сообщений</a:t>
            </a:r>
            <a:r>
              <a:rPr lang="en-US" sz="2400" i="1" dirty="0" smtClean="0"/>
              <a:t>;</a:t>
            </a:r>
            <a:br>
              <a:rPr lang="en-US" sz="2400" i="1" dirty="0" smtClean="0"/>
            </a:br>
            <a:r>
              <a:rPr lang="ru-RU" sz="2400" i="1" dirty="0" smtClean="0"/>
              <a:t>- комментированное чтение газетных и журнальных материалов</a:t>
            </a:r>
            <a:r>
              <a:rPr lang="en-US" sz="2400" i="1" dirty="0" smtClean="0"/>
              <a:t>;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- пересказ событий в стране и мире с использованием газетных текстов</a:t>
            </a:r>
            <a:r>
              <a:rPr lang="en-US" sz="2400" i="1" dirty="0" smtClean="0"/>
              <a:t>;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- работа с терминами с помощью различных словарей</a:t>
            </a:r>
            <a:r>
              <a:rPr lang="en-US" sz="2400" i="1" dirty="0" smtClean="0"/>
              <a:t>;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- просмотр и обсуждение теле- и видеосюжетов</a:t>
            </a:r>
            <a:r>
              <a:rPr lang="en-US" sz="2400" i="1" dirty="0" smtClean="0"/>
              <a:t>;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- обмен мнениями по поводу увиденного и услышанного.</a:t>
            </a:r>
            <a:br>
              <a:rPr lang="ru-RU" sz="2400" i="1" dirty="0" smtClean="0"/>
            </a:b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452146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87704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Спасибо за внимание!</a:t>
            </a:r>
            <a:br>
              <a:rPr lang="ru-RU" dirty="0" smtClean="0"/>
            </a:br>
            <a:r>
              <a:rPr lang="ru-RU" dirty="0" smtClean="0"/>
              <a:t>Желаем успеха в проведении интересных кураторских часов!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338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317200"/>
          </a:xfrm>
        </p:spPr>
        <p:txBody>
          <a:bodyPr>
            <a:normAutofit/>
          </a:bodyPr>
          <a:lstStyle/>
          <a:p>
            <a:pPr algn="r"/>
            <a:r>
              <a:rPr lang="ru-RU" i="1" dirty="0" smtClean="0"/>
              <a:t>Скажи мне – и я это забуду.</a:t>
            </a:r>
            <a:br>
              <a:rPr lang="ru-RU" i="1" dirty="0" smtClean="0"/>
            </a:br>
            <a:r>
              <a:rPr lang="ru-RU" i="1" dirty="0" smtClean="0"/>
              <a:t>Покажи мне – и я , может быть, запомню это.</a:t>
            </a:r>
            <a:br>
              <a:rPr lang="ru-RU" i="1" dirty="0" smtClean="0"/>
            </a:br>
            <a:r>
              <a:rPr lang="ru-RU" i="1" dirty="0" smtClean="0"/>
              <a:t>Позволь мне сделать – и я это буду знать.</a:t>
            </a:r>
            <a:br>
              <a:rPr lang="ru-RU" i="1" dirty="0" smtClean="0"/>
            </a:br>
            <a:r>
              <a:rPr lang="ru-RU" sz="3600" i="1" dirty="0" smtClean="0"/>
              <a:t>Конфуций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2084564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449816" cy="5472608"/>
          </a:xfrm>
          <a:scene3d>
            <a:camera prst="orthographicFront"/>
            <a:lightRig rig="freezing" dir="t">
              <a:rot lat="0" lon="0" rev="5640000"/>
            </a:lightRig>
          </a:scene3d>
          <a:sp3d>
            <a:bevelT prst="angle"/>
          </a:sp3d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r>
              <a:rPr lang="ru-RU" dirty="0" smtClean="0"/>
              <a:t>1. Планирование работы куратора.</a:t>
            </a:r>
            <a:br>
              <a:rPr lang="ru-RU" dirty="0" smtClean="0"/>
            </a:br>
            <a:r>
              <a:rPr lang="ru-RU" dirty="0" smtClean="0"/>
              <a:t>2. Документация </a:t>
            </a:r>
            <a:r>
              <a:rPr lang="ru-RU" dirty="0" smtClean="0"/>
              <a:t>куратора в ДГУ.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Современные формы проведения кураторских часов.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407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3892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 воспитательной работы куратора – </a:t>
            </a:r>
            <a:r>
              <a:rPr lang="ru-RU" sz="4400" dirty="0" smtClean="0"/>
              <a:t>программа его деятельности по формированию не только коллектива обучающихся, но и личности каждого, осуществления планомерной и целенаправленной воспитательной работы.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36080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305800" cy="5040560"/>
          </a:xfrm>
        </p:spPr>
        <p:style>
          <a:lnRef idx="1">
            <a:schemeClr val="accent2"/>
          </a:lnRef>
          <a:fillRef idx="1002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400" b="1" i="1" dirty="0" smtClean="0"/>
              <a:t>Педагогические условия, позволяющие куратору превратить план в средство побуждения студентов к самостоятельной и творческой организации коллективных дел.</a:t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Первое условие – </a:t>
            </a:r>
            <a:r>
              <a:rPr lang="ru-RU" sz="2400" dirty="0" smtClean="0"/>
              <a:t>разработка плана при активном участии студентов.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i="1" dirty="0" smtClean="0"/>
              <a:t>Второе условие – </a:t>
            </a:r>
            <a:r>
              <a:rPr lang="ru-RU" sz="2400" dirty="0" smtClean="0"/>
              <a:t>побуждение студентов к разработке альтернативных вариантов плана воспитательной работы.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i="1" dirty="0" smtClean="0"/>
              <a:t>Третье условие – </a:t>
            </a:r>
            <a:r>
              <a:rPr lang="ru-RU" sz="2400" dirty="0" smtClean="0"/>
              <a:t>создание психологического настроя обучающихся на поиск и выполнение творческих дел, способствующих духовно-нравственному развитию личности.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15133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305800" cy="459712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Иногда, чтобы изменить унцию представлений о чем либо, требуется тонна образования.    </a:t>
            </a:r>
            <a:br>
              <a:rPr lang="ru-RU" sz="4800" dirty="0" smtClean="0"/>
            </a:br>
            <a:r>
              <a:rPr lang="ru-RU" sz="4800" dirty="0"/>
              <a:t> </a:t>
            </a:r>
            <a:r>
              <a:rPr lang="ru-RU" sz="4800" dirty="0" smtClean="0"/>
              <a:t>                                Пастор Том   </a:t>
            </a:r>
            <a:br>
              <a:rPr lang="ru-RU" sz="4800" dirty="0" smtClean="0"/>
            </a:br>
            <a:r>
              <a:rPr lang="ru-RU" sz="4800" dirty="0" smtClean="0"/>
              <a:t>                                                                                                             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824552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196752"/>
            <a:ext cx="7854696" cy="4464496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/>
              <a:t>Воспитать человека интеллектуально, не воспитав его нравственно, - значит вырастить угрозу для общества.</a:t>
            </a:r>
          </a:p>
          <a:p>
            <a:pPr algn="ctr"/>
            <a:r>
              <a:rPr lang="ru-RU" sz="4000" b="1" i="1" dirty="0" smtClean="0"/>
              <a:t>                             </a:t>
            </a:r>
            <a:r>
              <a:rPr lang="ru-RU" sz="4000" i="1" dirty="0" smtClean="0"/>
              <a:t>Теодор Рузвельт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3335792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692696"/>
            <a:ext cx="7854696" cy="5328592"/>
          </a:xfrm>
        </p:spPr>
        <p:txBody>
          <a:bodyPr>
            <a:noAutofit/>
          </a:bodyPr>
          <a:lstStyle/>
          <a:p>
            <a:pPr algn="just"/>
            <a:r>
              <a:rPr lang="ru-RU" sz="4800" dirty="0" smtClean="0"/>
              <a:t>Все, кто размышлял об искусстве управления людьми, убеждены, что судьбы империй зависят от воспитания молодежи.</a:t>
            </a:r>
          </a:p>
          <a:p>
            <a:pPr algn="just"/>
            <a:r>
              <a:rPr lang="ru-RU" sz="4800"/>
              <a:t> </a:t>
            </a:r>
            <a:r>
              <a:rPr lang="ru-RU" sz="4800" smtClean="0"/>
              <a:t>                            </a:t>
            </a:r>
            <a:r>
              <a:rPr lang="ru-RU" sz="4000" smtClean="0"/>
              <a:t>Аристотель</a:t>
            </a:r>
            <a:endParaRPr lang="ru-RU" sz="4800" dirty="0" smtClean="0"/>
          </a:p>
          <a:p>
            <a:pPr algn="just"/>
            <a:r>
              <a:rPr lang="ru-RU" sz="4800" dirty="0"/>
              <a:t> </a:t>
            </a:r>
            <a:r>
              <a:rPr lang="ru-RU" sz="4800" dirty="0" smtClean="0"/>
              <a:t>                                                                                                  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24506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233792" cy="4104456"/>
          </a:xfrm>
        </p:spPr>
        <p:txBody>
          <a:bodyPr>
            <a:noAutofit/>
          </a:bodyPr>
          <a:lstStyle/>
          <a:p>
            <a:r>
              <a:rPr lang="ru-RU" sz="4000" b="1" i="1" dirty="0" smtClean="0"/>
              <a:t>Информационная культура </a:t>
            </a:r>
            <a:r>
              <a:rPr lang="ru-RU" sz="4000" i="1" dirty="0" smtClean="0"/>
              <a:t>– </a:t>
            </a:r>
            <a:br>
              <a:rPr lang="ru-RU" sz="4000" i="1" dirty="0" smtClean="0"/>
            </a:br>
            <a:r>
              <a:rPr lang="ru-RU" sz="4000" i="1" dirty="0" smtClean="0"/>
              <a:t>это возможность получить и использовать качественную информацию, которая позволит ученику войти в информационное общество и стать его активным членом.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40757262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130</TotalTime>
  <Words>179</Words>
  <Application>Microsoft Office PowerPoint</Application>
  <PresentationFormat>Экран (4:3)</PresentationFormat>
  <Paragraphs>18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Планирование и осуществление работы куратора   Презентация подготовлена председателем Совета кураторов ДГУ, доц. Кукановой Л.Б.</vt:lpstr>
      <vt:lpstr>Скажи мне – и я это забуду. Покажи мне – и я , может быть, запомню это. Позволь мне сделать – и я это буду знать. Конфуций</vt:lpstr>
      <vt:lpstr>1. Планирование работы куратора. 2. Документация куратора в ДГУ. 3. Современные формы проведения кураторских часов. </vt:lpstr>
      <vt:lpstr>План воспитательной работы куратора – программа его деятельности по формированию не только коллектива обучающихся, но и личности каждого, осуществления планомерной и целенаправленной воспитательной работы.</vt:lpstr>
      <vt:lpstr>Педагогические условия, позволяющие куратору превратить план в средство побуждения студентов к самостоятельной и творческой организации коллективных дел.  Первое условие – разработка плана при активном участии студентов.  Второе условие – побуждение студентов к разработке альтернативных вариантов плана воспитательной работы.  Третье условие – создание психологического настроя обучающихся на поиск и выполнение творческих дел, способствующих духовно-нравственному развитию личности.</vt:lpstr>
      <vt:lpstr>Иногда, чтобы изменить унцию представлений о чем либо, требуется тонна образования.                                      Пастор Том                                                                                                                  </vt:lpstr>
      <vt:lpstr>Презентация PowerPoint</vt:lpstr>
      <vt:lpstr>Презентация PowerPoint</vt:lpstr>
      <vt:lpstr>Информационная культура –  это возможность получить и использовать качественную информацию, которая позволит ученику войти в информационное общество и стать его активным членом.</vt:lpstr>
      <vt:lpstr>Обзорный информационный час – это краткий обзор основных политических, культурных и спортивных событий, произошедших за определенный отрезок времени в стране и за рубежом.</vt:lpstr>
      <vt:lpstr>                Основные критерии отбора информации: актуальность; объективность; значимость; достоверность; оперативность; убедительность.    </vt:lpstr>
      <vt:lpstr>Современные формы проведения кураторских часов Беседа Круглый стол Информ-дайджест Вы спрашивали – мы отвечаем Политическая дискуссия Как это было Годы и люди Пресс-конференция Фотокамера смотрит в мир </vt:lpstr>
      <vt:lpstr>Правила проведения информационного кураторского часа. Информационный час: 1) не должен быть продолжительным по времени; 2) должен быть ярким и занимательным; 3) готовится и проводится с участием студентов, проявляющих собственную инициативу и желание подать информацию необычно и интересно; 4) должен развивать интеллектуальные способности и коммуникативные умения студентов: рассуждать, делать выводы, защищать свое мнение, высказывать его; 5) необходим для развития словарного запаса наших студентов, пополнения энциклопедических знаний; 6) должен проводиться регулярно; 7) не должен оставлять студентов равнодушными, безразличными к тому, что происходит в стране и мире.</vt:lpstr>
      <vt:lpstr>В ходе информационного часа могут быть использованы такие виды работы со студентами, как: - чтение газетных  сообщений; - комментированное чтение газетных и журнальных материалов; - пересказ событий в стране и мире с использованием газетных текстов; - работа с терминами с помощью различных словарей; - просмотр и обсуждение теле- и видеосюжетов; - обмен мнениями по поводу увиденного и услышанного. </vt:lpstr>
      <vt:lpstr>Спасибо за внимание! Желаем успеха в проведении интересных кураторских часов!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Планирование и осуществление работы куратора</dc:title>
  <dc:creator>Лариса Борисовна</dc:creator>
  <cp:lastModifiedBy>Лариса Борисовна</cp:lastModifiedBy>
  <cp:revision>15</cp:revision>
  <dcterms:created xsi:type="dcterms:W3CDTF">2012-07-27T16:23:29Z</dcterms:created>
  <dcterms:modified xsi:type="dcterms:W3CDTF">2014-01-27T15:09:32Z</dcterms:modified>
</cp:coreProperties>
</file>