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4" r:id="rId8"/>
    <p:sldId id="262" r:id="rId9"/>
    <p:sldId id="263" r:id="rId10"/>
    <p:sldId id="264" r:id="rId11"/>
    <p:sldId id="266" r:id="rId12"/>
    <p:sldId id="267" r:id="rId13"/>
    <p:sldId id="268" r:id="rId14"/>
    <p:sldId id="270" r:id="rId15"/>
    <p:sldId id="272" r:id="rId16"/>
    <p:sldId id="273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91" autoAdjust="0"/>
    <p:restoredTop sz="94660"/>
  </p:normalViewPr>
  <p:slideViewPr>
    <p:cSldViewPr>
      <p:cViewPr varScale="1">
        <p:scale>
          <a:sx n="74" d="100"/>
          <a:sy n="74" d="100"/>
        </p:scale>
        <p:origin x="-5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depthPercent val="100"/>
      <c:perspective val="60"/>
    </c:view3D>
    <c:plotArea>
      <c:layout>
        <c:manualLayout>
          <c:layoutTarget val="inner"/>
          <c:xMode val="edge"/>
          <c:yMode val="edge"/>
          <c:x val="6.9444444444444711E-2"/>
          <c:y val="0.10623155438903507"/>
          <c:w val="0.87349650043744531"/>
          <c:h val="0.8937684456109646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Система образовательной деятельности</c:v>
                </c:pt>
              </c:strCache>
            </c:strRef>
          </c:tx>
          <c:spPr>
            <a:effectLst>
              <a:innerShdw blurRad="368300" dist="723900" dir="17640000">
                <a:prstClr val="black">
                  <a:alpha val="3000"/>
                </a:prstClr>
              </a:innerShdw>
            </a:effectLst>
            <a:scene3d>
              <a:camera prst="orthographicFront"/>
              <a:lightRig rig="threePt" dir="t"/>
            </a:scene3d>
            <a:sp3d>
              <a:bevelT w="1212850" h="7518400"/>
              <a:bevelB w="7550150" h="7607300"/>
            </a:sp3d>
          </c:spPr>
          <c:dPt>
            <c:idx val="1"/>
            <c:spPr>
              <a:solidFill>
                <a:srgbClr val="008E40"/>
              </a:solidFill>
              <a:effectLst>
                <a:innerShdw blurRad="368300" dist="723900" dir="17640000">
                  <a:prstClr val="black">
                    <a:alpha val="3000"/>
                  </a:prstClr>
                </a:innerShdw>
              </a:effectLst>
              <a:scene3d>
                <a:camera prst="orthographicFront"/>
                <a:lightRig rig="threePt" dir="t"/>
              </a:scene3d>
              <a:sp3d>
                <a:bevelT w="1212850" h="7518400"/>
                <a:bevelB w="7550150" h="7607300"/>
              </a:sp3d>
            </c:spPr>
          </c:dPt>
          <c:dPt>
            <c:idx val="2"/>
            <c:spPr>
              <a:solidFill>
                <a:srgbClr val="00B0F0"/>
              </a:solidFill>
              <a:effectLst>
                <a:innerShdw blurRad="368300" dist="723900" dir="17640000">
                  <a:prstClr val="black">
                    <a:alpha val="3000"/>
                  </a:prstClr>
                </a:innerShdw>
              </a:effectLst>
              <a:scene3d>
                <a:camera prst="orthographicFront"/>
                <a:lightRig rig="threePt" dir="t"/>
              </a:scene3d>
              <a:sp3d>
                <a:bevelT w="1212850" h="7518400"/>
                <a:bevelB w="7550150" h="7607300"/>
              </a:sp3d>
            </c:spPr>
          </c:dPt>
          <c:dPt>
            <c:idx val="3"/>
            <c:spPr>
              <a:solidFill>
                <a:srgbClr val="9F5FCF"/>
              </a:solidFill>
              <a:effectLst>
                <a:innerShdw blurRad="368300" dist="723900" dir="17640000">
                  <a:prstClr val="black">
                    <a:alpha val="3000"/>
                  </a:prstClr>
                </a:innerShdw>
              </a:effectLst>
              <a:scene3d>
                <a:camera prst="orthographicFront"/>
                <a:lightRig rig="threePt" dir="t"/>
              </a:scene3d>
              <a:sp3d>
                <a:bevelT w="1212850" h="7518400"/>
                <a:bevelB w="7550150" h="7607300"/>
              </a:sp3d>
            </c:spPr>
          </c:dPt>
          <c:dPt>
            <c:idx val="4"/>
            <c:spPr>
              <a:solidFill>
                <a:srgbClr val="F5801F"/>
              </a:solidFill>
              <a:effectLst>
                <a:innerShdw blurRad="368300" dist="723900" dir="17640000">
                  <a:prstClr val="black">
                    <a:alpha val="3000"/>
                  </a:prstClr>
                </a:innerShdw>
              </a:effectLst>
              <a:scene3d>
                <a:camera prst="orthographicFront"/>
                <a:lightRig rig="threePt" dir="t"/>
              </a:scene3d>
              <a:sp3d>
                <a:bevelT w="1212850" h="7518400"/>
                <a:bevelB w="7550150" h="7607300"/>
              </a:sp3d>
            </c:spPr>
          </c:dPt>
          <c:dPt>
            <c:idx val="5"/>
            <c:spPr>
              <a:solidFill>
                <a:srgbClr val="FF0000"/>
              </a:solidFill>
              <a:effectLst>
                <a:innerShdw blurRad="368300" dist="723900" dir="17640000">
                  <a:prstClr val="black">
                    <a:alpha val="3000"/>
                  </a:prstClr>
                </a:innerShdw>
              </a:effectLst>
              <a:scene3d>
                <a:camera prst="orthographicFront"/>
                <a:lightRig rig="threePt" dir="t"/>
              </a:scene3d>
              <a:sp3d>
                <a:bevelT w="1212850" h="7518400"/>
                <a:bevelB w="7550150" h="7607300"/>
              </a:sp3d>
            </c:spPr>
          </c:dPt>
          <c:dLbls>
            <c:dLbl>
              <c:idx val="0"/>
              <c:layout>
                <c:manualLayout>
                  <c:x val="-0.14206878827646582"/>
                  <c:y val="9.2695829687955728E-2"/>
                </c:manualLayout>
              </c:layout>
              <c:tx>
                <c:rich>
                  <a:bodyPr/>
                  <a:lstStyle/>
                  <a:p>
                    <a:r>
                      <a:rPr lang="ru-RU" sz="1400" b="1" i="1" baseline="0" dirty="0" smtClean="0"/>
                      <a:t>Познавательно  -речевое развитие (формирование элементарных математических представлений). </a:t>
                    </a:r>
                    <a:endParaRPr lang="en-US" sz="1400" b="1" i="1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-0.22381944444444496"/>
                  <c:y val="-0.20295013123359579"/>
                </c:manualLayout>
              </c:layout>
              <c:tx>
                <c:rich>
                  <a:bodyPr/>
                  <a:lstStyle/>
                  <a:p>
                    <a:r>
                      <a:rPr lang="ru-RU" sz="1400" b="1" i="1" dirty="0" smtClean="0"/>
                      <a:t>Социализация</a:t>
                    </a:r>
                    <a:r>
                      <a:rPr lang="ru-RU" sz="1400" b="1" i="1" baseline="0" dirty="0" smtClean="0"/>
                      <a:t> ( Развитие игровой деятельности)</a:t>
                    </a:r>
                    <a:endParaRPr lang="en-US" sz="1400" b="1" i="1" dirty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z="1400" b="1" i="1" dirty="0" smtClean="0"/>
                      <a:t>Художественно</a:t>
                    </a:r>
                    <a:r>
                      <a:rPr lang="ru-RU" sz="1400" b="1" i="1" baseline="0" dirty="0" smtClean="0"/>
                      <a:t> эстетическое развитие. </a:t>
                    </a:r>
                  </a:p>
                  <a:p>
                    <a:r>
                      <a:rPr lang="ru-RU" sz="1400" b="1" i="1" baseline="0" dirty="0" smtClean="0"/>
                      <a:t>( Рисование, лепка, аппликация ) </a:t>
                    </a:r>
                    <a:endParaRPr lang="en-US" sz="1400" b="1" i="1" dirty="0"/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z="1400" b="1" i="1" dirty="0" smtClean="0"/>
                      <a:t>Коммуникация</a:t>
                    </a:r>
                    <a:endParaRPr lang="en-US" sz="1400" b="1" i="1" dirty="0"/>
                  </a:p>
                </c:rich>
              </c:tx>
              <c:showVal val="1"/>
            </c:dLbl>
            <c:dLbl>
              <c:idx val="4"/>
              <c:layout>
                <c:manualLayout>
                  <c:x val="9.7334098862642215E-2"/>
                  <c:y val="6.379760863225431E-2"/>
                </c:manualLayout>
              </c:layout>
              <c:tx>
                <c:rich>
                  <a:bodyPr/>
                  <a:lstStyle/>
                  <a:p>
                    <a:r>
                      <a:rPr lang="ru-RU" sz="1400" b="1" i="1" dirty="0" smtClean="0"/>
                      <a:t>Чтение</a:t>
                    </a:r>
                    <a:r>
                      <a:rPr lang="ru-RU" sz="1400" b="1" i="1" baseline="0" dirty="0" smtClean="0"/>
                      <a:t> худ. литературы</a:t>
                    </a:r>
                    <a:endParaRPr lang="en-US" sz="1400" b="1" i="1" dirty="0"/>
                  </a:p>
                </c:rich>
              </c:tx>
              <c:showVal val="1"/>
            </c:dLbl>
            <c:dLbl>
              <c:idx val="5"/>
              <c:layout>
                <c:manualLayout>
                  <c:x val="8.1228783902012255E-2"/>
                  <c:y val="6.5596821230679628E-2"/>
                </c:manualLayout>
              </c:layout>
              <c:tx>
                <c:rich>
                  <a:bodyPr/>
                  <a:lstStyle/>
                  <a:p>
                    <a:r>
                      <a:rPr lang="ru-RU" sz="1400" b="1" i="1" dirty="0" smtClean="0"/>
                      <a:t>Безопасность</a:t>
                    </a:r>
                    <a:endParaRPr lang="en-US" sz="1400" b="1" i="1" dirty="0"/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Лист1!$A$2:$A$7</c:f>
              <c:strCache>
                <c:ptCount val="6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  <c:pt idx="4">
                  <c:v>КВ. 5</c:v>
                </c:pt>
                <c:pt idx="5">
                  <c:v>Кв. 6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7.2</c:v>
                </c:pt>
                <c:pt idx="1">
                  <c:v>6.5</c:v>
                </c:pt>
                <c:pt idx="2">
                  <c:v>5</c:v>
                </c:pt>
                <c:pt idx="3">
                  <c:v>3.5</c:v>
                </c:pt>
                <c:pt idx="4">
                  <c:v>2.2999999999999998</c:v>
                </c:pt>
                <c:pt idx="5">
                  <c:v>1.5</c:v>
                </c:pt>
              </c:numCache>
            </c:numRef>
          </c:val>
        </c:ser>
      </c:pie3DChart>
    </c:plotArea>
    <c:plotVisOnly val="1"/>
  </c:chart>
  <c:spPr>
    <a:effectLst>
      <a:innerShdw blurRad="76200" dist="63500" dir="14400000">
        <a:prstClr val="black">
          <a:alpha val="48000"/>
        </a:prstClr>
      </a:innerShdw>
    </a:effectLst>
    <a:scene3d>
      <a:camera prst="orthographicFront"/>
      <a:lightRig rig="threePt" dir="t"/>
    </a:scene3d>
    <a:sp3d/>
  </c:spPr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4490A-BD4E-4A74-B74C-F1B864D8A55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061CB-B24D-46AB-9524-8BE770743A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4490A-BD4E-4A74-B74C-F1B864D8A55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061CB-B24D-46AB-9524-8BE770743A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4490A-BD4E-4A74-B74C-F1B864D8A55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061CB-B24D-46AB-9524-8BE770743A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4490A-BD4E-4A74-B74C-F1B864D8A55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061CB-B24D-46AB-9524-8BE770743A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4490A-BD4E-4A74-B74C-F1B864D8A55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061CB-B24D-46AB-9524-8BE770743A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4490A-BD4E-4A74-B74C-F1B864D8A55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061CB-B24D-46AB-9524-8BE770743A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4490A-BD4E-4A74-B74C-F1B864D8A55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061CB-B24D-46AB-9524-8BE770743A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4490A-BD4E-4A74-B74C-F1B864D8A55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061CB-B24D-46AB-9524-8BE770743A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4490A-BD4E-4A74-B74C-F1B864D8A55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061CB-B24D-46AB-9524-8BE770743A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4490A-BD4E-4A74-B74C-F1B864D8A55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061CB-B24D-46AB-9524-8BE770743A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4490A-BD4E-4A74-B74C-F1B864D8A55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061CB-B24D-46AB-9524-8BE770743A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A4490A-BD4E-4A74-B74C-F1B864D8A55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061CB-B24D-46AB-9524-8BE770743A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736"/>
            <a:ext cx="7772400" cy="1470025"/>
          </a:xfrm>
        </p:spPr>
        <p:txBody>
          <a:bodyPr/>
          <a:lstStyle/>
          <a:p>
            <a:r>
              <a:rPr lang="ru-RU" b="1" i="1" dirty="0" smtClean="0"/>
              <a:t>Профессии 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8926" y="4714884"/>
            <a:ext cx="6400800" cy="1752600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Презентацию подготовила 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воспитатель второй младшей группы 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47 детского сад </a:t>
            </a:r>
          </a:p>
          <a:p>
            <a:r>
              <a:rPr lang="ru-RU" sz="2400" b="1" dirty="0" err="1" smtClean="0">
                <a:solidFill>
                  <a:schemeClr val="tx1"/>
                </a:solidFill>
              </a:rPr>
              <a:t>Моськиной</a:t>
            </a:r>
            <a:r>
              <a:rPr lang="ru-RU" sz="2400" b="1" dirty="0" smtClean="0">
                <a:solidFill>
                  <a:schemeClr val="tx1"/>
                </a:solidFill>
              </a:rPr>
              <a:t>  Лидии Андреевной 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Ветеринар </a:t>
            </a:r>
            <a:endParaRPr lang="ru-RU" b="1" i="1" dirty="0"/>
          </a:p>
        </p:txBody>
      </p:sp>
      <p:pic>
        <p:nvPicPr>
          <p:cNvPr id="4" name="Содержимое 3" descr="ветеринар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2000240"/>
            <a:ext cx="3805837" cy="25392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286380" y="2571744"/>
            <a:ext cx="334033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/>
              <a:t>Звери, птицы, все, кто болен, 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>Кто здоровьем недоволен! 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>Вас зовёт ветеринар - 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>Перевяжет, даст отвар.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i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Повар</a:t>
            </a:r>
            <a:endParaRPr lang="ru-RU" b="1" i="1" dirty="0"/>
          </a:p>
        </p:txBody>
      </p:sp>
      <p:pic>
        <p:nvPicPr>
          <p:cNvPr id="4" name="Содержимое 3" descr="330026694634_06_rrrisr-srrrr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357298"/>
            <a:ext cx="3090384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929190" y="2428868"/>
            <a:ext cx="31431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/>
              <a:t>Он с утра в столовой нашей</a:t>
            </a:r>
          </a:p>
          <a:p>
            <a:r>
              <a:rPr lang="ru-RU" b="1" i="1" dirty="0"/>
              <a:t>Варит суп, компот и кашу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Парикмахер</a:t>
            </a:r>
            <a:endParaRPr lang="ru-RU" b="1" i="1" dirty="0"/>
          </a:p>
        </p:txBody>
      </p:sp>
      <p:pic>
        <p:nvPicPr>
          <p:cNvPr id="4" name="Содержимое 3" descr="330026694634_04_rrrisr-srrrr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357298"/>
            <a:ext cx="3118671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929190" y="2214554"/>
            <a:ext cx="330186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/>
              <a:t>Дайте ножницы, расчёску,</a:t>
            </a:r>
          </a:p>
          <a:p>
            <a:r>
              <a:rPr lang="ru-RU" b="1" i="1" dirty="0"/>
              <a:t>Он вам сделает причёску.</a:t>
            </a:r>
          </a:p>
          <a:p>
            <a:r>
              <a:rPr lang="ru-RU" b="1" i="1" dirty="0"/>
              <a:t>Парикмахер непременно</a:t>
            </a:r>
          </a:p>
          <a:p>
            <a:r>
              <a:rPr lang="ru-RU" b="1" i="1" dirty="0"/>
              <a:t>Подстрижёт вас современно.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Продавец</a:t>
            </a:r>
            <a:endParaRPr lang="ru-RU" b="1" i="1" dirty="0"/>
          </a:p>
        </p:txBody>
      </p:sp>
      <p:pic>
        <p:nvPicPr>
          <p:cNvPr id="4" name="Содержимое 3" descr="330026694634_01_rrrisr-srrrr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357298"/>
            <a:ext cx="3139887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929190" y="2357430"/>
            <a:ext cx="26871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/>
              <a:t>У него товаров горы –</a:t>
            </a:r>
          </a:p>
          <a:p>
            <a:r>
              <a:rPr lang="ru-RU" b="1" i="1" dirty="0"/>
              <a:t>Огурцы и помидоры.</a:t>
            </a:r>
          </a:p>
          <a:p>
            <a:r>
              <a:rPr lang="ru-RU" b="1" i="1" dirty="0"/>
              <a:t>Кабачки, капуста, мёд –</a:t>
            </a:r>
          </a:p>
          <a:p>
            <a:r>
              <a:rPr lang="ru-RU" b="1" i="1" dirty="0"/>
              <a:t>Всё он людям продаёт. 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Строитель</a:t>
            </a:r>
            <a:endParaRPr lang="ru-RU" b="1" i="1" dirty="0"/>
          </a:p>
        </p:txBody>
      </p:sp>
      <p:pic>
        <p:nvPicPr>
          <p:cNvPr id="4" name="Содержимое 3" descr="330026694634_05_rrrisr-srrrr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500174"/>
            <a:ext cx="3111600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286380" y="2500306"/>
            <a:ext cx="321594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/>
              <a:t>Мы работаем бригадой,</a:t>
            </a:r>
          </a:p>
          <a:p>
            <a:r>
              <a:rPr lang="ru-RU" b="1" i="1" dirty="0"/>
              <a:t>Нам везут песок, бетон.</a:t>
            </a:r>
          </a:p>
          <a:p>
            <a:r>
              <a:rPr lang="ru-RU" b="1" i="1" dirty="0"/>
              <a:t>Дружно потрудиться надо,</a:t>
            </a:r>
          </a:p>
          <a:p>
            <a:r>
              <a:rPr lang="ru-RU" b="1" i="1" dirty="0"/>
              <a:t>Чтоб построить новый дом.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Пожарный</a:t>
            </a:r>
            <a:endParaRPr lang="ru-RU" b="1" i="1" dirty="0"/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000240"/>
            <a:ext cx="3595706" cy="26967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 flipH="1">
            <a:off x="7046611" y="3143248"/>
            <a:ext cx="454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72066" y="2428868"/>
            <a:ext cx="331584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/>
              <a:t>Тревожный номер «01»,</a:t>
            </a:r>
          </a:p>
          <a:p>
            <a:r>
              <a:rPr lang="ru-RU" b="1" i="1" dirty="0"/>
              <a:t>Ты не останешься один.</a:t>
            </a:r>
          </a:p>
          <a:p>
            <a:r>
              <a:rPr lang="ru-RU" b="1" i="1" dirty="0"/>
              <a:t>Гудят пронзительно сирены –</a:t>
            </a:r>
          </a:p>
          <a:p>
            <a:r>
              <a:rPr lang="ru-RU" b="1" i="1" dirty="0"/>
              <a:t>Начало дня пожарной смены:</a:t>
            </a:r>
          </a:p>
          <a:p>
            <a:r>
              <a:rPr lang="ru-RU" b="1" i="1" dirty="0"/>
              <a:t>Необходимо им спешить,</a:t>
            </a:r>
          </a:p>
          <a:p>
            <a:r>
              <a:rPr lang="ru-RU" b="1" i="1" dirty="0"/>
              <a:t>Пожар опасный потушить.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Полицейский</a:t>
            </a:r>
            <a:endParaRPr lang="ru-RU" b="1" i="1" dirty="0"/>
          </a:p>
        </p:txBody>
      </p:sp>
      <p:pic>
        <p:nvPicPr>
          <p:cNvPr id="4" name="Содержимое 3" descr="полици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785926"/>
            <a:ext cx="3786214" cy="31146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143504" y="2357430"/>
            <a:ext cx="302685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/>
              <a:t>Городской он или сельский, 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>Очень важен полицейский. 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>Охраняет он закон, 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>Наш покой и крепкий сон.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785926"/>
            <a:ext cx="8229600" cy="1143000"/>
          </a:xfrm>
        </p:spPr>
        <p:txBody>
          <a:bodyPr>
            <a:prstTxWarp prst="textChevronInverted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за внимание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1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Образовательные задачи:</a:t>
            </a:r>
          </a:p>
          <a:p>
            <a:r>
              <a:rPr lang="ru-RU" sz="2000" i="1" dirty="0"/>
              <a:t>Учить детей строить наглядно-схематическую модель трудового процесса. Расширять знания детей о разнообразии профессий на основе обобщения характерных трудовых процессов и результатов труда.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b="1" i="1" dirty="0" smtClean="0"/>
              <a:t>Развивающие задачи:</a:t>
            </a:r>
          </a:p>
          <a:p>
            <a:r>
              <a:rPr lang="ru-RU" sz="2000" i="1" dirty="0"/>
              <a:t>Развивать умение соотносить орудия труда, выполнение трудового процесса с названием профессии. Развивать воображение, логическое мышление.</a:t>
            </a:r>
            <a:r>
              <a:rPr lang="ru-RU" sz="2400" dirty="0"/>
              <a:t> </a:t>
            </a:r>
            <a:endParaRPr lang="ru-RU" sz="2400" b="1" i="1" dirty="0" smtClean="0"/>
          </a:p>
          <a:p>
            <a:r>
              <a:rPr lang="ru-RU" sz="2400" b="1" i="1" dirty="0" smtClean="0"/>
              <a:t>Воспитательные задачи</a:t>
            </a:r>
            <a:r>
              <a:rPr lang="ru-RU" sz="2000" b="1" i="1" dirty="0" smtClean="0"/>
              <a:t>:</a:t>
            </a:r>
          </a:p>
          <a:p>
            <a:r>
              <a:rPr lang="ru-RU" sz="2000" i="1" dirty="0"/>
              <a:t>Воспитывать положительное, ценностное отношение к человеческому труду и его результатам.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b="1" i="1" dirty="0" smtClean="0"/>
              <a:t>Предварительная работа:</a:t>
            </a:r>
          </a:p>
          <a:p>
            <a:r>
              <a:rPr lang="ru-RU" sz="2400" b="1" i="1" dirty="0" smtClean="0"/>
              <a:t> </a:t>
            </a:r>
            <a:r>
              <a:rPr lang="ru-RU" sz="2000" i="1" dirty="0" smtClean="0"/>
              <a:t>Беседа на тему: «Все профессии важны, все профессии нужны».</a:t>
            </a:r>
          </a:p>
          <a:p>
            <a:r>
              <a:rPr lang="ru-RU" sz="2400" b="1" i="1" dirty="0" smtClean="0"/>
              <a:t>Материалы: </a:t>
            </a:r>
          </a:p>
          <a:p>
            <a:r>
              <a:rPr lang="ru-RU" sz="2000" i="1" dirty="0" smtClean="0"/>
              <a:t>Мнемотаблицы. Картинки с изображениями профессий. </a:t>
            </a:r>
          </a:p>
          <a:p>
            <a:endParaRPr lang="ru-RU" sz="2000" i="1" dirty="0" smtClean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3108" y="0"/>
            <a:ext cx="4864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Содержание работы по теме: «Профессии» .</a:t>
            </a:r>
            <a:endParaRPr lang="ru-RU" b="1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428580"/>
          <a:ext cx="9143999" cy="6429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7076"/>
                <a:gridCol w="741651"/>
                <a:gridCol w="571504"/>
                <a:gridCol w="1000133"/>
                <a:gridCol w="1143008"/>
                <a:gridCol w="928693"/>
                <a:gridCol w="857256"/>
                <a:gridCol w="714380"/>
                <a:gridCol w="785818"/>
                <a:gridCol w="928694"/>
                <a:gridCol w="785786"/>
              </a:tblGrid>
              <a:tr h="1046943"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Направления развития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Познавательно</a:t>
                      </a: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– речевое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3"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Социально – личностное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Художественно</a:t>
                      </a: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-  эстетическое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Физическое развитие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14108"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Образовательные </a:t>
                      </a:r>
                    </a:p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области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Коммуникация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Познание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Чтение худ. литер.</a:t>
                      </a:r>
                    </a:p>
                    <a:p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Социализация</a:t>
                      </a:r>
                    </a:p>
                    <a:p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Труд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Безопасность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Худ. творч.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Музыка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Физкульт.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Здоровье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4376637"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Виды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Д.и. « Разные профессии</a:t>
                      </a: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разные дела», «Кто чем занимается»; С.р.и. «Профессии».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Беседа о</a:t>
                      </a: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разных профессиях </a:t>
                      </a: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. Д.и.«Кто больше знает профессий».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Чтение:</a:t>
                      </a: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К. Чайковский « Доктор Айболит»; Стихи л. </a:t>
                      </a:r>
                      <a:r>
                        <a:rPr lang="ru-RU" sz="1200" b="1" i="1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Разумовой</a:t>
                      </a: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« Актер», « Строитель», «</a:t>
                      </a:r>
                      <a:r>
                        <a:rPr lang="ru-RU" sz="1200" b="1" i="1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Охраник</a:t>
                      </a: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»; 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Рассказы о профессиях.</a:t>
                      </a:r>
                    </a:p>
                    <a:p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Д.и. «Произнеси правильно». С.р.и. «Все профессии важны, все профессии важны».  Д.и. «Подскажи словечко». 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Экскурсия на кухню.</a:t>
                      </a: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Наблюдение и помощь в работе дворнику на территории детского сада. 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dirty="0" smtClean="0">
                          <a:latin typeface="+mn-lt"/>
                        </a:rPr>
                        <a:t>Беседа на</a:t>
                      </a:r>
                      <a:r>
                        <a:rPr lang="ru-RU" sz="1200" b="1" i="1" baseline="0" dirty="0" smtClean="0">
                          <a:latin typeface="+mn-lt"/>
                        </a:rPr>
                        <a:t> тему : «Как важны о опасны некоторые профессии». Д.и. « Кто чем занимается »;</a:t>
                      </a:r>
                      <a:endParaRPr lang="ru-RU" sz="1200" b="1" i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200" b="1" i="1" baseline="0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Рисование: «Доктор»</a:t>
                      </a:r>
                    </a:p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Лепка: «Колобок» </a:t>
                      </a:r>
                    </a:p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Аппликация:</a:t>
                      </a:r>
                    </a:p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«Пожарная машина» .</a:t>
                      </a:r>
                    </a:p>
                    <a:p>
                      <a:endParaRPr lang="ru-RU" sz="1200" b="1" i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latin typeface="+mn-lt"/>
                        </a:rPr>
                        <a:t>Прослушивание песни « Песенка Доктора Айболита»;  « Хоккеист»;</a:t>
                      </a:r>
                      <a:r>
                        <a:rPr lang="ru-RU" sz="1200" b="1" i="1" baseline="0" dirty="0" smtClean="0">
                          <a:latin typeface="+mn-lt"/>
                        </a:rPr>
                        <a:t> « Бедный больной».  « Ох, рано встает охрана». </a:t>
                      </a:r>
                      <a:endParaRPr lang="ru-RU" sz="1200" b="1" i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latin typeface="+mn-lt"/>
                        </a:rPr>
                        <a:t>Физ.</a:t>
                      </a:r>
                      <a:r>
                        <a:rPr lang="ru-RU" sz="1200" b="1" i="1" baseline="0" dirty="0" smtClean="0">
                          <a:latin typeface="+mn-lt"/>
                        </a:rPr>
                        <a:t> культ. Минутка «Мы машины» .  П.и. «Смелый и сильный».  </a:t>
                      </a:r>
                      <a:endParaRPr lang="ru-RU" sz="1200" b="1" i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latin typeface="+mn-lt"/>
                        </a:rPr>
                        <a:t>Закаливание по схеме.</a:t>
                      </a:r>
                      <a:r>
                        <a:rPr lang="ru-RU" sz="1200" b="1" i="1" baseline="0" dirty="0" smtClean="0">
                          <a:latin typeface="+mn-lt"/>
                        </a:rPr>
                        <a:t> Оздоровительная физ. культ. Минутка.</a:t>
                      </a:r>
                      <a:endParaRPr lang="ru-RU" sz="1200" b="1" i="1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Пекарь</a:t>
            </a:r>
            <a:endParaRPr lang="ru-RU" b="1" i="1" dirty="0"/>
          </a:p>
        </p:txBody>
      </p:sp>
      <p:pic>
        <p:nvPicPr>
          <p:cNvPr id="4" name="Содержимое 3" descr="1574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428736"/>
            <a:ext cx="3991731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643570" y="2285992"/>
            <a:ext cx="327487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/>
              <a:t>Встанем мы, когда вы спите,</a:t>
            </a:r>
          </a:p>
          <a:p>
            <a:r>
              <a:rPr lang="ru-RU" b="1" i="1" dirty="0"/>
              <a:t>И муку просеем в сите,</a:t>
            </a:r>
          </a:p>
          <a:p>
            <a:r>
              <a:rPr lang="ru-RU" b="1" i="1" dirty="0"/>
              <a:t>Докрасна натопим печь,</a:t>
            </a:r>
          </a:p>
          <a:p>
            <a:r>
              <a:rPr lang="ru-RU" b="1" i="1" dirty="0"/>
              <a:t>Чтобы хлеб к утру испечь.</a:t>
            </a:r>
          </a:p>
          <a:p>
            <a:endParaRPr lang="ru-RU" b="1" i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Врач</a:t>
            </a:r>
            <a:endParaRPr lang="ru-RU" b="1" i="1" dirty="0"/>
          </a:p>
        </p:txBody>
      </p:sp>
      <p:pic>
        <p:nvPicPr>
          <p:cNvPr id="4" name="Содержимое 3" descr="330026694634_08_rrrisr-srrrr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500174"/>
            <a:ext cx="3111600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786314" y="292893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/>
              <a:t>Если заболело ухо,</a:t>
            </a:r>
          </a:p>
          <a:p>
            <a:r>
              <a:rPr lang="ru-RU" b="1" i="1" dirty="0"/>
              <a:t>Если в горле стало сухо.</a:t>
            </a:r>
          </a:p>
          <a:p>
            <a:r>
              <a:rPr lang="ru-RU" b="1" i="1" dirty="0"/>
              <a:t>Не волнуйся и не плачь –</a:t>
            </a:r>
          </a:p>
          <a:p>
            <a:r>
              <a:rPr lang="ru-RU" b="1" i="1" dirty="0"/>
              <a:t>Ведь тебе поможет </a:t>
            </a:r>
            <a:r>
              <a:rPr lang="ru-RU" b="1" i="1" dirty="0" smtClean="0"/>
              <a:t>врач</a:t>
            </a:r>
            <a:endParaRPr lang="ru-RU" b="1" i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Охранник  </a:t>
            </a:r>
            <a:endParaRPr lang="ru-RU" b="1" i="1" dirty="0"/>
          </a:p>
        </p:txBody>
      </p:sp>
      <p:pic>
        <p:nvPicPr>
          <p:cNvPr id="4" name="Содержимое 3" descr="охранника-500x5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785926"/>
            <a:ext cx="3548866" cy="35488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286248" y="2714620"/>
            <a:ext cx="43797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/>
              <a:t>Охрана - наша </a:t>
            </a:r>
            <a:r>
              <a:rPr lang="ru-RU" b="1" i="1" dirty="0" err="1" smtClean="0"/>
              <a:t>бронь</a:t>
            </a:r>
            <a:r>
              <a:rPr lang="ru-RU" b="1" i="1" dirty="0" smtClean="0"/>
              <a:t> и щит, и меч, </a:t>
            </a:r>
            <a:endParaRPr lang="ru-RU" b="1" i="1" dirty="0" smtClean="0"/>
          </a:p>
          <a:p>
            <a:r>
              <a:rPr lang="ru-RU" b="1" i="1" dirty="0" smtClean="0"/>
              <a:t>Охрана </a:t>
            </a:r>
            <a:r>
              <a:rPr lang="ru-RU" b="1" i="1" dirty="0" smtClean="0"/>
              <a:t>- кто-то должен Вас беречь</a:t>
            </a:r>
            <a:r>
              <a:rPr lang="ru-RU" b="1" i="1" dirty="0" smtClean="0"/>
              <a:t>,</a:t>
            </a:r>
          </a:p>
          <a:p>
            <a:r>
              <a:rPr lang="ru-RU" b="1" i="1" dirty="0" smtClean="0"/>
              <a:t> </a:t>
            </a:r>
            <a:r>
              <a:rPr lang="ru-RU" b="1" i="1" dirty="0" smtClean="0"/>
              <a:t>Охрана - даже если снег и дождь, </a:t>
            </a:r>
            <a:endParaRPr lang="ru-RU" b="1" i="1" dirty="0" smtClean="0"/>
          </a:p>
          <a:p>
            <a:r>
              <a:rPr lang="ru-RU" b="1" i="1" dirty="0" smtClean="0"/>
              <a:t>позовите</a:t>
            </a:r>
            <a:r>
              <a:rPr lang="ru-RU" b="1" i="1" dirty="0" smtClean="0"/>
              <a:t>, мы придем что б Вам помочь</a:t>
            </a:r>
            <a:endParaRPr lang="ru-RU" b="1" i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Учитель</a:t>
            </a:r>
            <a:endParaRPr lang="ru-RU" b="1" i="1" dirty="0"/>
          </a:p>
        </p:txBody>
      </p:sp>
      <p:pic>
        <p:nvPicPr>
          <p:cNvPr id="4" name="Содержимое 3" descr="1286249675_teach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571612"/>
            <a:ext cx="4402125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254537" y="2571744"/>
            <a:ext cx="38894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/>
              <a:t>Учитель щедро учит нас тому,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>Что очень нужно будет в жизни: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>Терпенью, чтенью, счёту, и письму,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>И верности родной Отчизне.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Воспитатель</a:t>
            </a:r>
            <a:endParaRPr lang="ru-RU" b="1" i="1" dirty="0"/>
          </a:p>
        </p:txBody>
      </p:sp>
      <p:pic>
        <p:nvPicPr>
          <p:cNvPr id="6" name="Содержимое 5" descr="ds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928802"/>
            <a:ext cx="3520529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182898" y="2500306"/>
            <a:ext cx="496110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/>
              <a:t>  </a:t>
            </a:r>
            <a:br>
              <a:rPr lang="ru-RU" b="1" i="1" dirty="0"/>
            </a:br>
            <a:r>
              <a:rPr lang="ru-RU" b="1" i="1" dirty="0"/>
              <a:t>Кто учил нас кушать ложкой,</a:t>
            </a:r>
            <a:br>
              <a:rPr lang="ru-RU" b="1" i="1" dirty="0"/>
            </a:br>
            <a:r>
              <a:rPr lang="ru-RU" b="1" i="1" dirty="0"/>
              <a:t>Справиться с любой застежкой,</a:t>
            </a:r>
            <a:br>
              <a:rPr lang="ru-RU" b="1" i="1" dirty="0"/>
            </a:br>
            <a:r>
              <a:rPr lang="ru-RU" b="1" i="1" dirty="0"/>
              <a:t>Кто читал стихи и сказки,</a:t>
            </a:r>
            <a:br>
              <a:rPr lang="ru-RU" b="1" i="1" dirty="0"/>
            </a:br>
            <a:r>
              <a:rPr lang="ru-RU" b="1" i="1" dirty="0"/>
              <a:t>Пластилин давал и краски?!</a:t>
            </a:r>
            <a:br>
              <a:rPr lang="ru-RU" b="1" i="1" dirty="0"/>
            </a:br>
            <a:r>
              <a:rPr lang="ru-RU" b="1" i="1" dirty="0"/>
              <a:t>СПАСИБО нашим первым воспитателям,</a:t>
            </a:r>
            <a:br>
              <a:rPr lang="ru-RU" b="1" i="1" dirty="0"/>
            </a:br>
            <a:r>
              <a:rPr lang="ru-RU" b="1" i="1" dirty="0"/>
              <a:t>За то, что были к малышам внимательны!!!</a:t>
            </a:r>
            <a:r>
              <a:rPr lang="ru-RU" dirty="0"/>
              <a:t> 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488</Words>
  <Application>Microsoft Office PowerPoint</Application>
  <PresentationFormat>Экран (4:3)</PresentationFormat>
  <Paragraphs>104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Профессии </vt:lpstr>
      <vt:lpstr>Слайд 2</vt:lpstr>
      <vt:lpstr>Слайд 3</vt:lpstr>
      <vt:lpstr>Слайд 4</vt:lpstr>
      <vt:lpstr>Пекарь</vt:lpstr>
      <vt:lpstr>Врач</vt:lpstr>
      <vt:lpstr>Охранник  </vt:lpstr>
      <vt:lpstr>Учитель</vt:lpstr>
      <vt:lpstr>Воспитатель</vt:lpstr>
      <vt:lpstr>Ветеринар </vt:lpstr>
      <vt:lpstr>Повар</vt:lpstr>
      <vt:lpstr>Парикмахер</vt:lpstr>
      <vt:lpstr>Продавец</vt:lpstr>
      <vt:lpstr>Строитель</vt:lpstr>
      <vt:lpstr>Пожарный</vt:lpstr>
      <vt:lpstr>Полицейский</vt:lpstr>
      <vt:lpstr>Спасибо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Профессии </dc:title>
  <dc:creator>кк</dc:creator>
  <cp:lastModifiedBy>кк</cp:lastModifiedBy>
  <cp:revision>11</cp:revision>
  <dcterms:created xsi:type="dcterms:W3CDTF">2014-01-26T16:43:40Z</dcterms:created>
  <dcterms:modified xsi:type="dcterms:W3CDTF">2014-01-26T18:31:12Z</dcterms:modified>
</cp:coreProperties>
</file>