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ru-RU"/>
          </a:p>
        </p:txBody>
      </p:sp>
      <p:sp>
        <p:nvSpPr>
          <p:cNvPr id="3" name="Дата 2"/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93541E5-AC96-4C6C-AC79-6E6C6D031A8B}" type="datetime1">
              <a:rPr lang="ru-RU"/>
              <a:pPr lvl="0"/>
              <a:t>27.01.2014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Заметки 4"/>
          <p:cNvSpPr txBox="1"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AAE4267-FB0F-4149-9B6C-A7020D090BA7}" type="slidenum">
              <a:rPr/>
              <a:pPr lvl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ru-RU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ru-RU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ru-RU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ru-RU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ru-RU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A2E1AEB-286A-418B-9EAA-19F75C48E51F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</a:t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F5E762F-BFF0-488A-BF17-DFE9DC12AC27}" type="datetime1">
              <a:rPr lang="ru-RU"/>
              <a:pPr lvl="0"/>
              <a:t>27.01.2014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1B07E8F-A79C-4794-813A-4001035B6D50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236CC94-93D0-4C37-928C-4F716A731BAF}" type="datetime1">
              <a:rPr lang="ru-RU"/>
              <a:pPr lvl="0"/>
              <a:t>27.01.2014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894D8C3-6914-4C83-9FC4-77DD453F6120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4EE2E0B-F9CB-464C-9856-9B619E30D17E}" type="datetime1">
              <a:rPr lang="ru-RU"/>
              <a:pPr lvl="0"/>
              <a:t>27.01.2014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6D75B5F-3D18-4F86-AA40-9D2BF094FCD2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D28B765-18BF-4CE4-A584-F9D046BF74C4}" type="datetime1">
              <a:rPr lang="ru-RU"/>
              <a:pPr lvl="0"/>
              <a:t>27.01.2014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D097455-CD53-4092-86AA-12DCDF6241FE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57755BD-2916-4D1C-B11F-70133E762A96}" type="datetime1">
              <a:rPr lang="ru-RU"/>
              <a:pPr lvl="0"/>
              <a:t>27.01.2014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FE79C6F-EB13-4E32-8FD9-989F1BB25A57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9F75830-206F-4B81-87CA-9F0C3E0343B1}" type="datetime1">
              <a:rPr lang="ru-RU"/>
              <a:pPr lvl="0"/>
              <a:t>27.01.2014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D49C92D-A5A4-4B52-9847-EF4C0F173308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BCAFA08-AAA6-47B0-998A-AFDB8780C6BE}" type="datetime1">
              <a:rPr lang="ru-RU"/>
              <a:pPr lvl="0"/>
              <a:t>27.01.2014</a:t>
            </a:fld>
            <a:endParaRPr lang="ru-RU"/>
          </a:p>
        </p:txBody>
      </p:sp>
      <p:sp>
        <p:nvSpPr>
          <p:cNvPr id="8" name="Нижний колонтитул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9" name="Номер слайда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AC0FC2B-0BE7-46D6-A68D-54431D77FF73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1D66CC6-E090-4470-B5F8-38C0E0594374}" type="datetime1">
              <a:rPr lang="ru-RU"/>
              <a:pPr lvl="0"/>
              <a:t>27.01.2014</a:t>
            </a:fld>
            <a:endParaRPr lang="ru-RU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249DC7F-3C11-465D-9508-C71510035995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C9886DF-3C2C-4752-A422-87DA26BFE6E9}" type="datetime1">
              <a:rPr lang="ru-RU"/>
              <a:pPr lvl="0"/>
              <a:t>27.01.2014</a:t>
            </a:fld>
            <a:endParaRPr lang="ru-RU"/>
          </a:p>
        </p:txBody>
      </p:sp>
      <p:sp>
        <p:nvSpPr>
          <p:cNvPr id="3" name="Нижний колонтитул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0760100-47E8-443A-A74B-C14FA3DB9687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E606F4C-632D-4873-87B1-E46BCE49BBC3}" type="datetime1">
              <a:rPr lang="ru-RU"/>
              <a:pPr lvl="0"/>
              <a:t>27.01.2014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194057F-5E4E-4E86-B7E0-45109E879B61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5EDADC7-A45D-47BE-B61F-795BECA3C16E}" type="datetime1">
              <a:rPr lang="ru-RU"/>
              <a:pPr lvl="0"/>
              <a:t>27.01.2014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B15901A-9781-41E4-A7C2-1762021D8909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EFCEE"/>
            </a:gs>
            <a:gs pos="100000">
              <a:srgbClr val="FDFAEA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081D7094-801D-4766-8E8D-3E1A3E4173F6}" type="datetime1">
              <a:rPr lang="ru-RU"/>
              <a:pPr lvl="0"/>
              <a:t>27.01.2014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9A59ED91-5EB0-482E-B8C6-CDCB7BA84252}" type="slidenum">
              <a:rPr/>
              <a:pPr lvl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44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</p:titleStyle>
    <p:bodyStyle>
      <a:lvl1pPr marL="342900" marR="0" lvl="0" indent="-342900" algn="l" defTabSz="914400" rtl="0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 pitchFamily="34"/>
        <a:buChar char="•"/>
        <a:tabLst/>
        <a:defRPr lang="ru-RU" sz="32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742950" marR="0" lvl="1" indent="-28575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 pitchFamily="34"/>
        <a:buChar char="–"/>
        <a:tabLst/>
        <a:defRPr lang="ru-RU" sz="28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 pitchFamily="34"/>
        <a:buChar char="•"/>
        <a:tabLst/>
        <a:defRPr lang="ru-RU" sz="24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–"/>
        <a:tabLst/>
        <a:defRPr lang="ru-RU" sz="20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»"/>
        <a:tabLst/>
        <a:defRPr lang="ru-RU" sz="20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iteach.ru/images/4/48/&#1058;&#1074;&#1086;&#1088;&#1095;&#1077;&#1089;&#1090;&#1074;&#1086;_&#1053;.&#1040;._&#1053;&#1077;&#1082;&#1088;&#1072;&#1089;&#1086;&#1074;&#1072;.pdf" TargetMode="External"/><Relationship Id="rId2" Type="http://schemas.openxmlformats.org/officeDocument/2006/relationships/hyperlink" Target="http://lit.1september.ru/article.php?ID=200204002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&#1050;&#1072;&#1088;&#1072;&#1073;&#1080;&#1093;&#1072;_(&#1084;&#1091;&#1079;&#1077;&#1081;-&#1079;&#1072;&#1087;&#1086;&#1074;&#1077;&#1076;&#1085;&#1080;&#1082;)" TargetMode="External"/><Relationship Id="rId4" Type="http://schemas.openxmlformats.org/officeDocument/2006/relationships/hyperlink" Target="http://www.locman.net/page_4600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 descr="big-34646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51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1"/>
          <p:cNvSpPr txBox="1">
            <a:spLocks noGrp="1"/>
          </p:cNvSpPr>
          <p:nvPr>
            <p:ph type="ctrTitle"/>
          </p:nvPr>
        </p:nvSpPr>
        <p:spPr>
          <a:xfrm>
            <a:off x="683568" y="0"/>
            <a:ext cx="7772400" cy="1470026"/>
          </a:xfrm>
        </p:spPr>
        <p:txBody>
          <a:bodyPr/>
          <a:lstStyle/>
          <a:p>
            <a:pPr lvl="0"/>
            <a:r>
              <a:rPr lang="ru-RU">
                <a:solidFill>
                  <a:srgbClr val="0070C0"/>
                </a:solidFill>
              </a:rPr>
              <a:t>Путешествие по некрасовским местам Ярославской области</a:t>
            </a:r>
          </a:p>
        </p:txBody>
      </p:sp>
      <p:sp>
        <p:nvSpPr>
          <p:cNvPr id="4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3923928" y="5733260"/>
            <a:ext cx="5220071" cy="1124739"/>
          </a:xfrm>
        </p:spPr>
        <p:txBody>
          <a:bodyPr anchorCtr="0"/>
          <a:lstStyle/>
          <a:p>
            <a:pPr lvl="0" algn="l">
              <a:spcBef>
                <a:spcPts val="400"/>
              </a:spcBef>
            </a:pPr>
            <a:r>
              <a:rPr lang="ru-RU" sz="1800">
                <a:solidFill>
                  <a:srgbClr val="FFFFFF"/>
                </a:solidFill>
              </a:rPr>
              <a:t>Презентацию подготовил</a:t>
            </a:r>
          </a:p>
          <a:p>
            <a:pPr lvl="0" algn="l">
              <a:spcBef>
                <a:spcPts val="400"/>
              </a:spcBef>
            </a:pPr>
            <a:r>
              <a:rPr lang="ru-RU" sz="1800">
                <a:solidFill>
                  <a:srgbClr val="FFFFFF"/>
                </a:solidFill>
              </a:rPr>
              <a:t>Ученик 10 класса ГБОУ СОШ №392 Обухов Алексей</a:t>
            </a:r>
          </a:p>
        </p:txBody>
      </p:sp>
      <p:pic>
        <p:nvPicPr>
          <p:cNvPr id="5" name="Рисунок 5" descr="0001-002-JA-liru-posvjatil-narodu-svoemu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3965752"/>
            <a:ext cx="2051721" cy="28922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Содержимое 3" descr="0005-005-Karabikha-imenie-N.A.Nekrasova-kuplennoe-v-kontse-1861-god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4" name="Рисунок 4" descr="02101122281886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6498302" cy="4873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5" descr="02101122304746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317772" y="2488329"/>
            <a:ext cx="5826227" cy="4369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6" descr="02101122345127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1143000"/>
            <a:ext cx="4286249" cy="571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10" descr="02101122364179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0" y="0"/>
            <a:ext cx="7619996" cy="571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11" descr="021011223800247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524003" y="980730"/>
            <a:ext cx="7619996" cy="571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12" descr="021011224542568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0" y="0"/>
            <a:ext cx="7619996" cy="571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13" descr="a8ad9f4a1680a6bee0168a4cc73b3d112ca6d018_8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3143250" y="2857500"/>
            <a:ext cx="6000749" cy="400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5"/>
          <p:cNvSpPr txBox="1"/>
          <p:nvPr/>
        </p:nvSpPr>
        <p:spPr>
          <a:xfrm>
            <a:off x="0" y="5657667"/>
            <a:ext cx="9144000" cy="1015660"/>
          </a:xfrm>
          <a:prstGeom prst="rect">
            <a:avLst/>
          </a:prstGeom>
          <a:solidFill>
            <a:srgbClr val="FFFFFF"/>
          </a:solidFill>
          <a:ln w="9528">
            <a:solidFill>
              <a:srgbClr val="FFFFFF"/>
            </a:solidFill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Каждая вещь здесь помнит некрасовские времена. Создатели музея стремились сохранить в усадьбе такую обстановку, которая была при великом русском поэте-гражданине Николае Алексеевиче Некрасове.</a:t>
            </a:r>
            <a:r>
              <a:rPr lang="ru-RU" sz="20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6" presetClass="exit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4" presetClass="exit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>
                                      <p:cBhvr>
                                        <p:cTn id="6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>
                                      <p:cBhvr>
                                        <p:cTn id="6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 by="(#ppt_h/3+#ppt_w*0.1)" calcmode="lin">
                                      <p:cBhvr>
                                        <p:cTn id="7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1" presetID="5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>
                                      <p:cBhvr>
                                        <p:cTn id="7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xit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/>
              <a:t>Источники информации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0" y="1600200"/>
            <a:ext cx="9144000" cy="4525959"/>
          </a:xfrm>
        </p:spPr>
        <p:txBody>
          <a:bodyPr/>
          <a:lstStyle/>
          <a:p>
            <a:pPr lvl="0" algn="ctr">
              <a:buNone/>
            </a:pPr>
            <a:r>
              <a:rPr lang="ru-RU" b="1"/>
              <a:t>ССЫЛКИ:</a:t>
            </a:r>
          </a:p>
          <a:p>
            <a:pPr lvl="0">
              <a:spcBef>
                <a:spcPts val="600"/>
              </a:spcBef>
            </a:pPr>
            <a:r>
              <a:rPr lang="en-US" sz="2400">
                <a:hlinkClick r:id="rId2"/>
              </a:rPr>
              <a:t>http://lit.1september.ru/article.php?ID=200204002</a:t>
            </a:r>
            <a:endParaRPr lang="ru-RU" sz="2400"/>
          </a:p>
          <a:p>
            <a:pPr lvl="0">
              <a:spcBef>
                <a:spcPts val="600"/>
              </a:spcBef>
            </a:pPr>
            <a:r>
              <a:rPr lang="en-US" sz="2400">
                <a:hlinkClick r:id="rId3"/>
              </a:rPr>
              <a:t>http://wiki.iteach.ru/images/4/48/</a:t>
            </a:r>
            <a:r>
              <a:rPr lang="ru-RU" sz="2400">
                <a:hlinkClick r:id="rId3"/>
              </a:rPr>
              <a:t>Творчество_Н.А._Некрасова.</a:t>
            </a:r>
            <a:r>
              <a:rPr lang="en-US" sz="2400">
                <a:hlinkClick r:id="rId3"/>
              </a:rPr>
              <a:t>pdf</a:t>
            </a:r>
            <a:endParaRPr lang="ru-RU" sz="2400"/>
          </a:p>
          <a:p>
            <a:pPr lvl="0">
              <a:spcBef>
                <a:spcPts val="600"/>
              </a:spcBef>
            </a:pPr>
            <a:r>
              <a:rPr lang="en-US" sz="2400">
                <a:hlinkClick r:id="rId4"/>
              </a:rPr>
              <a:t>http://www.locman.net/page_4600.htm</a:t>
            </a:r>
            <a:endParaRPr lang="ru-RU" sz="2400"/>
          </a:p>
          <a:p>
            <a:pPr lvl="0">
              <a:spcBef>
                <a:spcPts val="600"/>
              </a:spcBef>
            </a:pPr>
            <a:r>
              <a:rPr lang="en-US" sz="2400">
                <a:hlinkClick r:id="rId5"/>
              </a:rPr>
              <a:t>http://ru.wikipedia.org/wiki/</a:t>
            </a:r>
            <a:r>
              <a:rPr lang="ru-RU" sz="2400">
                <a:hlinkClick r:id="rId5"/>
              </a:rPr>
              <a:t>Карабиха_(музей-заповедник)</a:t>
            </a:r>
            <a:endParaRPr lang="ru-RU" sz="2400"/>
          </a:p>
          <a:p>
            <a:pPr lvl="0">
              <a:spcBef>
                <a:spcPts val="600"/>
              </a:spcBef>
            </a:pPr>
            <a:endParaRPr lang="ru-RU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лексей\Desktop\P1040579_big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-34966"/>
            <a:ext cx="9144000" cy="689296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0" y="404814"/>
            <a:ext cx="7129467" cy="2984501"/>
          </a:xfrm>
        </p:spPr>
        <p:txBody>
          <a:bodyPr/>
          <a:lstStyle/>
          <a:p>
            <a:pPr lvl="0">
              <a:lnSpc>
                <a:spcPct val="80000"/>
              </a:lnSpc>
              <a:spcBef>
                <a:spcPts val="700"/>
              </a:spcBef>
              <a:buNone/>
            </a:pPr>
            <a:r>
              <a:rPr lang="ru-RU" sz="3000" dirty="0">
                <a:solidFill>
                  <a:srgbClr val="002060"/>
                </a:solidFill>
              </a:rPr>
              <a:t>         Берега за Ярославлем - невысокие, чаще всего стелющиеся зеленью пойменных лугов. Белые, словно светящиеся облака плывут над желтыми песчаными мысами.</a:t>
            </a:r>
          </a:p>
          <a:p>
            <a:pPr lvl="0">
              <a:lnSpc>
                <a:spcPct val="80000"/>
              </a:lnSpc>
              <a:spcBef>
                <a:spcPts val="700"/>
              </a:spcBef>
              <a:buNone/>
            </a:pPr>
            <a:endParaRPr lang="ru-RU" sz="3000" dirty="0">
              <a:solidFill>
                <a:srgbClr val="002060"/>
              </a:solidFill>
            </a:endParaRPr>
          </a:p>
          <a:p>
            <a:pPr lvl="0">
              <a:lnSpc>
                <a:spcPct val="80000"/>
              </a:lnSpc>
              <a:spcBef>
                <a:spcPts val="700"/>
              </a:spcBef>
              <a:buNone/>
            </a:pPr>
            <a:r>
              <a:rPr lang="ru-RU" sz="3000" dirty="0">
                <a:solidFill>
                  <a:srgbClr val="002060"/>
                </a:solidFill>
              </a:rPr>
              <a:t>                      Мы - в "некрасовских местах</a:t>
            </a:r>
            <a:r>
              <a:rPr lang="ru-RU" sz="3000" dirty="0"/>
              <a:t>". 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83568" y="4303459"/>
            <a:ext cx="7200799" cy="2554540"/>
          </a:xfrm>
          <a:prstGeom prst="rect">
            <a:avLst/>
          </a:prstGeom>
          <a:solidFill>
            <a:srgbClr val="558ED5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none" spc="0" baseline="0">
                <a:solidFill>
                  <a:srgbClr val="FFFF00"/>
                </a:solidFill>
                <a:uFillTx/>
                <a:latin typeface="Calibri"/>
              </a:rPr>
              <a:t>Как добираться до Грешнева, Некрасов указал в своих «Автобиографических заметках»: “Если переехать в Ярославле Волгу и пройти через Тверицы, то очутишься на столбовом почтовом тракте. Проехав 19 вёрст по песчаному грунту, где справа и слева песок, песок, мелкий кустарник и вереск (зайцев и куропаток там несть числа), то увидишь деревню, начинающуюся столбом с надписью: «Сельцо Грешнево, душ столько-то господ Некрасовых</a:t>
            </a:r>
            <a:r>
              <a:rPr lang="ru-RU" sz="1800" b="1" i="0" u="none" strike="noStrike" kern="1200" cap="none" spc="0" baseline="0">
                <a:solidFill>
                  <a:srgbClr val="FFFF00"/>
                </a:solidFill>
                <a:uFillTx/>
                <a:latin typeface="Calibri"/>
              </a:rPr>
              <a:t>»”.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0" y="0"/>
            <a:ext cx="4140202" cy="6858000"/>
          </a:xfrm>
        </p:spPr>
        <p:txBody>
          <a:bodyPr/>
          <a:lstStyle/>
          <a:p>
            <a:pPr lvl="0">
              <a:lnSpc>
                <a:spcPct val="80000"/>
              </a:lnSpc>
              <a:spcBef>
                <a:spcPts val="400"/>
              </a:spcBef>
              <a:buNone/>
            </a:pPr>
            <a:r>
              <a:rPr lang="ru-RU" sz="1200" b="1"/>
              <a:t>             </a:t>
            </a:r>
            <a:r>
              <a:rPr lang="ru-RU" sz="1600" b="1"/>
              <a:t>Некрасов, принадлежал к дворянской, некогда богатой семье Ярославской губернии . Их родовое поместье находилось в селе Грешнево.</a:t>
            </a:r>
          </a:p>
          <a:p>
            <a:pPr lvl="0">
              <a:lnSpc>
                <a:spcPct val="80000"/>
              </a:lnSpc>
              <a:spcBef>
                <a:spcPts val="400"/>
              </a:spcBef>
              <a:buNone/>
            </a:pPr>
            <a:r>
              <a:rPr lang="ru-RU" sz="1600" b="1"/>
              <a:t>           Живя постоянно в Петербурге, Некрасов частенько бывал в Грешневе. Он любил бродить по лугам и лесам в одиночестве или с кем-нибудь из деревенских друзей. Поэт расспрашивал их о радости и горе, бедах и невзгодах. В общении с народом, вдали от города и городского шума Некрасов отдыхал и стряхивал с себя заботы. Некрасов вспоминает, как его с нетерпением ждали приятели —крестьяне. В стихотворении "Деревенские новости" поэт вспоминает об одном из своих приездов в родные места. "Деревенские новости" были написаны в 1860 году, накануне отмены крепостного права. Некрасов не мог не написать о том, что так волновало его друзей —о свободе</a:t>
            </a:r>
            <a:r>
              <a:rPr lang="ru-RU" sz="1200" b="1"/>
              <a:t>.</a:t>
            </a:r>
          </a:p>
          <a:p>
            <a:pPr lvl="0">
              <a:lnSpc>
                <a:spcPct val="80000"/>
              </a:lnSpc>
              <a:spcBef>
                <a:spcPts val="200"/>
              </a:spcBef>
              <a:buNone/>
            </a:pPr>
            <a:endParaRPr lang="ru-RU" sz="1000" b="1"/>
          </a:p>
          <a:p>
            <a:pPr lvl="0">
              <a:lnSpc>
                <a:spcPct val="80000"/>
              </a:lnSpc>
              <a:spcBef>
                <a:spcPts val="300"/>
              </a:spcBef>
              <a:buNone/>
            </a:pPr>
            <a:endParaRPr lang="ru-RU" sz="1400" b="1"/>
          </a:p>
          <a:p>
            <a:pPr lvl="0" algn="ctr">
              <a:lnSpc>
                <a:spcPct val="80000"/>
              </a:lnSpc>
              <a:spcBef>
                <a:spcPts val="400"/>
              </a:spcBef>
              <a:buNone/>
            </a:pPr>
            <a:r>
              <a:rPr lang="ru-RU" sz="1600" b="1"/>
              <a:t>Деревенские новости(отрывок)</a:t>
            </a:r>
          </a:p>
          <a:p>
            <a:pPr lvl="0" algn="ctr">
              <a:lnSpc>
                <a:spcPct val="80000"/>
              </a:lnSpc>
              <a:spcBef>
                <a:spcPts val="400"/>
              </a:spcBef>
              <a:buNone/>
            </a:pPr>
            <a:r>
              <a:rPr lang="ru-RU" sz="1600" b="1"/>
              <a:t>Вот и Качалов лесок,</a:t>
            </a:r>
          </a:p>
          <a:p>
            <a:pPr lvl="0" algn="ctr">
              <a:lnSpc>
                <a:spcPct val="80000"/>
              </a:lnSpc>
              <a:spcBef>
                <a:spcPts val="400"/>
              </a:spcBef>
              <a:buNone/>
            </a:pPr>
            <a:r>
              <a:rPr lang="ru-RU" sz="1600" b="1"/>
              <a:t>Вот и пригорок последний</a:t>
            </a:r>
          </a:p>
          <a:p>
            <a:pPr lvl="0" algn="ctr">
              <a:lnSpc>
                <a:spcPct val="80000"/>
              </a:lnSpc>
              <a:spcBef>
                <a:spcPts val="400"/>
              </a:spcBef>
              <a:buNone/>
            </a:pPr>
            <a:r>
              <a:rPr lang="ru-RU" sz="1600" b="1"/>
              <a:t>Вот уж запасный амбар,</a:t>
            </a:r>
          </a:p>
          <a:p>
            <a:pPr lvl="0" algn="ctr">
              <a:lnSpc>
                <a:spcPct val="80000"/>
              </a:lnSpc>
              <a:spcBef>
                <a:spcPts val="400"/>
              </a:spcBef>
              <a:buNone/>
            </a:pPr>
            <a:r>
              <a:rPr lang="ru-RU" sz="1600" b="1"/>
              <a:t>Вот уж и риги…как сладок</a:t>
            </a:r>
          </a:p>
          <a:p>
            <a:pPr lvl="0" algn="ctr">
              <a:lnSpc>
                <a:spcPct val="80000"/>
              </a:lnSpc>
              <a:spcBef>
                <a:spcPts val="400"/>
              </a:spcBef>
              <a:buNone/>
            </a:pPr>
            <a:r>
              <a:rPr lang="ru-RU" sz="1600" b="1"/>
              <a:t>Теплого колоса пар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182429" y="0"/>
            <a:ext cx="4961570" cy="3717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004779" y="3717035"/>
            <a:ext cx="2139220" cy="3140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9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660233" y="0"/>
            <a:ext cx="2483766" cy="35618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3203572" y="2636910"/>
            <a:ext cx="5940427" cy="3024332"/>
          </a:xfrm>
        </p:spPr>
        <p:txBody>
          <a:bodyPr/>
          <a:lstStyle/>
          <a:p>
            <a:pPr lvl="0">
              <a:spcBef>
                <a:spcPts val="300"/>
              </a:spcBef>
              <a:buNone/>
            </a:pPr>
            <a:endParaRPr lang="ru-RU" sz="1400"/>
          </a:p>
          <a:p>
            <a:pPr lvl="0">
              <a:spcBef>
                <a:spcPts val="300"/>
              </a:spcBef>
              <a:buNone/>
            </a:pPr>
            <a:endParaRPr lang="ru-RU" sz="1400" b="1">
              <a:solidFill>
                <a:srgbClr val="0070C0"/>
              </a:solidFill>
            </a:endParaRPr>
          </a:p>
          <a:p>
            <a:pPr lvl="0">
              <a:spcBef>
                <a:spcPts val="300"/>
              </a:spcBef>
              <a:buNone/>
            </a:pPr>
            <a:r>
              <a:rPr lang="ru-RU" sz="1400" b="1">
                <a:solidFill>
                  <a:srgbClr val="002060"/>
                </a:solidFill>
              </a:rPr>
              <a:t>Образ сельского храма у Некрасова — один из устойчивых, мы имеем возможность говорить о развитии его, о его изменениях. Обращение к этому образу у поэта связано с наивысшим поэтическим и душевным напряжением.</a:t>
            </a:r>
          </a:p>
          <a:p>
            <a:pPr lvl="0">
              <a:spcBef>
                <a:spcPts val="300"/>
              </a:spcBef>
              <a:buNone/>
            </a:pPr>
            <a:r>
              <a:rPr lang="ru-RU" sz="1400" b="1">
                <a:solidFill>
                  <a:srgbClr val="002060"/>
                </a:solidFill>
              </a:rPr>
              <a:t>В «Тишине», в «Рыцаре на час» сельский храм приобретает черты памятника скорби, покаяния, сокровенного свидетеля пережитых и переживаемых мук.</a:t>
            </a:r>
          </a:p>
          <a:p>
            <a:pPr lvl="0">
              <a:spcBef>
                <a:spcPts val="300"/>
              </a:spcBef>
              <a:buNone/>
            </a:pPr>
            <a:endParaRPr lang="ru-RU" sz="1400" b="1">
              <a:solidFill>
                <a:srgbClr val="002060"/>
              </a:solidFill>
            </a:endParaRPr>
          </a:p>
          <a:p>
            <a:pPr lvl="0">
              <a:spcBef>
                <a:spcPts val="300"/>
              </a:spcBef>
              <a:buNone/>
            </a:pPr>
            <a:r>
              <a:rPr lang="ru-RU" sz="1400" b="1">
                <a:solidFill>
                  <a:srgbClr val="002060"/>
                </a:solidFill>
              </a:rPr>
              <a:t>Единению в горе порою поэт мог противопоставить единение в радости: в стихотворении «Накануне Светлого праздника» сельский храм предстаёт именно как символ праздника, его средоточие. А в «Сельской ярмонке» церкви отведена даже роль участника в кратком общем веселье:</a:t>
            </a:r>
          </a:p>
          <a:p>
            <a:pPr lvl="0">
              <a:spcBef>
                <a:spcPts val="300"/>
              </a:spcBef>
              <a:buNone/>
            </a:pPr>
            <a:r>
              <a:rPr lang="ru-RU" sz="1400"/>
              <a:t>И даже церковь старую</a:t>
            </a:r>
          </a:p>
          <a:p>
            <a:pPr lvl="0">
              <a:spcBef>
                <a:spcPts val="300"/>
              </a:spcBef>
              <a:buNone/>
            </a:pPr>
            <a:r>
              <a:rPr lang="ru-RU" sz="1400"/>
              <a:t>С высокой колокольнею</a:t>
            </a:r>
          </a:p>
          <a:p>
            <a:pPr lvl="0">
              <a:spcBef>
                <a:spcPts val="300"/>
              </a:spcBef>
              <a:buNone/>
            </a:pPr>
            <a:r>
              <a:rPr lang="ru-RU" sz="1400"/>
              <a:t>Качнуло раз-другой...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16631"/>
            <a:ext cx="6876260" cy="4185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И одна из примет дороги поэта на родину — сельская церковь: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4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Главы церквей сияют впереди —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Недалеко от отчего порога!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(«Последние элегии»)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4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В творчестве Некрасова сельский храм часто предстаёт как одна из характерных черт русского пейзажа, как одна из определяющих его особенностей: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4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Краса и гордость русская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Белели церкви Божии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По горкам, по холмам...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(«Кому на Руси жить хорошо»)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Одно из вспоминаемых впечатлений детства и юности: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4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Храм Божий на горе мелькнул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И детски чистым чувством веры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Внезапно на душу пахнул...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(«Тишина»)</a:t>
            </a:r>
          </a:p>
        </p:txBody>
      </p:sp>
      <p:pic>
        <p:nvPicPr>
          <p:cNvPr id="5" name="Рисунок 4" descr="7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4509116"/>
            <a:ext cx="2653780" cy="23488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 descr="0006-005-Burlaki-na-Volg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75658" y="260649"/>
            <a:ext cx="6378488" cy="284400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0" y="3068634"/>
            <a:ext cx="8964613" cy="3789365"/>
          </a:xfrm>
        </p:spPr>
        <p:txBody>
          <a:bodyPr/>
          <a:lstStyle/>
          <a:p>
            <a:pPr lvl="0">
              <a:lnSpc>
                <a:spcPct val="80000"/>
              </a:lnSpc>
              <a:spcBef>
                <a:spcPts val="300"/>
              </a:spcBef>
              <a:buNone/>
            </a:pPr>
            <a:r>
              <a:rPr lang="ru-RU" sz="1300" b="1"/>
              <a:t>О, Волга!.. колыбель моя!</a:t>
            </a:r>
          </a:p>
          <a:p>
            <a:pPr lvl="0">
              <a:lnSpc>
                <a:spcPct val="80000"/>
              </a:lnSpc>
              <a:spcBef>
                <a:spcPts val="300"/>
              </a:spcBef>
              <a:buNone/>
            </a:pPr>
            <a:r>
              <a:rPr lang="ru-RU" sz="1300" b="1"/>
              <a:t>        Любил ли кто тебя, как я?</a:t>
            </a:r>
          </a:p>
          <a:p>
            <a:pPr lvl="0">
              <a:lnSpc>
                <a:spcPct val="80000"/>
              </a:lnSpc>
              <a:spcBef>
                <a:spcPts val="300"/>
              </a:spcBef>
              <a:buNone/>
            </a:pPr>
            <a:endParaRPr lang="ru-RU" sz="1300" b="1"/>
          </a:p>
          <a:p>
            <a:pPr lvl="0">
              <a:lnSpc>
                <a:spcPct val="80000"/>
              </a:lnSpc>
              <a:spcBef>
                <a:spcPts val="300"/>
              </a:spcBef>
              <a:buNone/>
            </a:pPr>
            <a:r>
              <a:rPr lang="ru-RU" sz="1300" b="1"/>
              <a:t>Поскольку село находится на Волге, то уместно будет сказать о труде бурлаков, изображение которого заняло такое важное место в поэзии Некрасова.</a:t>
            </a:r>
          </a:p>
          <a:p>
            <a:pPr lvl="0">
              <a:lnSpc>
                <a:spcPct val="80000"/>
              </a:lnSpc>
              <a:spcBef>
                <a:spcPts val="300"/>
              </a:spcBef>
              <a:buNone/>
            </a:pPr>
            <a:r>
              <a:rPr lang="ru-RU" sz="1300" b="1"/>
              <a:t>  </a:t>
            </a:r>
          </a:p>
          <a:p>
            <a:pPr lvl="0">
              <a:lnSpc>
                <a:spcPct val="80000"/>
              </a:lnSpc>
              <a:spcBef>
                <a:spcPts val="300"/>
              </a:spcBef>
              <a:buNone/>
            </a:pPr>
            <a:r>
              <a:rPr lang="ru-RU" sz="1300" b="1"/>
              <a:t>          В детстве Некрасов слышал разговоры бурлаков, воспроизведенные впоследствии с потрясающей силой в стихотворении "На Волге". Поэт описывает свои впечатления от труда бурлаков 1830-х — начала 1850-х годов. Волга в те годы выглядела очень пёстро, речных судов в ту пору было великое множество. Некрасов в изображении бурлацкого труда весьма реалистичен. Вспомним, как идут бурлаки в стихотворении «На Волге»: “С болезненным припевом «Ой» // И в такт качая головой”. За этот припев бурлаки принимались, когда расшива сядет на мель:</a:t>
            </a:r>
          </a:p>
          <a:p>
            <a:pPr lvl="0">
              <a:lnSpc>
                <a:spcPct val="80000"/>
              </a:lnSpc>
              <a:spcBef>
                <a:spcPts val="300"/>
              </a:spcBef>
              <a:buNone/>
            </a:pPr>
            <a:endParaRPr lang="ru-RU" sz="1300" b="1"/>
          </a:p>
          <a:p>
            <a:pPr lvl="0">
              <a:lnSpc>
                <a:spcPct val="80000"/>
              </a:lnSpc>
              <a:spcBef>
                <a:spcPts val="300"/>
              </a:spcBef>
              <a:buNone/>
            </a:pPr>
            <a:r>
              <a:rPr lang="ru-RU" sz="1300" b="1"/>
              <a:t>Ой раз, ой раз!</a:t>
            </a:r>
          </a:p>
          <a:p>
            <a:pPr lvl="0">
              <a:lnSpc>
                <a:spcPct val="80000"/>
              </a:lnSpc>
              <a:spcBef>
                <a:spcPts val="300"/>
              </a:spcBef>
              <a:buNone/>
            </a:pPr>
            <a:r>
              <a:rPr lang="ru-RU" sz="1300" b="1"/>
              <a:t>Ещё раз, ещё раз!</a:t>
            </a:r>
          </a:p>
          <a:p>
            <a:pPr lvl="0">
              <a:lnSpc>
                <a:spcPct val="80000"/>
              </a:lnSpc>
              <a:spcBef>
                <a:spcPts val="300"/>
              </a:spcBef>
              <a:buNone/>
            </a:pPr>
            <a:r>
              <a:rPr lang="ru-RU" sz="1300" b="1"/>
              <a:t> Взглянись, друг!</a:t>
            </a:r>
          </a:p>
          <a:p>
            <a:pPr lvl="0">
              <a:lnSpc>
                <a:spcPct val="80000"/>
              </a:lnSpc>
              <a:spcBef>
                <a:spcPts val="300"/>
              </a:spcBef>
              <a:buNone/>
            </a:pPr>
            <a:r>
              <a:rPr lang="ru-RU" sz="1300" b="1"/>
              <a:t>Возьмись вдруг</a:t>
            </a:r>
          </a:p>
          <a:p>
            <a:pPr lvl="0">
              <a:lnSpc>
                <a:spcPct val="80000"/>
              </a:lnSpc>
              <a:spcBef>
                <a:spcPts val="300"/>
              </a:spcBef>
              <a:buNone/>
            </a:pPr>
            <a:r>
              <a:rPr lang="ru-RU" sz="1300" b="1"/>
              <a:t>Да и ух!</a:t>
            </a:r>
          </a:p>
          <a:p>
            <a:pPr lvl="0">
              <a:lnSpc>
                <a:spcPct val="80000"/>
              </a:lnSpc>
              <a:spcBef>
                <a:spcPts val="300"/>
              </a:spcBef>
              <a:buNone/>
            </a:pPr>
            <a:endParaRPr lang="ru-RU" sz="1300" b="1"/>
          </a:p>
          <a:p>
            <a:pPr lvl="0">
              <a:lnSpc>
                <a:spcPct val="80000"/>
              </a:lnSpc>
              <a:spcBef>
                <a:spcPts val="300"/>
              </a:spcBef>
              <a:buNone/>
            </a:pPr>
            <a:r>
              <a:rPr lang="ru-RU" sz="1300" b="1"/>
              <a:t>          Остаётся представить только, что эту рабочую песню поёт сотня мужиков, усиливаясь стащить судно с мели. Думается, весьма это будет похоже на“стон”, который “у нас песней зовется”...</a:t>
            </a:r>
          </a:p>
          <a:p>
            <a:pPr lvl="0">
              <a:lnSpc>
                <a:spcPct val="80000"/>
              </a:lnSpc>
              <a:spcBef>
                <a:spcPts val="300"/>
              </a:spcBef>
              <a:buNone/>
            </a:pPr>
            <a:endParaRPr lang="ru-RU" sz="1300"/>
          </a:p>
          <a:p>
            <a:pPr lvl="0">
              <a:lnSpc>
                <a:spcPct val="80000"/>
              </a:lnSpc>
              <a:spcBef>
                <a:spcPts val="300"/>
              </a:spcBef>
              <a:buNone/>
            </a:pPr>
            <a:endParaRPr lang="ru-RU" sz="13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0" y="260347"/>
            <a:ext cx="5651504" cy="6597652"/>
          </a:xfrm>
        </p:spPr>
        <p:txBody>
          <a:bodyPr/>
          <a:lstStyle/>
          <a:p>
            <a:pPr lvl="0">
              <a:lnSpc>
                <a:spcPct val="90000"/>
              </a:lnSpc>
              <a:spcBef>
                <a:spcPts val="700"/>
              </a:spcBef>
              <a:buNone/>
            </a:pPr>
            <a:r>
              <a:rPr lang="ru-RU" sz="3000" b="1"/>
              <a:t>       </a:t>
            </a:r>
            <a:r>
              <a:rPr lang="ru-RU" sz="3000"/>
              <a:t>Любить свой народ для Некрасова, значило ненавидеть его притеснителей. Поэзия Некрасова, начиная с 1845 года, стала поэзией обличения. Он обличал в своих стихотворениях помещиков ("В дороге", "Родина", "Псовая охота"), чиновников ("Чиновник", "Колыбельная песня", "Современная ода"), богатеев —купцов ( "Секрет" ). Также в этот момент он много писал о простых зависимых крестьянах.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562596" y="1196748"/>
            <a:ext cx="3581403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0" y="404814"/>
            <a:ext cx="5435595" cy="6453185"/>
          </a:xfrm>
        </p:spPr>
        <p:txBody>
          <a:bodyPr/>
          <a:lstStyle/>
          <a:p>
            <a:pPr lvl="0">
              <a:lnSpc>
                <a:spcPct val="80000"/>
              </a:lnSpc>
              <a:spcBef>
                <a:spcPts val="400"/>
              </a:spcBef>
              <a:buNone/>
            </a:pPr>
            <a:r>
              <a:rPr lang="ru-RU" sz="1500"/>
              <a:t>           </a:t>
            </a:r>
          </a:p>
          <a:p>
            <a:pPr lvl="0">
              <a:lnSpc>
                <a:spcPct val="80000"/>
              </a:lnSpc>
              <a:spcBef>
                <a:spcPts val="400"/>
              </a:spcBef>
              <a:buNone/>
            </a:pPr>
            <a:r>
              <a:rPr lang="ru-RU" sz="1500" b="1"/>
              <a:t>           Неподалеку от Грешнево на взгорье находилась село Абакумцево. На краю села была похоронена умершая мать Некрасова. Она оказала благотворное влияние на формирование взглядов поэта, на его духовное развитие. С самого детства до конца жизни он писал о ней:</a:t>
            </a:r>
          </a:p>
          <a:p>
            <a:pPr lvl="0">
              <a:lnSpc>
                <a:spcPct val="80000"/>
              </a:lnSpc>
              <a:spcBef>
                <a:spcPts val="400"/>
              </a:spcBef>
              <a:buNone/>
            </a:pPr>
            <a:endParaRPr lang="ru-RU" sz="1500" b="1" i="1"/>
          </a:p>
          <a:p>
            <a:pPr lvl="0">
              <a:lnSpc>
                <a:spcPct val="80000"/>
              </a:lnSpc>
              <a:spcBef>
                <a:spcPts val="400"/>
              </a:spcBef>
              <a:buNone/>
            </a:pPr>
            <a:r>
              <a:rPr lang="ru-RU" sz="1500" b="1" i="1"/>
              <a:t>И если я наполнил жизнь борьбою</a:t>
            </a:r>
          </a:p>
          <a:p>
            <a:pPr lvl="0">
              <a:lnSpc>
                <a:spcPct val="80000"/>
              </a:lnSpc>
              <a:spcBef>
                <a:spcPts val="400"/>
              </a:spcBef>
              <a:buNone/>
            </a:pPr>
            <a:r>
              <a:rPr lang="ru-RU" sz="1500" b="1" i="1"/>
              <a:t>За идеал добра и красоты,</a:t>
            </a:r>
          </a:p>
          <a:p>
            <a:pPr lvl="0">
              <a:lnSpc>
                <a:spcPct val="80000"/>
              </a:lnSpc>
              <a:spcBef>
                <a:spcPts val="400"/>
              </a:spcBef>
              <a:buNone/>
            </a:pPr>
            <a:r>
              <a:rPr lang="ru-RU" sz="1500" b="1" i="1"/>
              <a:t>И носит жизнь, слагаемая мною,</a:t>
            </a:r>
          </a:p>
          <a:p>
            <a:pPr lvl="0">
              <a:lnSpc>
                <a:spcPct val="80000"/>
              </a:lnSpc>
              <a:spcBef>
                <a:spcPts val="400"/>
              </a:spcBef>
              <a:buNone/>
            </a:pPr>
            <a:r>
              <a:rPr lang="ru-RU" sz="1500" b="1" i="1"/>
              <a:t>Живой любви глубокие черты —</a:t>
            </a:r>
          </a:p>
          <a:p>
            <a:pPr lvl="0">
              <a:lnSpc>
                <a:spcPct val="80000"/>
              </a:lnSpc>
              <a:spcBef>
                <a:spcPts val="400"/>
              </a:spcBef>
              <a:buNone/>
            </a:pPr>
            <a:r>
              <a:rPr lang="ru-RU" sz="1500" b="1" i="1"/>
              <a:t>О мать моя, подвергнут я тобою!</a:t>
            </a:r>
          </a:p>
          <a:p>
            <a:pPr lvl="0">
              <a:lnSpc>
                <a:spcPct val="80000"/>
              </a:lnSpc>
              <a:spcBef>
                <a:spcPts val="400"/>
              </a:spcBef>
              <a:buNone/>
            </a:pPr>
            <a:r>
              <a:rPr lang="ru-RU" sz="1500" b="1" i="1"/>
              <a:t>Во мне спасла живую душу ты.</a:t>
            </a:r>
          </a:p>
          <a:p>
            <a:pPr lvl="0">
              <a:lnSpc>
                <a:spcPct val="80000"/>
              </a:lnSpc>
              <a:spcBef>
                <a:spcPts val="400"/>
              </a:spcBef>
              <a:buNone/>
            </a:pPr>
            <a:r>
              <a:rPr lang="ru-RU" sz="1500"/>
              <a:t>         </a:t>
            </a:r>
          </a:p>
          <a:p>
            <a:pPr lvl="0">
              <a:lnSpc>
                <a:spcPct val="80000"/>
              </a:lnSpc>
              <a:spcBef>
                <a:spcPts val="400"/>
              </a:spcBef>
              <a:buNone/>
            </a:pPr>
            <a:r>
              <a:rPr lang="ru-RU" sz="1500" b="1"/>
              <a:t>           В стихотворении "Рыцарь на час" запечатлена могила Елены Андреевны. Поэт не раз приезжал на могилу матери, постоянно страдал, что не смог повидаться с матерью перед ее смертью. Так получилось, что поэт собирался на свадьбу сестры, а попал на похороны матери. В этом стихотворении Некрасов жалуется, что молодость прошла, силы для борьбы кончаются:</a:t>
            </a:r>
          </a:p>
          <a:p>
            <a:pPr lvl="0">
              <a:lnSpc>
                <a:spcPct val="80000"/>
              </a:lnSpc>
              <a:spcBef>
                <a:spcPts val="400"/>
              </a:spcBef>
              <a:buNone/>
            </a:pPr>
            <a:endParaRPr lang="ru-RU" sz="1500"/>
          </a:p>
          <a:p>
            <a:pPr lvl="0">
              <a:lnSpc>
                <a:spcPct val="80000"/>
              </a:lnSpc>
              <a:spcBef>
                <a:spcPts val="400"/>
              </a:spcBef>
              <a:buNone/>
            </a:pPr>
            <a:endParaRPr lang="ru-RU" sz="1500" b="1" i="1"/>
          </a:p>
          <a:p>
            <a:pPr lvl="0">
              <a:lnSpc>
                <a:spcPct val="80000"/>
              </a:lnSpc>
              <a:spcBef>
                <a:spcPts val="400"/>
              </a:spcBef>
              <a:buNone/>
            </a:pPr>
            <a:r>
              <a:rPr lang="ru-RU" sz="1500" b="1" i="1"/>
              <a:t>От ликующих, праздно болтающих,</a:t>
            </a:r>
          </a:p>
          <a:p>
            <a:pPr lvl="0">
              <a:lnSpc>
                <a:spcPct val="80000"/>
              </a:lnSpc>
              <a:spcBef>
                <a:spcPts val="400"/>
              </a:spcBef>
              <a:buNone/>
            </a:pPr>
            <a:r>
              <a:rPr lang="ru-RU" sz="1500" b="1" i="1"/>
              <a:t>Обагряющих руки в крови</a:t>
            </a:r>
          </a:p>
          <a:p>
            <a:pPr lvl="0">
              <a:lnSpc>
                <a:spcPct val="80000"/>
              </a:lnSpc>
              <a:spcBef>
                <a:spcPts val="400"/>
              </a:spcBef>
              <a:buNone/>
            </a:pPr>
            <a:r>
              <a:rPr lang="ru-RU" sz="1500" b="1" i="1"/>
              <a:t>Уведи меня в стан погибающих</a:t>
            </a:r>
          </a:p>
          <a:p>
            <a:pPr lvl="0">
              <a:lnSpc>
                <a:spcPct val="80000"/>
              </a:lnSpc>
              <a:spcBef>
                <a:spcPts val="400"/>
              </a:spcBef>
              <a:buNone/>
            </a:pPr>
            <a:r>
              <a:rPr lang="ru-RU" sz="1500" b="1" i="1"/>
              <a:t>За великое дело любви.</a:t>
            </a:r>
            <a:endParaRPr lang="ru-RU" sz="1500"/>
          </a:p>
          <a:p>
            <a:pPr lvl="0">
              <a:lnSpc>
                <a:spcPct val="80000"/>
              </a:lnSpc>
              <a:spcBef>
                <a:spcPts val="400"/>
              </a:spcBef>
            </a:pPr>
            <a:endParaRPr lang="ru-RU" sz="15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508107" y="1340766"/>
            <a:ext cx="3258107" cy="43441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4"/>
          <p:cNvSpPr txBox="1"/>
          <p:nvPr/>
        </p:nvSpPr>
        <p:spPr>
          <a:xfrm>
            <a:off x="5652116" y="5877269"/>
            <a:ext cx="3096341" cy="369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Могила матери Некрасова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0" y="0"/>
            <a:ext cx="5483227" cy="6858000"/>
          </a:xfrm>
        </p:spPr>
        <p:txBody>
          <a:bodyPr/>
          <a:lstStyle/>
          <a:p>
            <a:pPr lvl="0">
              <a:lnSpc>
                <a:spcPct val="80000"/>
              </a:lnSpc>
              <a:spcBef>
                <a:spcPts val="500"/>
              </a:spcBef>
              <a:buNone/>
            </a:pPr>
            <a:r>
              <a:rPr lang="ru-RU" sz="2000" b="1" i="1"/>
              <a:t>В начале 1875 года Некрасов тяжко заболел</a:t>
            </a:r>
          </a:p>
          <a:p>
            <a:pPr lvl="0">
              <a:lnSpc>
                <a:spcPct val="80000"/>
              </a:lnSpc>
              <a:spcBef>
                <a:spcPts val="500"/>
              </a:spcBef>
              <a:buNone/>
            </a:pPr>
            <a:endParaRPr lang="ru-RU" sz="2000"/>
          </a:p>
          <a:p>
            <a:pPr lvl="0">
              <a:lnSpc>
                <a:spcPct val="80000"/>
              </a:lnSpc>
              <a:spcBef>
                <a:spcPts val="500"/>
              </a:spcBef>
              <a:buNone/>
            </a:pPr>
            <a:r>
              <a:rPr lang="ru-RU" sz="2000" b="1"/>
              <a:t>         Вести о смертельной болезни поэта довели популярность его до высшего напряжения. Со всех концов России посыпались письма, телеграммы, приветствия, адресы. Они доставляли высокую отраду больному в его страшных мучениях, и творчество его забило новым ключом.Написанные за это время «Последние песни» по искренности чувства, сосредоточившегося почти исключительно на воспоминаниях о детстве, матери и совершённых ошибках, принадлежат к лучшим созданиям его музы. Рядом с сознанием своих «вин», в душе умирающего поэта ясно вырисовывалось и сознание его значения в истории русского слова.</a:t>
            </a:r>
          </a:p>
          <a:p>
            <a:pPr lvl="0">
              <a:lnSpc>
                <a:spcPct val="80000"/>
              </a:lnSpc>
              <a:spcBef>
                <a:spcPts val="500"/>
              </a:spcBef>
              <a:buNone/>
            </a:pPr>
            <a:r>
              <a:rPr lang="ru-RU" sz="2000" b="1"/>
              <a:t>        Некрасов умер 27 декабря 1877 года. Несмотря на сильный мороз, толпа в несколько тысяч человек, преимущественно молодёжи, провожала тело поэта до места вечного его успокоения на петербургском Новодевичьем кладбище</a:t>
            </a:r>
            <a:r>
              <a:rPr lang="ru-RU" sz="2000"/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228179" y="260649"/>
            <a:ext cx="2915820" cy="363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981730" y="3933053"/>
            <a:ext cx="3162269" cy="22501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Содержимое 8" descr="859f4e9e0ee7a88095f2a36ee0b3c37ea63411c4_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050" y="0"/>
            <a:ext cx="9139949" cy="5733260"/>
          </a:xfrm>
        </p:spPr>
      </p:pic>
      <p:sp>
        <p:nvSpPr>
          <p:cNvPr id="4" name="TextBox 9"/>
          <p:cNvSpPr txBox="1"/>
          <p:nvPr/>
        </p:nvSpPr>
        <p:spPr>
          <a:xfrm>
            <a:off x="395532" y="5657667"/>
            <a:ext cx="7992889" cy="1200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Некрасов часто посещал свою усадьбу. Здесь написаны многие его произведения: «Дедушка Мазай и зайцы», «Мороз, красный нос», «Русские женщины», «Кому на Руси жить хорошо».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Ныне в усадьбе Карабиха расположен музей Н.А.Некрасова</a:t>
            </a:r>
          </a:p>
        </p:txBody>
      </p:sp>
      <p:pic>
        <p:nvPicPr>
          <p:cNvPr id="5" name="Рисунок 4" descr="nekrasov-mazai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2781138" cy="3657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bi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695730" y="0"/>
            <a:ext cx="2448269" cy="3783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978517070764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623840" y="1988838"/>
            <a:ext cx="2520159" cy="3825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over84984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0" y="1916829"/>
            <a:ext cx="2458903" cy="383589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10"/>
          <p:cNvSpPr txBox="1"/>
          <p:nvPr/>
        </p:nvSpPr>
        <p:spPr>
          <a:xfrm>
            <a:off x="899595" y="188640"/>
            <a:ext cx="6552727" cy="6463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6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Усадьба Карабиха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4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">
                                          <p:val>
                                            <p:strVal val="#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#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#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#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#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#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#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#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#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">
                                          <p:val>
                                            <p:strVal val="#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#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#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#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#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#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#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#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#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">
                                          <p:val>
                                            <p:strVal val="#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#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#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#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#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#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#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#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#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>
                                      <p:cBhvr>
                                        <p:cTn id="5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1173</Words>
  <Application>Microsoft Office PowerPoint</Application>
  <PresentationFormat>Экран (4:3)</PresentationFormat>
  <Paragraphs>92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Путешествие по некрасовским местам Ярославской области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Источники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некрасовским местам Ярославской области</dc:title>
  <dc:creator>Алексей</dc:creator>
  <cp:lastModifiedBy>Саша</cp:lastModifiedBy>
  <cp:revision>33</cp:revision>
  <dcterms:created xsi:type="dcterms:W3CDTF">2012-02-25T17:19:50Z</dcterms:created>
  <dcterms:modified xsi:type="dcterms:W3CDTF">2014-01-27T18:48:19Z</dcterms:modified>
</cp:coreProperties>
</file>