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30"/>
      <c:depthPercent val="100"/>
      <c:perspective val="60"/>
    </c:view3D>
    <c:plotArea>
      <c:layout>
        <c:manualLayout>
          <c:layoutTarget val="inner"/>
          <c:xMode val="edge"/>
          <c:yMode val="edge"/>
          <c:x val="6.9444444444444697E-2"/>
          <c:y val="0.10623155438903503"/>
          <c:w val="0.87349650043744531"/>
          <c:h val="0.8937684456109646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Система образовательной деятельности</c:v>
                </c:pt>
              </c:strCache>
            </c:strRef>
          </c:tx>
          <c:spPr>
            <a:effectLst>
              <a:innerShdw blurRad="368300" dist="723900" dir="17640000">
                <a:prstClr val="black">
                  <a:alpha val="3000"/>
                </a:prstClr>
              </a:innerShdw>
            </a:effectLst>
            <a:scene3d>
              <a:camera prst="orthographicFront"/>
              <a:lightRig rig="threePt" dir="t"/>
            </a:scene3d>
            <a:sp3d>
              <a:bevelT w="1212850" h="7518400"/>
              <a:bevelB w="7550150" h="7607300"/>
            </a:sp3d>
          </c:spPr>
          <c:dPt>
            <c:idx val="1"/>
            <c:spPr>
              <a:solidFill>
                <a:srgbClr val="008E40"/>
              </a:solidFill>
              <a:effectLst>
                <a:innerShdw blurRad="368300" dist="723900" dir="17640000">
                  <a:prstClr val="black">
                    <a:alpha val="3000"/>
                  </a:prstClr>
                </a:innerShdw>
              </a:effectLst>
              <a:scene3d>
                <a:camera prst="orthographicFront"/>
                <a:lightRig rig="threePt" dir="t"/>
              </a:scene3d>
              <a:sp3d>
                <a:bevelT w="1212850" h="7518400"/>
                <a:bevelB w="7550150" h="7607300"/>
              </a:sp3d>
            </c:spPr>
          </c:dPt>
          <c:dPt>
            <c:idx val="2"/>
            <c:spPr>
              <a:solidFill>
                <a:srgbClr val="00B0F0"/>
              </a:solidFill>
              <a:effectLst>
                <a:innerShdw blurRad="368300" dist="723900" dir="17640000">
                  <a:prstClr val="black">
                    <a:alpha val="3000"/>
                  </a:prstClr>
                </a:innerShdw>
              </a:effectLst>
              <a:scene3d>
                <a:camera prst="orthographicFront"/>
                <a:lightRig rig="threePt" dir="t"/>
              </a:scene3d>
              <a:sp3d>
                <a:bevelT w="1212850" h="7518400"/>
                <a:bevelB w="7550150" h="7607300"/>
              </a:sp3d>
            </c:spPr>
          </c:dPt>
          <c:dPt>
            <c:idx val="3"/>
            <c:spPr>
              <a:solidFill>
                <a:srgbClr val="9F5FCF"/>
              </a:solidFill>
              <a:effectLst>
                <a:innerShdw blurRad="368300" dist="723900" dir="17640000">
                  <a:prstClr val="black">
                    <a:alpha val="3000"/>
                  </a:prstClr>
                </a:innerShdw>
              </a:effectLst>
              <a:scene3d>
                <a:camera prst="orthographicFront"/>
                <a:lightRig rig="threePt" dir="t"/>
              </a:scene3d>
              <a:sp3d>
                <a:bevelT w="1212850" h="7518400"/>
                <a:bevelB w="7550150" h="7607300"/>
              </a:sp3d>
            </c:spPr>
          </c:dPt>
          <c:dPt>
            <c:idx val="4"/>
            <c:spPr>
              <a:solidFill>
                <a:srgbClr val="F5801F"/>
              </a:solidFill>
              <a:effectLst>
                <a:innerShdw blurRad="368300" dist="723900" dir="17640000">
                  <a:prstClr val="black">
                    <a:alpha val="3000"/>
                  </a:prstClr>
                </a:innerShdw>
              </a:effectLst>
              <a:scene3d>
                <a:camera prst="orthographicFront"/>
                <a:lightRig rig="threePt" dir="t"/>
              </a:scene3d>
              <a:sp3d>
                <a:bevelT w="1212850" h="7518400"/>
                <a:bevelB w="7550150" h="7607300"/>
              </a:sp3d>
            </c:spPr>
          </c:dPt>
          <c:dPt>
            <c:idx val="5"/>
            <c:spPr>
              <a:solidFill>
                <a:srgbClr val="FF0000"/>
              </a:solidFill>
              <a:effectLst>
                <a:innerShdw blurRad="368300" dist="723900" dir="17640000">
                  <a:prstClr val="black">
                    <a:alpha val="3000"/>
                  </a:prstClr>
                </a:innerShdw>
              </a:effectLst>
              <a:scene3d>
                <a:camera prst="orthographicFront"/>
                <a:lightRig rig="threePt" dir="t"/>
              </a:scene3d>
              <a:sp3d>
                <a:bevelT w="1212850" h="7518400"/>
                <a:bevelB w="7550150" h="7607300"/>
              </a:sp3d>
            </c:spPr>
          </c:dPt>
          <c:dLbls>
            <c:dLbl>
              <c:idx val="0"/>
              <c:layout>
                <c:manualLayout>
                  <c:x val="-0.14206878827646574"/>
                  <c:y val="9.2695829687955728E-2"/>
                </c:manualLayout>
              </c:layout>
              <c:tx>
                <c:rich>
                  <a:bodyPr/>
                  <a:lstStyle/>
                  <a:p>
                    <a:r>
                      <a:rPr lang="ru-RU" sz="1400" b="1" i="1" baseline="0" dirty="0" smtClean="0"/>
                      <a:t>Познавательно  -речевое развитие (формирование элементарных математических представлений). </a:t>
                    </a:r>
                    <a:endParaRPr lang="en-US" sz="1400" b="1" i="1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-0.22381944444444485"/>
                  <c:y val="-0.20295013123359579"/>
                </c:manualLayout>
              </c:layout>
              <c:tx>
                <c:rich>
                  <a:bodyPr/>
                  <a:lstStyle/>
                  <a:p>
                    <a:r>
                      <a:rPr lang="ru-RU" sz="1400" b="1" i="1" dirty="0" smtClean="0"/>
                      <a:t>Социализация</a:t>
                    </a:r>
                    <a:r>
                      <a:rPr lang="ru-RU" sz="1400" b="1" i="1" baseline="0" dirty="0" smtClean="0"/>
                      <a:t> ( Развитие игровой деятельности)</a:t>
                    </a:r>
                    <a:endParaRPr lang="en-US" sz="1400" b="1" i="1" dirty="0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sz="1400" b="1" i="1" dirty="0" smtClean="0"/>
                      <a:t>Художественно</a:t>
                    </a:r>
                    <a:r>
                      <a:rPr lang="ru-RU" sz="1400" b="1" i="1" baseline="0" dirty="0" smtClean="0"/>
                      <a:t> эстетическое развитие. </a:t>
                    </a:r>
                  </a:p>
                  <a:p>
                    <a:r>
                      <a:rPr lang="ru-RU" sz="1400" b="1" i="1" baseline="0" dirty="0" smtClean="0"/>
                      <a:t>( Рисование, лепка, аппликация ) </a:t>
                    </a:r>
                    <a:endParaRPr lang="en-US" sz="1400" b="1" i="1" dirty="0"/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z="1400" b="1" i="1" dirty="0" smtClean="0"/>
                      <a:t>Коммуникация</a:t>
                    </a:r>
                    <a:endParaRPr lang="en-US" sz="1400" b="1" i="1" dirty="0"/>
                  </a:p>
                </c:rich>
              </c:tx>
              <c:showVal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sz="1400" b="1" i="1" dirty="0" smtClean="0"/>
                      <a:t>Чтение</a:t>
                    </a:r>
                    <a:r>
                      <a:rPr lang="ru-RU" sz="1400" b="1" i="1" baseline="0" dirty="0" smtClean="0"/>
                      <a:t> худ. литературы</a:t>
                    </a:r>
                    <a:endParaRPr lang="en-US" sz="1400" b="1" i="1" dirty="0"/>
                  </a:p>
                </c:rich>
              </c:tx>
              <c:showVal val="1"/>
            </c:dLbl>
            <c:dLbl>
              <c:idx val="5"/>
              <c:layout>
                <c:manualLayout>
                  <c:x val="8.1228783902012255E-2"/>
                  <c:y val="6.55968212306796E-2"/>
                </c:manualLayout>
              </c:layout>
              <c:tx>
                <c:rich>
                  <a:bodyPr/>
                  <a:lstStyle/>
                  <a:p>
                    <a:r>
                      <a:rPr lang="ru-RU" sz="1400" b="1" i="1" dirty="0" smtClean="0"/>
                      <a:t>Безопасность</a:t>
                    </a:r>
                    <a:endParaRPr lang="en-US" sz="1400" b="1" i="1" dirty="0"/>
                  </a:p>
                </c:rich>
              </c:tx>
              <c:showVal val="1"/>
            </c:dLbl>
            <c:showVal val="1"/>
            <c:showLeaderLines val="1"/>
          </c:dLbls>
          <c:cat>
            <c:strRef>
              <c:f>Лист1!$A$2:$A$7</c:f>
              <c:strCache>
                <c:ptCount val="6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  <c:pt idx="4">
                  <c:v>КВ. 5</c:v>
                </c:pt>
                <c:pt idx="5">
                  <c:v>Кв. 6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6</c:v>
                </c:pt>
                <c:pt idx="1">
                  <c:v>6.9</c:v>
                </c:pt>
                <c:pt idx="2">
                  <c:v>5</c:v>
                </c:pt>
                <c:pt idx="3">
                  <c:v>3.9</c:v>
                </c:pt>
                <c:pt idx="4">
                  <c:v>3.3</c:v>
                </c:pt>
                <c:pt idx="5">
                  <c:v>3</c:v>
                </c:pt>
              </c:numCache>
            </c:numRef>
          </c:val>
        </c:ser>
      </c:pie3DChart>
    </c:plotArea>
    <c:plotVisOnly val="1"/>
  </c:chart>
  <c:spPr>
    <a:effectLst>
      <a:innerShdw blurRad="76200" dist="63500" dir="14400000">
        <a:prstClr val="black">
          <a:alpha val="48000"/>
        </a:prstClr>
      </a:innerShdw>
    </a:effectLst>
    <a:scene3d>
      <a:camera prst="orthographicFront"/>
      <a:lightRig rig="threePt" dir="t"/>
    </a:scene3d>
    <a:sp3d/>
  </c:spPr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1EE0C-8E54-4C9A-9257-F49E6DCEC430}" type="datetimeFigureOut">
              <a:rPr lang="ru-RU" smtClean="0"/>
              <a:pPr/>
              <a:t>27.01.2014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4B121-DB4A-4404-9C59-7BF9CFE4B0A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1EE0C-8E54-4C9A-9257-F49E6DCEC430}" type="datetimeFigureOut">
              <a:rPr lang="ru-RU" smtClean="0"/>
              <a:pPr/>
              <a:t>27.01.2014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4B121-DB4A-4404-9C59-7BF9CFE4B0A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1EE0C-8E54-4C9A-9257-F49E6DCEC430}" type="datetimeFigureOut">
              <a:rPr lang="ru-RU" smtClean="0"/>
              <a:pPr/>
              <a:t>27.01.2014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4B121-DB4A-4404-9C59-7BF9CFE4B0A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1EE0C-8E54-4C9A-9257-F49E6DCEC430}" type="datetimeFigureOut">
              <a:rPr lang="ru-RU" smtClean="0"/>
              <a:pPr/>
              <a:t>27.01.2014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4B121-DB4A-4404-9C59-7BF9CFE4B0A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1EE0C-8E54-4C9A-9257-F49E6DCEC430}" type="datetimeFigureOut">
              <a:rPr lang="ru-RU" smtClean="0"/>
              <a:pPr/>
              <a:t>27.01.2014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4B121-DB4A-4404-9C59-7BF9CFE4B0A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1EE0C-8E54-4C9A-9257-F49E6DCEC430}" type="datetimeFigureOut">
              <a:rPr lang="ru-RU" smtClean="0"/>
              <a:pPr/>
              <a:t>27.01.2014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4B121-DB4A-4404-9C59-7BF9CFE4B0A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1EE0C-8E54-4C9A-9257-F49E6DCEC430}" type="datetimeFigureOut">
              <a:rPr lang="ru-RU" smtClean="0"/>
              <a:pPr/>
              <a:t>27.01.2014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4B121-DB4A-4404-9C59-7BF9CFE4B0A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1EE0C-8E54-4C9A-9257-F49E6DCEC430}" type="datetimeFigureOut">
              <a:rPr lang="ru-RU" smtClean="0"/>
              <a:pPr/>
              <a:t>27.01.2014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4B121-DB4A-4404-9C59-7BF9CFE4B0A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1EE0C-8E54-4C9A-9257-F49E6DCEC430}" type="datetimeFigureOut">
              <a:rPr lang="ru-RU" smtClean="0"/>
              <a:pPr/>
              <a:t>27.01.2014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4B121-DB4A-4404-9C59-7BF9CFE4B0A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1EE0C-8E54-4C9A-9257-F49E6DCEC430}" type="datetimeFigureOut">
              <a:rPr lang="ru-RU" smtClean="0"/>
              <a:pPr/>
              <a:t>27.01.2014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4B121-DB4A-4404-9C59-7BF9CFE4B0A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1EE0C-8E54-4C9A-9257-F49E6DCEC430}" type="datetimeFigureOut">
              <a:rPr lang="ru-RU" smtClean="0"/>
              <a:pPr/>
              <a:t>27.01.2014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4B121-DB4A-4404-9C59-7BF9CFE4B0A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A1EE0C-8E54-4C9A-9257-F49E6DCEC430}" type="datetimeFigureOut">
              <a:rPr lang="ru-RU" smtClean="0"/>
              <a:pPr/>
              <a:t>27.01.2014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D4B121-DB4A-4404-9C59-7BF9CFE4B0A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14348" y="1000108"/>
            <a:ext cx="7772400" cy="1470025"/>
          </a:xfrm>
        </p:spPr>
        <p:txBody>
          <a:bodyPr/>
          <a:lstStyle/>
          <a:p>
            <a:r>
              <a:rPr lang="ru-RU" b="1" i="1" dirty="0" smtClean="0"/>
              <a:t>Транспорт</a:t>
            </a:r>
            <a:endParaRPr lang="ru-RU" b="1" i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143240" y="4357694"/>
            <a:ext cx="6400800" cy="17526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Презентацию подготовила </a:t>
            </a:r>
          </a:p>
          <a:p>
            <a:r>
              <a:rPr lang="ru-RU" sz="2000" b="1" dirty="0">
                <a:solidFill>
                  <a:schemeClr val="tx1"/>
                </a:solidFill>
              </a:rPr>
              <a:t>в</a:t>
            </a:r>
            <a:r>
              <a:rPr lang="ru-RU" sz="2000" b="1" dirty="0" smtClean="0">
                <a:solidFill>
                  <a:schemeClr val="tx1"/>
                </a:solidFill>
              </a:rPr>
              <a:t>оспитатель второй младшей группы 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47 детского сад 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Моськиной Лидии Андреевной 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Такси</a:t>
            </a:r>
            <a:endParaRPr lang="ru-RU" b="1" i="1" dirty="0"/>
          </a:p>
        </p:txBody>
      </p:sp>
      <p:pic>
        <p:nvPicPr>
          <p:cNvPr id="4" name="Содержимое 3" descr="8627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428736"/>
            <a:ext cx="4762500" cy="3571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856095" y="2428868"/>
            <a:ext cx="428790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/>
              <a:t>Такси скользит сквозь дождь по лужам 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>Такси, найди того, </a:t>
            </a:r>
            <a:endParaRPr lang="ru-RU" b="1" i="1" dirty="0" smtClean="0"/>
          </a:p>
          <a:p>
            <a:r>
              <a:rPr lang="ru-RU" b="1" i="1" dirty="0"/>
              <a:t>К</a:t>
            </a:r>
            <a:r>
              <a:rPr lang="ru-RU" b="1" i="1" dirty="0" smtClean="0"/>
              <a:t>ому </a:t>
            </a:r>
            <a:r>
              <a:rPr lang="ru-RU" b="1" i="1" dirty="0"/>
              <a:t>ты нужно 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>Ведь кто-то промокает </a:t>
            </a:r>
            <a:endParaRPr lang="ru-RU" b="1" i="1" dirty="0" smtClean="0"/>
          </a:p>
          <a:p>
            <a:r>
              <a:rPr lang="ru-RU" b="1" i="1" dirty="0"/>
              <a:t>П</a:t>
            </a:r>
            <a:r>
              <a:rPr lang="ru-RU" b="1" i="1" dirty="0" smtClean="0"/>
              <a:t>росто </a:t>
            </a:r>
            <a:r>
              <a:rPr lang="ru-RU" b="1" i="1" dirty="0"/>
              <a:t>насквозь 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Машина скорой помощи</a:t>
            </a:r>
            <a:endParaRPr lang="ru-RU" b="1" i="1" dirty="0"/>
          </a:p>
        </p:txBody>
      </p:sp>
      <p:pic>
        <p:nvPicPr>
          <p:cNvPr id="5" name="Содержимое 4" descr="s13212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857364"/>
            <a:ext cx="4614866" cy="29275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5312887" y="2643182"/>
            <a:ext cx="38311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/>
              <a:t>Посторонитесь</a:t>
            </a:r>
            <a:r>
              <a:rPr lang="ru-RU" b="1" i="1" dirty="0"/>
              <a:t>! дорогу! дорогу!</a:t>
            </a:r>
          </a:p>
          <a:p>
            <a:r>
              <a:rPr lang="ru-RU" b="1" i="1" dirty="0"/>
              <a:t>скорая помощь летит на подмогу!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Полицейская машина</a:t>
            </a:r>
            <a:endParaRPr lang="ru-RU" b="1" i="1" dirty="0"/>
          </a:p>
        </p:txBody>
      </p:sp>
      <p:pic>
        <p:nvPicPr>
          <p:cNvPr id="9" name="Содержимое 8" descr="p_37939_1_galleryb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2000240"/>
            <a:ext cx="3900486" cy="29222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786446" y="264318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/>
              <a:t>Городской он или сельский, 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>Очень важен полицейский. 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>Охраняет он закон, 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>Наш покой и крепкий сон.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Пожарная машина</a:t>
            </a:r>
            <a:endParaRPr lang="ru-RU" b="1" i="1" dirty="0"/>
          </a:p>
        </p:txBody>
      </p:sp>
      <p:pic>
        <p:nvPicPr>
          <p:cNvPr id="6" name="Содержимое 5" descr="bf90227131bc64f4b47244255bee8d30_x10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285992"/>
            <a:ext cx="4181155" cy="28849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445552" y="2714620"/>
            <a:ext cx="369844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/>
              <a:t>Пожарная машина мчится,</a:t>
            </a:r>
          </a:p>
          <a:p>
            <a:r>
              <a:rPr lang="ru-RU" b="1" i="1" dirty="0"/>
              <a:t>Сигналит: "Всем посторониться!</a:t>
            </a:r>
          </a:p>
          <a:p>
            <a:r>
              <a:rPr lang="ru-RU" b="1" i="1" dirty="0"/>
              <a:t>Спешу на помощь я туда,</a:t>
            </a:r>
          </a:p>
          <a:p>
            <a:r>
              <a:rPr lang="ru-RU" b="1" i="1" dirty="0"/>
              <a:t>Где дым и пламя, где беда!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928802"/>
            <a:ext cx="8229600" cy="1143000"/>
          </a:xfrm>
        </p:spPr>
        <p:txBody>
          <a:bodyPr>
            <a:prstTxWarp prst="textWave2">
              <a:avLst/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Образовательные задачи:</a:t>
            </a:r>
          </a:p>
          <a:p>
            <a:r>
              <a:rPr lang="ru-RU" sz="2000" i="1" dirty="0" smtClean="0"/>
              <a:t>Познакомить и закрепить представления о транспорте; </a:t>
            </a:r>
            <a:r>
              <a:rPr lang="ru-RU" sz="2000" dirty="0"/>
              <a:t> </a:t>
            </a:r>
            <a:endParaRPr lang="ru-RU" sz="2000" dirty="0" smtClean="0"/>
          </a:p>
          <a:p>
            <a:r>
              <a:rPr lang="ru-RU" sz="2000" i="1" dirty="0" smtClean="0"/>
              <a:t>Расширять </a:t>
            </a:r>
            <a:r>
              <a:rPr lang="ru-RU" sz="2000" i="1" dirty="0"/>
              <a:t>словарь по теме “транспорт”.</a:t>
            </a:r>
            <a:endParaRPr lang="ru-RU" sz="2000" i="1" dirty="0" smtClean="0"/>
          </a:p>
          <a:p>
            <a:r>
              <a:rPr lang="ru-RU" sz="2400" b="1" i="1" dirty="0" smtClean="0"/>
              <a:t>Развивающие задачи:</a:t>
            </a:r>
          </a:p>
          <a:p>
            <a:r>
              <a:rPr lang="ru-RU" sz="2000" i="1" dirty="0" smtClean="0"/>
              <a:t>Учить </a:t>
            </a:r>
            <a:r>
              <a:rPr lang="ru-RU" sz="2000" i="1" dirty="0"/>
              <a:t>детей обобщать, классифицировать транспортные </a:t>
            </a:r>
            <a:r>
              <a:rPr lang="ru-RU" sz="2000" i="1" dirty="0" smtClean="0"/>
              <a:t>средства;</a:t>
            </a:r>
            <a:r>
              <a:rPr lang="ru-RU" sz="2000" i="1" dirty="0"/>
              <a:t> </a:t>
            </a:r>
            <a:r>
              <a:rPr lang="ru-RU" sz="2000" i="1" dirty="0" smtClean="0"/>
              <a:t>Тонкая моторика, </a:t>
            </a:r>
            <a:r>
              <a:rPr lang="ru-RU" sz="2000" i="1" dirty="0"/>
              <a:t>координации речи с движением, зрительного внимания и восприятия.</a:t>
            </a:r>
            <a:endParaRPr lang="ru-RU" sz="2000" b="1" i="1" dirty="0" smtClean="0"/>
          </a:p>
          <a:p>
            <a:r>
              <a:rPr lang="ru-RU" sz="2000" b="1" i="1" dirty="0" smtClean="0"/>
              <a:t>Воспитательные задачи:</a:t>
            </a:r>
          </a:p>
          <a:p>
            <a:r>
              <a:rPr lang="ru-RU" sz="2000" i="1" dirty="0" smtClean="0"/>
              <a:t>Учить </a:t>
            </a:r>
            <a:r>
              <a:rPr lang="ru-RU" sz="2000" i="1" dirty="0"/>
              <a:t>детей через игровые образы правилам поведения в общественном </a:t>
            </a:r>
            <a:r>
              <a:rPr lang="ru-RU" sz="2000" i="1" dirty="0" smtClean="0"/>
              <a:t>транспорте.</a:t>
            </a:r>
          </a:p>
          <a:p>
            <a:r>
              <a:rPr lang="ru-RU" sz="2400" b="1" i="1" dirty="0" smtClean="0"/>
              <a:t>Предварительная работа: </a:t>
            </a:r>
          </a:p>
          <a:p>
            <a:r>
              <a:rPr lang="ru-RU" sz="2000" i="1" dirty="0" smtClean="0"/>
              <a:t>Беседа про транспорт и поведение в нем.</a:t>
            </a:r>
          </a:p>
          <a:p>
            <a:r>
              <a:rPr lang="ru-RU" sz="2400" b="1" i="1" dirty="0" smtClean="0"/>
              <a:t>Материалы: </a:t>
            </a:r>
          </a:p>
          <a:p>
            <a:r>
              <a:rPr lang="ru-RU" sz="2000" i="1" dirty="0" smtClean="0"/>
              <a:t>Мнемотаблицы .</a:t>
            </a:r>
            <a:r>
              <a:rPr lang="ru-RU" sz="2000" dirty="0"/>
              <a:t>  </a:t>
            </a:r>
            <a:r>
              <a:rPr lang="ru-RU" sz="2000" i="1" dirty="0" smtClean="0"/>
              <a:t>Игрушки </a:t>
            </a:r>
            <a:r>
              <a:rPr lang="ru-RU" sz="2000" i="1" dirty="0"/>
              <a:t>транспорт, картинки </a:t>
            </a:r>
            <a:r>
              <a:rPr lang="ru-RU" sz="2000" i="1" dirty="0" smtClean="0"/>
              <a:t>транспорт.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3108" y="0"/>
            <a:ext cx="48810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Содержание работы по теме: «Транспорт» .</a:t>
            </a:r>
            <a:endParaRPr lang="ru-RU" b="1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428580"/>
          <a:ext cx="9143999" cy="6429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7076"/>
                <a:gridCol w="741651"/>
                <a:gridCol w="571504"/>
                <a:gridCol w="1347633"/>
                <a:gridCol w="1081259"/>
                <a:gridCol w="642942"/>
                <a:gridCol w="857256"/>
                <a:gridCol w="714380"/>
                <a:gridCol w="785818"/>
                <a:gridCol w="928694"/>
                <a:gridCol w="785786"/>
              </a:tblGrid>
              <a:tr h="1046943"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Направления развития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Познавательно</a:t>
                      </a:r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– речевое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3"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Социально – личностное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Художественно</a:t>
                      </a:r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-  эстетическое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Физическое развитие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14108"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Образовательные </a:t>
                      </a:r>
                    </a:p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области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Коммуникация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Познание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Чтение худ. литер.</a:t>
                      </a:r>
                    </a:p>
                    <a:p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Социализация</a:t>
                      </a:r>
                    </a:p>
                    <a:p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Труд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Безопасность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Худ. творч.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Музыка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Физкульт.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Здоровье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4376637"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Виды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Д.и.</a:t>
                      </a:r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«Почини машину», « Я светофор», «Я машина»;  С.р.и. «Шофер», Автопарк»;  Д.и. « Летит, плывет , едет»;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Беседа о</a:t>
                      </a:r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поведение в транспорте.</a:t>
                      </a: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Д.и. «Светофор».</a:t>
                      </a:r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 Отгадывание загадок о транспорте.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1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Чтение:</a:t>
                      </a:r>
                      <a:r>
                        <a:rPr lang="ru-RU" sz="12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рассказов из книги А. Иванова «Как неразлучные друзья дорогу переходили», стихотворений И. </a:t>
                      </a:r>
                      <a:r>
                        <a:rPr lang="ru-RU" sz="1200" b="1" i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Муравейко</a:t>
                      </a:r>
                      <a:r>
                        <a:rPr lang="ru-RU" sz="12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«Самосвал», В. И. </a:t>
                      </a:r>
                      <a:r>
                        <a:rPr lang="ru-RU" sz="1200" b="1" i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Мирясовой</a:t>
                      </a:r>
                      <a:r>
                        <a:rPr lang="ru-RU" sz="12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«Автобус», «Троллейбус», произведений о светофоре и дорожных знаках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Рассказы о </a:t>
                      </a:r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транспорте</a:t>
                      </a:r>
                      <a:endParaRPr lang="ru-RU" sz="1200" b="1" i="1" baseline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Д.и. «Собери машину». С.р.и. «Поездка на автобусе».  Д.и. «Азбука безопасности». Д.и. «лото транспорт». 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Наблюдение за снегоуборочной машиной. 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dirty="0" smtClean="0">
                          <a:latin typeface="+mn-lt"/>
                        </a:rPr>
                        <a:t>Беседа на</a:t>
                      </a:r>
                      <a:r>
                        <a:rPr lang="ru-RU" sz="1200" b="1" i="1" baseline="0" dirty="0" smtClean="0">
                          <a:latin typeface="+mn-lt"/>
                        </a:rPr>
                        <a:t> тему : « Транспорт и опасности на дороги». Д.и. « Азбука безопасности»;</a:t>
                      </a:r>
                      <a:endParaRPr lang="ru-RU" sz="1200" b="1" i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200" b="1" i="1" baseline="0" dirty="0" smtClean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Рисование: «Разные машины»</a:t>
                      </a:r>
                    </a:p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Лепка: «Машина мечты» </a:t>
                      </a:r>
                    </a:p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Аппликация:</a:t>
                      </a:r>
                    </a:p>
                    <a:p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«Светофор» .</a:t>
                      </a:r>
                    </a:p>
                    <a:p>
                      <a:endParaRPr lang="ru-RU" sz="1200" b="1" i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1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Исполнение:</a:t>
                      </a:r>
                      <a:r>
                        <a:rPr lang="ru-RU" sz="12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песни «Машина», муз. Т. </a:t>
                      </a:r>
                      <a:r>
                        <a:rPr lang="ru-RU" sz="1200" b="1" i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Попатенко</a:t>
                      </a:r>
                      <a:r>
                        <a:rPr lang="ru-RU" sz="12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сл. Н. Найдёновой</a:t>
                      </a:r>
                    </a:p>
                    <a:p>
                      <a:r>
                        <a:rPr lang="ru-RU" sz="1200" b="1" i="1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Игровое упражнение:</a:t>
                      </a:r>
                      <a:r>
                        <a:rPr lang="ru-RU" sz="12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«Паровоз», муз. В. Карасевой, сл. Н. Френкель</a:t>
                      </a:r>
                    </a:p>
                    <a:p>
                      <a:endParaRPr lang="ru-RU" sz="1200" b="1" i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latin typeface="+mn-lt"/>
                        </a:rPr>
                        <a:t>Физ.</a:t>
                      </a:r>
                      <a:r>
                        <a:rPr lang="ru-RU" sz="1200" b="1" i="1" baseline="0" dirty="0" smtClean="0">
                          <a:latin typeface="+mn-lt"/>
                        </a:rPr>
                        <a:t> культ. Минутка «Мы машины» .  П.и. «Будь ловким».  Физ.культ. минутка «».</a:t>
                      </a:r>
                      <a:endParaRPr lang="ru-RU" sz="1200" b="1" i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latin typeface="+mn-lt"/>
                        </a:rPr>
                        <a:t>Закаливание по схеме.</a:t>
                      </a:r>
                      <a:r>
                        <a:rPr lang="ru-RU" sz="1200" b="1" i="1" baseline="0" dirty="0" smtClean="0">
                          <a:latin typeface="+mn-lt"/>
                        </a:rPr>
                        <a:t> Оздоровительная физ. культ. Минутка.</a:t>
                      </a:r>
                      <a:endParaRPr lang="ru-RU" sz="1200" b="1" i="1" dirty="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i="1" dirty="0" smtClean="0"/>
              <a:t>Автобус</a:t>
            </a:r>
            <a:endParaRPr lang="ru-RU" sz="4000" b="1" i="1" dirty="0"/>
          </a:p>
        </p:txBody>
      </p:sp>
      <p:pic>
        <p:nvPicPr>
          <p:cNvPr id="4" name="Содержимое 3" descr="IMG_5053_75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571612"/>
            <a:ext cx="4688687" cy="31257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429256" y="2357430"/>
            <a:ext cx="33419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/>
              <a:t>Он всегда урчит на всех;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>Стоном, фырканьем изводит,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>Не доволен он на тех,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>Кто в салон его не входит.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Троллейбус</a:t>
            </a:r>
            <a:endParaRPr lang="ru-RU" b="1" i="1" dirty="0"/>
          </a:p>
        </p:txBody>
      </p:sp>
      <p:pic>
        <p:nvPicPr>
          <p:cNvPr id="4" name="Содержимое 3" descr="131808_xSV9YT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714488"/>
            <a:ext cx="4625321" cy="34726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429256" y="2428868"/>
            <a:ext cx="310168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>На троллейбусе легко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>Нам умчаться далеко,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>Только есть одна проблема: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>Нужен ток ему всё время.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Трамвай</a:t>
            </a:r>
            <a:endParaRPr lang="ru-RU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5941905" y="2643182"/>
            <a:ext cx="32020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/>
              <a:t>Звонко тренькает трамвай: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>За окошком месяц май.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>Я сижу и сочиняю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>Оду майскому трамваю</a:t>
            </a:r>
          </a:p>
        </p:txBody>
      </p:sp>
      <p:pic>
        <p:nvPicPr>
          <p:cNvPr id="7" name="Содержимое 6" descr="145924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1928802"/>
            <a:ext cx="4597273" cy="30543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Поезд</a:t>
            </a:r>
            <a:endParaRPr lang="ru-RU" b="1" i="1" dirty="0"/>
          </a:p>
        </p:txBody>
      </p:sp>
      <p:pic>
        <p:nvPicPr>
          <p:cNvPr id="4" name="Содержимое 3" descr="poez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714488"/>
            <a:ext cx="5472127" cy="36011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929322" y="285749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/>
              <a:t>Слышен гром издалека, 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>Тучек в небе нет пока. 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>Это разгоняя пух, 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>Поезд мчится: чух- чух -чух!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Метро</a:t>
            </a:r>
            <a:endParaRPr lang="ru-RU" b="1" i="1" dirty="0"/>
          </a:p>
        </p:txBody>
      </p:sp>
      <p:pic>
        <p:nvPicPr>
          <p:cNvPr id="4" name="Содержимое 3" descr="1269020249_26943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571612"/>
            <a:ext cx="5125485" cy="38401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000628" y="2571744"/>
            <a:ext cx="39836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/>
              <a:t>Схема метро похожа немножко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>На разноцветную «многоножку»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>Только, по правде, каждая «ножка» -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>Для электрички  рельсо дорожка.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325</Words>
  <Application>Microsoft Office PowerPoint</Application>
  <PresentationFormat>Экран (4:3)</PresentationFormat>
  <Paragraphs>83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Транспорт</vt:lpstr>
      <vt:lpstr>Слайд 2</vt:lpstr>
      <vt:lpstr>Слайд 3</vt:lpstr>
      <vt:lpstr>Слайд 4</vt:lpstr>
      <vt:lpstr>Автобус</vt:lpstr>
      <vt:lpstr>Троллейбус</vt:lpstr>
      <vt:lpstr>Трамвай</vt:lpstr>
      <vt:lpstr>Поезд</vt:lpstr>
      <vt:lpstr>Метро</vt:lpstr>
      <vt:lpstr>Такси</vt:lpstr>
      <vt:lpstr>Машина скорой помощи</vt:lpstr>
      <vt:lpstr>Полицейская машина</vt:lpstr>
      <vt:lpstr>Пожарная машина</vt:lpstr>
      <vt:lpstr>Спасибо за внимание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кк</dc:creator>
  <cp:lastModifiedBy>Наталья</cp:lastModifiedBy>
  <cp:revision>10</cp:revision>
  <dcterms:created xsi:type="dcterms:W3CDTF">2014-01-26T14:30:30Z</dcterms:created>
  <dcterms:modified xsi:type="dcterms:W3CDTF">2014-01-27T10:16:21Z</dcterms:modified>
</cp:coreProperties>
</file>