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8" r:id="rId1"/>
  </p:sldMasterIdLst>
  <p:notesMasterIdLst>
    <p:notesMasterId r:id="rId15"/>
  </p:notesMasterIdLst>
  <p:sldIdLst>
    <p:sldId id="295" r:id="rId2"/>
    <p:sldId id="267" r:id="rId3"/>
    <p:sldId id="297" r:id="rId4"/>
    <p:sldId id="298" r:id="rId5"/>
    <p:sldId id="277" r:id="rId6"/>
    <p:sldId id="278" r:id="rId7"/>
    <p:sldId id="279" r:id="rId8"/>
    <p:sldId id="292" r:id="rId9"/>
    <p:sldId id="280" r:id="rId10"/>
    <p:sldId id="291" r:id="rId11"/>
    <p:sldId id="282" r:id="rId12"/>
    <p:sldId id="283" r:id="rId13"/>
    <p:sldId id="29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2000"/>
    <a:srgbClr val="1A783E"/>
    <a:srgbClr val="008000"/>
    <a:srgbClr val="00CC66"/>
    <a:srgbClr val="33CC33"/>
    <a:srgbClr val="A82800"/>
    <a:srgbClr val="FF0000"/>
    <a:srgbClr val="F6562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5" autoAdjust="0"/>
    <p:restoredTop sz="94639" autoAdjust="0"/>
  </p:normalViewPr>
  <p:slideViewPr>
    <p:cSldViewPr>
      <p:cViewPr>
        <p:scale>
          <a:sx n="75" d="100"/>
          <a:sy n="75" d="100"/>
        </p:scale>
        <p:origin x="-1458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478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478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78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1A41A55-E6BF-4209-9BF3-9A0D23241F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58111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C3F1A-4A63-4EFC-BB60-B339FEE21A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FFBFF-C3F1-4B7F-9BC4-4CDB4D530B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E60F8-0069-44A3-9330-C8205DA4E1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84FDCF-D4DB-43F9-92DE-3AA39C5C3C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A32E11-AE78-4834-90FD-77745EF9DB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DB058B-9F22-4EDD-9096-2EBA1CA6E0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EAF8A7-E321-4C56-A9F3-2CDF16232A2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BCE8F0-A740-4FDE-99B6-0513E01F3D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352BD3-BB92-4D63-817D-D0597E4898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5A13D9-5B44-4705-A211-56C66C96FA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26087B56-06A3-4164-A7F2-E7480263BA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A916460A-DFDF-4597-8D04-E1B8DD5E25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Движения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Центральная симметрия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860032" y="4437112"/>
            <a:ext cx="2557110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1800" dirty="0" smtClean="0"/>
              <a:t>Выполнила </a:t>
            </a:r>
            <a:r>
              <a:rPr lang="ru-RU" sz="1800" dirty="0" smtClean="0"/>
              <a:t>у</a:t>
            </a:r>
            <a:r>
              <a:rPr lang="ru-RU" sz="1800" dirty="0" smtClean="0"/>
              <a:t>ченица </a:t>
            </a:r>
          </a:p>
          <a:p>
            <a:pPr algn="just"/>
            <a:r>
              <a:rPr lang="ru-RU" sz="1800" dirty="0" smtClean="0"/>
              <a:t>11класса МБОУ СОШ </a:t>
            </a:r>
          </a:p>
          <a:p>
            <a:pPr algn="just"/>
            <a:r>
              <a:rPr lang="ru-RU" sz="1800" dirty="0" smtClean="0"/>
              <a:t>с</a:t>
            </a:r>
            <a:r>
              <a:rPr lang="ru-RU" sz="1800" dirty="0" smtClean="0"/>
              <a:t>ельского поселения </a:t>
            </a:r>
          </a:p>
          <a:p>
            <a:pPr algn="just"/>
            <a:r>
              <a:rPr lang="ru-RU" sz="1800" dirty="0" smtClean="0"/>
              <a:t>«Поселок </a:t>
            </a:r>
            <a:r>
              <a:rPr lang="ru-RU" sz="1800" dirty="0" err="1" smtClean="0"/>
              <a:t>Тумнин</a:t>
            </a:r>
            <a:r>
              <a:rPr lang="ru-RU" sz="1800" dirty="0" smtClean="0"/>
              <a:t>»</a:t>
            </a:r>
          </a:p>
          <a:p>
            <a:pPr algn="just"/>
            <a:r>
              <a:rPr lang="ru-RU" sz="1800" dirty="0" err="1" smtClean="0"/>
              <a:t>Чиркун</a:t>
            </a:r>
            <a:r>
              <a:rPr lang="ru-RU" sz="1800" dirty="0" smtClean="0"/>
              <a:t> Алена</a:t>
            </a:r>
          </a:p>
          <a:p>
            <a:pPr algn="ctr"/>
            <a:r>
              <a:rPr lang="ru-RU" sz="1800" dirty="0" smtClean="0"/>
              <a:t>2013 год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548" name="Picture 4" descr="Рисунок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765175"/>
            <a:ext cx="3825875" cy="234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549" name="Picture 5" descr="Рисунок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76250"/>
            <a:ext cx="2586038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550" name="Picture 6" descr="Рисунок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8400" y="3429000"/>
            <a:ext cx="2397125" cy="258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6551" name="Rectangle 7"/>
          <p:cNvSpPr>
            <a:spLocks noChangeArrowheads="1"/>
          </p:cNvSpPr>
          <p:nvPr/>
        </p:nvSpPr>
        <p:spPr bwMode="auto">
          <a:xfrm>
            <a:off x="1619250" y="3213100"/>
            <a:ext cx="15573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>
                <a:solidFill>
                  <a:srgbClr val="1A783E"/>
                </a:solidFill>
              </a:rPr>
              <a:t>Лягушка</a:t>
            </a:r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6588125" y="3284538"/>
            <a:ext cx="9715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1A783E"/>
                </a:solidFill>
              </a:rPr>
              <a:t>Паук</a:t>
            </a:r>
          </a:p>
        </p:txBody>
      </p:sp>
      <p:sp>
        <p:nvSpPr>
          <p:cNvPr id="236553" name="Rectangle 9"/>
          <p:cNvSpPr>
            <a:spLocks noChangeArrowheads="1"/>
          </p:cNvSpPr>
          <p:nvPr/>
        </p:nvSpPr>
        <p:spPr bwMode="auto">
          <a:xfrm>
            <a:off x="4211638" y="6165850"/>
            <a:ext cx="15573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1A783E"/>
                </a:solidFill>
              </a:rPr>
              <a:t>Бабочка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6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6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6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6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65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65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6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6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6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6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6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6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51" grpId="0"/>
      <p:bldP spid="236552" grpId="0"/>
      <p:bldP spid="2365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164" name="Picture 4" descr="Рисунок 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827088" y="1557338"/>
            <a:ext cx="2914650" cy="3313112"/>
          </a:xfrm>
          <a:noFill/>
        </p:spPr>
      </p:pic>
      <p:pic>
        <p:nvPicPr>
          <p:cNvPr id="220165" name="Picture 5" descr="Рисунок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196975"/>
            <a:ext cx="4343400" cy="391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0167" name="Rectangle 7"/>
          <p:cNvSpPr>
            <a:spLocks noChangeArrowheads="1"/>
          </p:cNvSpPr>
          <p:nvPr/>
        </p:nvSpPr>
        <p:spPr bwMode="auto">
          <a:xfrm>
            <a:off x="3779838" y="5157788"/>
            <a:ext cx="5137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1A783E"/>
                </a:solidFill>
              </a:rPr>
              <a:t>инфузория-туфелька и амёба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8229600" cy="8636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2800" b="1" smtClean="0">
                <a:solidFill>
                  <a:srgbClr val="3C8329"/>
                </a:solidFill>
                <a:latin typeface="Comic Sans MS" pitchFamily="66" charset="0"/>
              </a:rPr>
              <a:t>Центральная симметрия в транспорте:</a:t>
            </a:r>
            <a:r>
              <a:rPr lang="ru-RU" sz="2800" smtClean="0">
                <a:solidFill>
                  <a:srgbClr val="3C8329"/>
                </a:solidFill>
                <a:latin typeface="Comic Sans MS" pitchFamily="66" charset="0"/>
              </a:rPr>
              <a:t/>
            </a:r>
            <a:br>
              <a:rPr lang="ru-RU" sz="2800" smtClean="0">
                <a:solidFill>
                  <a:srgbClr val="3C8329"/>
                </a:solidFill>
                <a:latin typeface="Comic Sans MS" pitchFamily="66" charset="0"/>
              </a:rPr>
            </a:br>
            <a:endParaRPr lang="ru-RU" sz="2800" smtClean="0">
              <a:solidFill>
                <a:srgbClr val="3C8329"/>
              </a:solidFill>
              <a:latin typeface="Comic Sans MS" pitchFamily="66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908050"/>
            <a:ext cx="8640763" cy="5545138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rgbClr val="990000"/>
                </a:solidFill>
              </a:rPr>
              <a:t>        </a:t>
            </a:r>
            <a:endParaRPr lang="ru-RU" sz="1600" dirty="0" smtClean="0">
              <a:solidFill>
                <a:srgbClr val="990000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rgbClr val="990000"/>
                </a:solidFill>
                <a:latin typeface="Comic Sans MS" pitchFamily="66" charset="0"/>
              </a:rPr>
              <a:t>       Один из видов транспорта в котором наблюдается центральная симметрия  – это воздушный шар.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rgbClr val="990000"/>
                </a:solidFill>
                <a:latin typeface="Comic Sans MS" pitchFamily="66" charset="0"/>
              </a:rPr>
              <a:t>       Другой пример воздушного транспорта – это парашют. На чертеже представлен вид сверху воздушного шара. Отметим, что он аналогичен виду сверху парашюта. Как мы видим, эта фигура центрально симметрична. О – центр симметрии.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rgbClr val="990000"/>
                </a:solidFill>
                <a:latin typeface="Comic Sans MS" pitchFamily="66" charset="0"/>
              </a:rPr>
              <a:t>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i="1" dirty="0" smtClean="0">
                <a:solidFill>
                  <a:srgbClr val="3C8329"/>
                </a:solidFill>
                <a:latin typeface="Comic Sans MS" pitchFamily="66" charset="0"/>
              </a:rPr>
              <a:t>Вывод:</a:t>
            </a:r>
            <a:endParaRPr lang="ru-RU" sz="1600" dirty="0" smtClean="0">
              <a:solidFill>
                <a:srgbClr val="3C8329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endParaRPr lang="ru-RU" sz="1600" dirty="0" smtClean="0">
              <a:solidFill>
                <a:srgbClr val="990000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600" dirty="0" smtClean="0">
                <a:solidFill>
                  <a:srgbClr val="990000"/>
                </a:solidFill>
                <a:latin typeface="Comic Sans MS" pitchFamily="66" charset="0"/>
              </a:rPr>
              <a:t>Центральная симметрия чаще встречается в форме воздушного и подводного транспорта.</a:t>
            </a:r>
          </a:p>
          <a:p>
            <a:pPr eaLnBrk="1" hangingPunct="1">
              <a:lnSpc>
                <a:spcPct val="80000"/>
              </a:lnSpc>
            </a:pPr>
            <a:endParaRPr lang="ru-RU" sz="1400" dirty="0" smtClean="0">
              <a:solidFill>
                <a:srgbClr val="990000"/>
              </a:solidFill>
              <a:latin typeface="Comic Sans MS" pitchFamily="66" charset="0"/>
            </a:endParaRPr>
          </a:p>
        </p:txBody>
      </p:sp>
      <p:pic>
        <p:nvPicPr>
          <p:cNvPr id="4" name="Picture 5" descr="Рисунок 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3714752"/>
            <a:ext cx="254000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71868" y="5715016"/>
            <a:ext cx="45005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1A783E"/>
                </a:solidFill>
              </a:rPr>
              <a:t>Парашют (вид сверху)</a:t>
            </a:r>
            <a:endParaRPr lang="ru-RU" dirty="0">
              <a:solidFill>
                <a:srgbClr val="1A783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549275"/>
            <a:ext cx="8229600" cy="3886200"/>
          </a:xfrm>
        </p:spPr>
        <p:txBody>
          <a:bodyPr>
            <a:normAutofit lnSpcReduction="100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А также с симметрией мы часто встречаемся в искусстве, технике, быту. В большинстве случаев симметричны относительно центра узоры на коврах, тканях, комнатных обоях.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Симметричны многие детали механизмов, например зубчатые колёса</a:t>
            </a:r>
            <a:r>
              <a:rPr lang="ru-RU" sz="2800" dirty="0" smtClean="0">
                <a:solidFill>
                  <a:srgbClr val="990000"/>
                </a:solidFill>
                <a:latin typeface="Comic Sans MS" pitchFamily="66" charset="0"/>
              </a:rPr>
              <a:t>.</a:t>
            </a:r>
            <a:r>
              <a:rPr lang="ru-RU" dirty="0" smtClean="0">
                <a:solidFill>
                  <a:srgbClr val="990000"/>
                </a:solidFill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73238"/>
            <a:ext cx="8229600" cy="38862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008000"/>
                </a:solidFill>
              </a:rPr>
              <a:t> </a:t>
            </a:r>
            <a:r>
              <a:rPr lang="ru-RU" sz="2800" b="1" dirty="0" smtClean="0">
                <a:solidFill>
                  <a:srgbClr val="008000"/>
                </a:solidFill>
                <a:latin typeface="Comic Sans MS" pitchFamily="66" charset="0"/>
              </a:rPr>
              <a:t>Определение: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i="1" dirty="0" smtClean="0">
                <a:solidFill>
                  <a:srgbClr val="800000"/>
                </a:solidFill>
              </a:rPr>
              <a:t>    </a:t>
            </a:r>
            <a:r>
              <a:rPr lang="ru-RU" sz="2800" b="1" dirty="0" smtClean="0">
                <a:solidFill>
                  <a:srgbClr val="800000"/>
                </a:solidFill>
                <a:latin typeface="Comic Sans MS" pitchFamily="66" charset="0"/>
              </a:rPr>
              <a:t>Фигура называется симметричной относительно точки О, если для каждой точки фигуры симметричная ей точка относительно точки О также принадлежит этой фигуре. Точка О называется центром симметрии фигуры. Говорят также, что фигура обладает центральной симметрией.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u="sng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2800" dirty="0" smtClean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rgbClr val="008000"/>
                </a:solidFill>
                <a:latin typeface="Comic Sans MS" pitchFamily="66" charset="0"/>
                <a:cs typeface="Aharoni" pitchFamily="2" charset="-79"/>
              </a:rPr>
              <a:t>Определение:</a:t>
            </a:r>
            <a:endParaRPr lang="ru-RU" sz="2800" b="1" dirty="0">
              <a:solidFill>
                <a:srgbClr val="008000"/>
              </a:solidFill>
              <a:latin typeface="Comic Sans MS" pitchFamily="66" charset="0"/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2400" b="1" dirty="0" err="1" smtClean="0">
                <a:solidFill>
                  <a:srgbClr val="862000"/>
                </a:solidFill>
                <a:latin typeface="Comic Sans MS" pitchFamily="66" charset="0"/>
              </a:rPr>
              <a:t>Центра́льной</a:t>
            </a:r>
            <a:r>
              <a:rPr lang="ru-RU" sz="2400" b="1" dirty="0" smtClean="0">
                <a:solidFill>
                  <a:srgbClr val="862000"/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rgbClr val="862000"/>
                </a:solidFill>
                <a:latin typeface="Comic Sans MS" pitchFamily="66" charset="0"/>
              </a:rPr>
              <a:t>симме́трией</a:t>
            </a:r>
            <a:r>
              <a:rPr lang="ru-RU" sz="2400" b="1" dirty="0" smtClean="0">
                <a:solidFill>
                  <a:srgbClr val="862000"/>
                </a:solidFill>
                <a:latin typeface="Comic Sans MS" pitchFamily="66" charset="0"/>
              </a:rPr>
              <a:t> относительно точки </a:t>
            </a:r>
            <a:r>
              <a:rPr lang="ru-RU" sz="2400" b="1" i="1" dirty="0" smtClean="0">
                <a:solidFill>
                  <a:srgbClr val="862000"/>
                </a:solidFill>
                <a:latin typeface="Comic Sans MS" pitchFamily="66" charset="0"/>
              </a:rPr>
              <a:t>A</a:t>
            </a:r>
            <a:r>
              <a:rPr lang="ru-RU" sz="2400" b="1" dirty="0" smtClean="0">
                <a:solidFill>
                  <a:srgbClr val="862000"/>
                </a:solidFill>
                <a:latin typeface="Comic Sans MS" pitchFamily="66" charset="0"/>
              </a:rPr>
              <a:t> называют преобразование пространства, переводящее точку </a:t>
            </a:r>
            <a:r>
              <a:rPr lang="ru-RU" sz="2400" b="1" i="1" dirty="0" smtClean="0">
                <a:solidFill>
                  <a:srgbClr val="862000"/>
                </a:solidFill>
                <a:latin typeface="Comic Sans MS" pitchFamily="66" charset="0"/>
              </a:rPr>
              <a:t>X</a:t>
            </a:r>
            <a:r>
              <a:rPr lang="ru-RU" sz="2400" b="1" dirty="0" smtClean="0">
                <a:solidFill>
                  <a:srgbClr val="862000"/>
                </a:solidFill>
                <a:latin typeface="Comic Sans MS" pitchFamily="66" charset="0"/>
              </a:rPr>
              <a:t> в такую точку </a:t>
            </a:r>
            <a:r>
              <a:rPr lang="ru-RU" sz="2400" b="1" i="1" dirty="0" smtClean="0">
                <a:solidFill>
                  <a:srgbClr val="862000"/>
                </a:solidFill>
                <a:latin typeface="Comic Sans MS" pitchFamily="66" charset="0"/>
              </a:rPr>
              <a:t>X′</a:t>
            </a:r>
            <a:r>
              <a:rPr lang="ru-RU" sz="2400" b="1" dirty="0" smtClean="0">
                <a:solidFill>
                  <a:srgbClr val="862000"/>
                </a:solidFill>
                <a:latin typeface="Comic Sans MS" pitchFamily="66" charset="0"/>
              </a:rPr>
              <a:t>, что </a:t>
            </a:r>
            <a:r>
              <a:rPr lang="ru-RU" sz="2400" b="1" i="1" dirty="0" smtClean="0">
                <a:solidFill>
                  <a:srgbClr val="862000"/>
                </a:solidFill>
                <a:latin typeface="Comic Sans MS" pitchFamily="66" charset="0"/>
              </a:rPr>
              <a:t>A</a:t>
            </a:r>
            <a:r>
              <a:rPr lang="ru-RU" sz="2400" b="1" dirty="0" smtClean="0">
                <a:solidFill>
                  <a:srgbClr val="862000"/>
                </a:solidFill>
                <a:latin typeface="Comic Sans MS" pitchFamily="66" charset="0"/>
              </a:rPr>
              <a:t> — середина отрезка </a:t>
            </a:r>
            <a:r>
              <a:rPr lang="ru-RU" sz="2400" b="1" i="1" dirty="0" smtClean="0">
                <a:solidFill>
                  <a:srgbClr val="862000"/>
                </a:solidFill>
                <a:latin typeface="Comic Sans MS" pitchFamily="66" charset="0"/>
              </a:rPr>
              <a:t>XX′</a:t>
            </a:r>
            <a:r>
              <a:rPr lang="ru-RU" sz="2400" b="1" dirty="0" smtClean="0">
                <a:solidFill>
                  <a:srgbClr val="862000"/>
                </a:solidFill>
                <a:latin typeface="Comic Sans MS" pitchFamily="66" charset="0"/>
              </a:rPr>
              <a:t>. Центральная симметрия с центром в точке </a:t>
            </a:r>
            <a:r>
              <a:rPr lang="ru-RU" sz="2400" b="1" i="1" dirty="0" smtClean="0">
                <a:solidFill>
                  <a:srgbClr val="862000"/>
                </a:solidFill>
                <a:latin typeface="Comic Sans MS" pitchFamily="66" charset="0"/>
              </a:rPr>
              <a:t>A</a:t>
            </a:r>
            <a:r>
              <a:rPr lang="ru-RU" sz="2400" b="1" dirty="0" smtClean="0">
                <a:solidFill>
                  <a:srgbClr val="862000"/>
                </a:solidFill>
                <a:latin typeface="Comic Sans MS" pitchFamily="66" charset="0"/>
              </a:rPr>
              <a:t> обычно обозначается через , в то время как обозначение можно перепутать с осевой симметрией. Фигура называется симметричной относительно точки A, если для каждой точки фигуры симметричная ей точка относительно точки A также принадлежит этой фигуре. Точка A называется центром симметрии фигуры. Говорят также, что фигура обладает центральной симметрией.</a:t>
            </a:r>
            <a:endParaRPr lang="ru-RU" sz="2400" b="1" dirty="0">
              <a:solidFill>
                <a:srgbClr val="862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rgbClr val="1A783E"/>
                </a:solidFill>
                <a:latin typeface="Comic Sans MS" pitchFamily="66" charset="0"/>
              </a:rPr>
              <a:t>Определение:</a:t>
            </a:r>
            <a:endParaRPr lang="ru-RU" sz="2800" b="1" dirty="0">
              <a:solidFill>
                <a:srgbClr val="1A783E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rgbClr val="862000"/>
                </a:solidFill>
                <a:latin typeface="Comic Sans MS" pitchFamily="66" charset="0"/>
              </a:rPr>
              <a:t>Движение пространства- это отображение пространства на себя, сохраняющее расстояния между точками.</a:t>
            </a:r>
          </a:p>
          <a:p>
            <a:pPr algn="ctr"/>
            <a:endParaRPr lang="ru-RU" sz="2800" b="1" dirty="0" smtClean="0">
              <a:solidFill>
                <a:srgbClr val="8620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22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0750" y="3643314"/>
            <a:ext cx="4762500" cy="292895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8229600" cy="93503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dirty="0" smtClean="0">
                <a:solidFill>
                  <a:srgbClr val="3C8329"/>
                </a:solidFill>
                <a:latin typeface="Comic Sans MS" pitchFamily="66" charset="0"/>
              </a:rPr>
              <a:t>       </a:t>
            </a:r>
            <a:r>
              <a:rPr lang="ru-RU" sz="3200" dirty="0" smtClean="0">
                <a:solidFill>
                  <a:srgbClr val="3C8329"/>
                </a:solidFill>
                <a:latin typeface="Comic Sans MS" pitchFamily="66" charset="0"/>
              </a:rPr>
              <a:t>Применение на практике:</a:t>
            </a:r>
            <a:r>
              <a:rPr lang="ru-RU" dirty="0" smtClean="0">
                <a:solidFill>
                  <a:srgbClr val="3C8329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rgbClr val="3C8329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3C8329"/>
                </a:solidFill>
                <a:latin typeface="Comic Sans MS" pitchFamily="66" charset="0"/>
              </a:rPr>
              <a:t>           </a:t>
            </a:r>
            <a:r>
              <a:rPr lang="ru-RU" sz="2000" dirty="0" smtClean="0">
                <a:solidFill>
                  <a:srgbClr val="1A783E"/>
                </a:solidFill>
                <a:latin typeface="Comic Sans MS" pitchFamily="66" charset="0"/>
              </a:rPr>
              <a:t>Примеры симметрии в растениях: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528763"/>
            <a:ext cx="8229600" cy="49244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rgbClr val="990000"/>
                </a:solidFill>
                <a:latin typeface="Comic Sans MS" pitchFamily="66" charset="0"/>
              </a:rPr>
              <a:t>В 1961 году как результат многовековых исследований, посвященных поиску красоты и гармонии окружающей нас природы, появилась наука </a:t>
            </a:r>
            <a:r>
              <a:rPr lang="ru-RU" sz="1600" b="1" dirty="0" err="1" smtClean="0">
                <a:solidFill>
                  <a:srgbClr val="990000"/>
                </a:solidFill>
                <a:latin typeface="Comic Sans MS" pitchFamily="66" charset="0"/>
              </a:rPr>
              <a:t>биосимметрика</a:t>
            </a:r>
            <a:r>
              <a:rPr lang="ru-RU" sz="1600" dirty="0" smtClean="0">
                <a:solidFill>
                  <a:srgbClr val="990000"/>
                </a:solidFill>
                <a:latin typeface="Comic Sans MS" pitchFamily="66" charset="0"/>
              </a:rPr>
              <a:t>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rgbClr val="990000"/>
                </a:solidFill>
                <a:latin typeface="Comic Sans MS" pitchFamily="66" charset="0"/>
              </a:rPr>
              <a:t>      Центральная симметрия характерна для различных плодов: голубика, черника, вишня, клюква. </a:t>
            </a:r>
            <a:br>
              <a:rPr lang="ru-RU" sz="1600" dirty="0" smtClean="0">
                <a:solidFill>
                  <a:srgbClr val="990000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rgbClr val="990000"/>
                </a:solidFill>
                <a:latin typeface="Comic Sans MS" pitchFamily="66" charset="0"/>
              </a:rPr>
              <a:t>Центральную симметрию можно наблюдать на изображении таких цветов как одуванчик, цветок мать-и-мачехи, цветок кувшинки, сердцевина ромашки. Её сердцевина представляет собой окружность, и поэтому центрально симметрична, так как мы знаем, что окружность имеет центр симметрии. Весь же цветок обладает центральной симметрией только в случае четного количества лепестков. </a:t>
            </a:r>
            <a:endParaRPr lang="ru-RU" sz="1600" b="1" i="1" dirty="0" smtClean="0">
              <a:solidFill>
                <a:srgbClr val="990000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i="1" dirty="0" smtClean="0">
                <a:solidFill>
                  <a:srgbClr val="3C8329"/>
                </a:solidFill>
                <a:latin typeface="Comic Sans MS" pitchFamily="66" charset="0"/>
              </a:rPr>
              <a:t>Выводы:</a:t>
            </a:r>
            <a:endParaRPr lang="ru-RU" sz="1600" dirty="0" smtClean="0">
              <a:solidFill>
                <a:srgbClr val="3C8329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600" dirty="0" smtClean="0">
                <a:solidFill>
                  <a:srgbClr val="990000"/>
                </a:solidFill>
                <a:latin typeface="Comic Sans MS" pitchFamily="66" charset="0"/>
              </a:rPr>
              <a:t>В любом растении можно найти какую-то его часть, обладающую осевой или центральной симметрией. Это могут быть листья, цветы, стебли, стволы деревьев, плоды, и более мелкие части, такие как сердцевина цветка, пестик, тычинки и другие.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dirty="0" smtClean="0">
                <a:solidFill>
                  <a:srgbClr val="990000"/>
                </a:solidFill>
                <a:latin typeface="Comic Sans MS" pitchFamily="66" charset="0"/>
              </a:rPr>
              <a:t>Центральная симметрия наиболее характерна для плодов растений и некоторых цветов.</a:t>
            </a:r>
          </a:p>
          <a:p>
            <a:pPr eaLnBrk="1" hangingPunct="1">
              <a:lnSpc>
                <a:spcPct val="80000"/>
              </a:lnSpc>
            </a:pPr>
            <a:endParaRPr lang="ru-RU" sz="1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46" name="Picture 6" descr="Рисунок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84213" y="620713"/>
            <a:ext cx="3255962" cy="2909887"/>
          </a:xfrm>
          <a:noFill/>
        </p:spPr>
      </p:pic>
      <p:pic>
        <p:nvPicPr>
          <p:cNvPr id="215047" name="Picture 7" descr="Рисунок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844675"/>
            <a:ext cx="4537075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48" name="Rectangle 8"/>
          <p:cNvSpPr>
            <a:spLocks noChangeArrowheads="1"/>
          </p:cNvSpPr>
          <p:nvPr/>
        </p:nvSpPr>
        <p:spPr bwMode="auto">
          <a:xfrm>
            <a:off x="1403350" y="3644900"/>
            <a:ext cx="170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>
                <a:solidFill>
                  <a:srgbClr val="1A783E"/>
                </a:solidFill>
              </a:rPr>
              <a:t>Ромашка</a:t>
            </a:r>
          </a:p>
        </p:txBody>
      </p:sp>
      <p:sp>
        <p:nvSpPr>
          <p:cNvPr id="215049" name="Rectangle 9"/>
          <p:cNvSpPr>
            <a:spLocks noChangeArrowheads="1"/>
          </p:cNvSpPr>
          <p:nvPr/>
        </p:nvSpPr>
        <p:spPr bwMode="auto">
          <a:xfrm>
            <a:off x="5076825" y="5876925"/>
            <a:ext cx="2851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1A783E"/>
                </a:solidFill>
              </a:rPr>
              <a:t>Анютины глазки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5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5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5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8" grpId="0"/>
      <p:bldP spid="2150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5762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2800" b="1" smtClean="0">
                <a:solidFill>
                  <a:srgbClr val="3C8329"/>
                </a:solidFill>
                <a:latin typeface="Comic Sans MS" pitchFamily="66" charset="0"/>
              </a:rPr>
              <a:t>Центральная симметрия в архитектуре:</a:t>
            </a:r>
            <a:r>
              <a:rPr lang="ru-RU" sz="2800" smtClean="0">
                <a:solidFill>
                  <a:srgbClr val="3C8329"/>
                </a:solidFill>
                <a:latin typeface="Comic Sans MS" pitchFamily="66" charset="0"/>
              </a:rPr>
              <a:t/>
            </a:r>
            <a:br>
              <a:rPr lang="ru-RU" sz="2800" smtClean="0">
                <a:solidFill>
                  <a:srgbClr val="3C8329"/>
                </a:solidFill>
                <a:latin typeface="Comic Sans MS" pitchFamily="66" charset="0"/>
              </a:rPr>
            </a:br>
            <a:endParaRPr lang="ru-RU" sz="2800" smtClean="0">
              <a:solidFill>
                <a:srgbClr val="3C8329"/>
              </a:solidFill>
              <a:latin typeface="Comic Sans MS" pitchFamily="66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908050"/>
            <a:ext cx="8229600" cy="54721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>
              <a:solidFill>
                <a:srgbClr val="990000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>
              <a:solidFill>
                <a:srgbClr val="990000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rgbClr val="990000"/>
                </a:solidFill>
                <a:latin typeface="Comic Sans MS" pitchFamily="66" charset="0"/>
              </a:rPr>
              <a:t>В начале XIX века по проекту А.Н. Воронихина был сооружен Казанский собор. Перед Казанским собором симметрично установлены памятники М.И. Кутузову и М.Б. Барклаю-де-Толли, полководцам, разгромившим армию Наполеона.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rgbClr val="990000"/>
                </a:solidFill>
                <a:latin typeface="Comic Sans MS" pitchFamily="66" charset="0"/>
              </a:rPr>
              <a:t>      Примером современных зданий, построенных в середине ХХ века, является гостиница “Прибалтийская”. Симметричность, как видно из чертежа присутствует как в общей композиции, так и в каждой из трех его </a:t>
            </a:r>
            <a:r>
              <a:rPr lang="ru-RU" sz="2000" dirty="0" err="1" smtClean="0">
                <a:solidFill>
                  <a:srgbClr val="990000"/>
                </a:solidFill>
                <a:latin typeface="Comic Sans MS" pitchFamily="66" charset="0"/>
              </a:rPr>
              <a:t>состовляющих</a:t>
            </a:r>
            <a:r>
              <a:rPr lang="ru-RU" sz="2000" dirty="0" smtClean="0">
                <a:solidFill>
                  <a:srgbClr val="990000"/>
                </a:solidFill>
                <a:latin typeface="Comic Sans MS" pitchFamily="66" charset="0"/>
              </a:rPr>
              <a:t>: средняя часть – арка с куполом и пикой на вершине, два боковых крыла гостиницы.</a:t>
            </a:r>
            <a:endParaRPr lang="ru-RU" sz="2000" b="1" i="1" dirty="0" smtClean="0">
              <a:solidFill>
                <a:srgbClr val="990000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dirty="0" smtClean="0"/>
              <a:t> </a:t>
            </a:r>
            <a:r>
              <a:rPr lang="ru-RU" sz="2000" b="1" i="1" dirty="0" smtClean="0">
                <a:solidFill>
                  <a:srgbClr val="3C8329"/>
                </a:solidFill>
                <a:latin typeface="Comic Sans MS" pitchFamily="66" charset="0"/>
              </a:rPr>
              <a:t>Вывод:</a:t>
            </a:r>
            <a:endParaRPr lang="ru-RU" sz="2000" dirty="0" smtClean="0">
              <a:solidFill>
                <a:srgbClr val="3C8329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solidFill>
                  <a:srgbClr val="990000"/>
                </a:solidFill>
                <a:latin typeface="Comic Sans MS" pitchFamily="66" charset="0"/>
              </a:rPr>
              <a:t>Принципы симметрии являются основополагающими для любого архитектора. </a:t>
            </a:r>
          </a:p>
          <a:p>
            <a:pPr eaLnBrk="1" hangingPunct="1">
              <a:lnSpc>
                <a:spcPct val="80000"/>
              </a:lnSpc>
              <a:buNone/>
            </a:pPr>
            <a:endParaRPr lang="ru-RU" sz="1600" dirty="0" smtClean="0">
              <a:solidFill>
                <a:srgbClr val="99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572" name="Picture 4" descr="Рисунок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1268413"/>
            <a:ext cx="3086100" cy="367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7573" name="Picture 5" descr="Рисунок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8400" y="2492375"/>
            <a:ext cx="5214938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7574" name="Rectangle 6"/>
          <p:cNvSpPr>
            <a:spLocks noChangeArrowheads="1"/>
          </p:cNvSpPr>
          <p:nvPr/>
        </p:nvSpPr>
        <p:spPr bwMode="auto">
          <a:xfrm>
            <a:off x="3924300" y="4652963"/>
            <a:ext cx="4953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>
                <a:solidFill>
                  <a:srgbClr val="1A783E"/>
                </a:solidFill>
              </a:rPr>
              <a:t>Гостиница «Прибалтийская»</a:t>
            </a:r>
          </a:p>
        </p:txBody>
      </p:sp>
      <p:sp>
        <p:nvSpPr>
          <p:cNvPr id="237575" name="Rectangle 7"/>
          <p:cNvSpPr>
            <a:spLocks noChangeArrowheads="1"/>
          </p:cNvSpPr>
          <p:nvPr/>
        </p:nvSpPr>
        <p:spPr bwMode="auto">
          <a:xfrm>
            <a:off x="468313" y="5084763"/>
            <a:ext cx="29527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1A783E"/>
                </a:solidFill>
              </a:rPr>
              <a:t>Казанский собор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7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7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7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7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7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7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7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7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4" grpId="0"/>
      <p:bldP spid="2375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3C8329"/>
                </a:solidFill>
                <a:latin typeface="Comic Sans MS" pitchFamily="66" charset="0"/>
              </a:rPr>
              <a:t>Центральная симметрия в зоологии:</a:t>
            </a:r>
            <a:r>
              <a:rPr lang="ru-RU" sz="3200" dirty="0" smtClean="0">
                <a:solidFill>
                  <a:srgbClr val="3C8329"/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3C8329"/>
                </a:solidFill>
                <a:latin typeface="Comic Sans MS" pitchFamily="66" charset="0"/>
              </a:rPr>
            </a:br>
            <a:endParaRPr lang="ru-RU" sz="3200" dirty="0" smtClean="0">
              <a:solidFill>
                <a:srgbClr val="3C8329"/>
              </a:solidFill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229600" cy="489585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000" dirty="0" smtClean="0"/>
              <a:t>           </a:t>
            </a:r>
            <a:endParaRPr lang="ru-RU" sz="2000" dirty="0" smtClean="0">
              <a:solidFill>
                <a:srgbClr val="990000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rgbClr val="990000"/>
                </a:solidFill>
                <a:latin typeface="Comic Sans MS" pitchFamily="66" charset="0"/>
              </a:rPr>
              <a:t>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>
              <a:solidFill>
                <a:srgbClr val="990000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rgbClr val="990000"/>
                </a:solidFill>
                <a:latin typeface="Comic Sans MS" pitchFamily="66" charset="0"/>
              </a:rPr>
              <a:t>  </a:t>
            </a:r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Центральная симметрия наиболее характерна для животных, ведущих подводный образ жизни.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    А также есть пример асимметричных животных: инфузория-туфелька и амёба</a:t>
            </a:r>
            <a:r>
              <a:rPr lang="ru-RU" sz="2400" dirty="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dirty="0" smtClean="0">
                <a:solidFill>
                  <a:srgbClr val="3C8329"/>
                </a:solidFill>
                <a:latin typeface="Comic Sans MS" pitchFamily="66" charset="0"/>
              </a:rPr>
              <a:t>Выводы:</a:t>
            </a:r>
            <a:endParaRPr lang="ru-RU" sz="2400" dirty="0" smtClean="0">
              <a:solidFill>
                <a:srgbClr val="3C8329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Центральная симметрия чаще встречается в форме животных, обитающих под водой.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Асимметрию можно наблюдать на примере простейших животных.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676</TotalTime>
  <Words>431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Движения</vt:lpstr>
      <vt:lpstr>Слайд 2</vt:lpstr>
      <vt:lpstr>Определение:</vt:lpstr>
      <vt:lpstr>Определение:</vt:lpstr>
      <vt:lpstr>       Применение на практике:            Примеры симметрии в растениях:</vt:lpstr>
      <vt:lpstr>Слайд 6</vt:lpstr>
      <vt:lpstr>Центральная симметрия в архитектуре: </vt:lpstr>
      <vt:lpstr>Слайд 8</vt:lpstr>
      <vt:lpstr>Центральная симметрия в зоологии: </vt:lpstr>
      <vt:lpstr>Слайд 10</vt:lpstr>
      <vt:lpstr>Слайд 11</vt:lpstr>
      <vt:lpstr>Центральная симметрия в транспорте: </vt:lpstr>
      <vt:lpstr>Слайд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Teacher</cp:lastModifiedBy>
  <cp:revision>33</cp:revision>
  <dcterms:created xsi:type="dcterms:W3CDTF">2007-02-11T10:26:21Z</dcterms:created>
  <dcterms:modified xsi:type="dcterms:W3CDTF">2014-01-26T23:51:19Z</dcterms:modified>
</cp:coreProperties>
</file>