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85" r:id="rId2"/>
    <p:sldId id="271" r:id="rId3"/>
    <p:sldId id="256" r:id="rId4"/>
    <p:sldId id="286" r:id="rId5"/>
    <p:sldId id="287" r:id="rId6"/>
    <p:sldId id="281" r:id="rId7"/>
    <p:sldId id="260" r:id="rId8"/>
    <p:sldId id="273" r:id="rId9"/>
    <p:sldId id="274" r:id="rId10"/>
    <p:sldId id="261" r:id="rId11"/>
    <p:sldId id="276" r:id="rId12"/>
    <p:sldId id="277" r:id="rId13"/>
    <p:sldId id="265" r:id="rId14"/>
    <p:sldId id="282" r:id="rId15"/>
    <p:sldId id="283" r:id="rId16"/>
    <p:sldId id="28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FF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76" autoAdjust="0"/>
    <p:restoredTop sz="94709" autoAdjust="0"/>
  </p:normalViewPr>
  <p:slideViewPr>
    <p:cSldViewPr>
      <p:cViewPr varScale="1">
        <p:scale>
          <a:sx n="48" d="100"/>
          <a:sy n="48" d="100"/>
        </p:scale>
        <p:origin x="-102" y="-5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im1-tub-ru.yandex.net/i?id=166025058-16-72&amp;n=21" TargetMode="External"/><Relationship Id="rId3" Type="http://schemas.openxmlformats.org/officeDocument/2006/relationships/hyperlink" Target="http://www.livelib.ru/book/1000551034" TargetMode="External"/><Relationship Id="rId7" Type="http://schemas.openxmlformats.org/officeDocument/2006/relationships/hyperlink" Target="http://im1-tub-ru.yandex.net/i?id=259241093-50-72&amp;n=21" TargetMode="External"/><Relationship Id="rId2" Type="http://schemas.openxmlformats.org/officeDocument/2006/relationships/hyperlink" Target="http://www.livelib.ru/book/1000186029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biblio-bgdn.org.ru/wp-content/uploads/2012/10/Permyak.jpg" TargetMode="External"/><Relationship Id="rId11" Type="http://schemas.openxmlformats.org/officeDocument/2006/relationships/hyperlink" Target="http://fomuvi.ru/wp-content/uploads/2010/05/%D0%BC%D0%BE%D0%BD%D0%B5%D1%82%D1%8B-%D0%B8-%D0%BA%D0%BE%D1%88%D0%B5%D0%BB%D0%B5%D0%BA.jpg" TargetMode="External"/><Relationship Id="rId5" Type="http://schemas.openxmlformats.org/officeDocument/2006/relationships/hyperlink" Target="http://www.lib.mn/blog/evgenij_permyak" TargetMode="External"/><Relationship Id="rId10" Type="http://schemas.openxmlformats.org/officeDocument/2006/relationships/hyperlink" Target="http://svetilen.net/img/big/48.jpg" TargetMode="External"/><Relationship Id="rId4" Type="http://schemas.openxmlformats.org/officeDocument/2006/relationships/hyperlink" Target="http://www.rulit.net/author/permyak-evgenij-andreevich/nekrasivaya-elka-download-free-283218.html" TargetMode="External"/><Relationship Id="rId9" Type="http://schemas.openxmlformats.org/officeDocument/2006/relationships/hyperlink" Target="http://www.kidmart.ru/files/images/product/da/da34c79c-b72a-46b7-8d74-ac268bcbb800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49799" y="152926"/>
            <a:ext cx="393312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Развитие речи. 4 класс.</a:t>
            </a:r>
            <a:endParaRPr lang="ru-RU" sz="2400" b="1" cap="none" spc="50" dirty="0">
              <a:ln w="11430"/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11760" y="2606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63384" y="5661248"/>
            <a:ext cx="3717813" cy="73866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1400" b="1" cap="none" spc="50" dirty="0" smtClean="0">
                <a:ln w="11430"/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      </a:t>
            </a:r>
            <a:r>
              <a:rPr lang="ru-RU" sz="1400" b="1" cap="none" spc="50" dirty="0" err="1" smtClean="0">
                <a:ln w="11430"/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Вольская</a:t>
            </a:r>
            <a:r>
              <a:rPr lang="ru-RU" sz="1400" b="1" cap="none" spc="50" dirty="0" smtClean="0">
                <a:ln w="11430"/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Ольга Анатольевна</a:t>
            </a:r>
          </a:p>
          <a:p>
            <a:pPr algn="r"/>
            <a:r>
              <a:rPr lang="ru-RU" sz="1400" b="1" spc="50" dirty="0" smtClean="0">
                <a:ln w="11430"/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Учитель начальных классов  </a:t>
            </a:r>
          </a:p>
          <a:p>
            <a:r>
              <a:rPr lang="ru-RU" sz="1400" b="1" cap="none" spc="50" dirty="0">
                <a:ln w="11430"/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b="1" cap="none" spc="50" dirty="0" smtClean="0">
                <a:ln w="11430"/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МБОУ СОШ №18 г. Иркутска</a:t>
            </a:r>
            <a:endParaRPr lang="ru-RU" sz="1400" b="1" cap="none" spc="50" dirty="0">
              <a:ln w="11430"/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07704" y="692696"/>
            <a:ext cx="5262403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400" b="1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ru-RU" sz="4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Изложение </a:t>
            </a:r>
          </a:p>
          <a:p>
            <a:pPr algn="ctr"/>
            <a:r>
              <a:rPr lang="ru-RU" sz="4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 элементами сочинения</a:t>
            </a:r>
            <a:endParaRPr lang="ru-RU" sz="4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1954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1484784"/>
            <a:ext cx="4104456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400" dirty="0" err="1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Хром</a:t>
            </a:r>
            <a:r>
              <a:rPr lang="ru-RU" sz="4400" dirty="0" err="1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е</a:t>
            </a:r>
            <a:r>
              <a:rPr lang="ru-RU" sz="4400" dirty="0" err="1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</a:t>
            </a:r>
            <a:r>
              <a:rPr lang="ru-RU" sz="4400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. </a:t>
            </a:r>
            <a:r>
              <a:rPr lang="ru-RU" sz="4400" dirty="0" err="1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кая</a:t>
            </a:r>
            <a:r>
              <a:rPr lang="ru-RU" sz="4400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</a:p>
          <a:p>
            <a:r>
              <a:rPr lang="ru-RU" sz="4400" dirty="0" err="1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Жал</a:t>
            </a:r>
            <a:r>
              <a:rPr lang="ru-RU" sz="4400" dirty="0" err="1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</a:t>
            </a:r>
            <a:r>
              <a:rPr lang="ru-RU" sz="4400" dirty="0" err="1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ват</a:t>
            </a:r>
            <a:r>
              <a:rPr lang="ru-RU" sz="4400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. </a:t>
            </a:r>
            <a:r>
              <a:rPr lang="ru-RU" sz="4400" dirty="0" err="1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ся</a:t>
            </a:r>
            <a:endParaRPr lang="ru-RU" sz="4400" dirty="0" smtClean="0">
              <a:ln w="900" cmpd="sng">
                <a:solidFill>
                  <a:schemeClr val="tx1">
                    <a:alpha val="55000"/>
                  </a:schemeClr>
                </a:solidFill>
                <a:prstDash val="solid"/>
              </a:ln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r>
              <a:rPr lang="ru-RU" sz="4400" cap="none" spc="0" dirty="0" err="1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Ден</a:t>
            </a:r>
            <a:r>
              <a:rPr lang="ru-RU" sz="4400" cap="none" spc="0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. </a:t>
            </a:r>
            <a:r>
              <a:rPr lang="ru-RU" sz="4400" dirty="0" err="1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ки</a:t>
            </a:r>
            <a:endParaRPr lang="ru-RU" sz="4400" dirty="0" smtClean="0">
              <a:ln w="900" cmpd="sng">
                <a:solidFill>
                  <a:schemeClr val="tx1">
                    <a:alpha val="55000"/>
                  </a:schemeClr>
                </a:solidFill>
                <a:prstDash val="solid"/>
              </a:ln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r>
              <a:rPr lang="ru-RU" sz="4400" dirty="0" err="1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Жизн</a:t>
            </a:r>
            <a:r>
              <a:rPr lang="ru-RU" sz="4400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.</a:t>
            </a:r>
          </a:p>
          <a:p>
            <a:endParaRPr lang="ru-RU" sz="4400" cap="none" spc="0" dirty="0" smtClean="0">
              <a:ln w="900" cmpd="sng">
                <a:solidFill>
                  <a:schemeClr val="tx1">
                    <a:alpha val="55000"/>
                  </a:schemeClr>
                </a:solidFill>
                <a:prstDash val="solid"/>
              </a:ln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endParaRPr lang="ru-RU" sz="4400" cap="none" spc="0" dirty="0">
              <a:ln w="900" cmpd="sng">
                <a:solidFill>
                  <a:schemeClr val="tx1">
                    <a:alpha val="55000"/>
                  </a:schemeClr>
                </a:solidFill>
                <a:prstDash val="solid"/>
              </a:ln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476672"/>
            <a:ext cx="715939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Орфографическая подготовка </a:t>
            </a:r>
            <a:endParaRPr lang="ru-RU" sz="4000" b="1" cap="none" spc="0" dirty="0">
              <a:ln w="900" cmpd="sng">
                <a:solidFill>
                  <a:schemeClr val="tx1"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2204864"/>
            <a:ext cx="44275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err="1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ь</a:t>
            </a:r>
            <a:endParaRPr lang="ru-RU" sz="4000" b="1" cap="none" spc="0" dirty="0">
              <a:ln w="900" cmpd="sng">
                <a:solidFill>
                  <a:schemeClr val="tx1"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83768" y="1556792"/>
            <a:ext cx="44275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err="1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ь</a:t>
            </a:r>
            <a:endParaRPr lang="ru-RU" sz="4000" b="1" cap="none" spc="0" dirty="0">
              <a:ln w="900" cmpd="sng">
                <a:solidFill>
                  <a:schemeClr val="tx1"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979712" y="3573016"/>
            <a:ext cx="44275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err="1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ь</a:t>
            </a:r>
            <a:endParaRPr lang="ru-RU" sz="4000" b="1" cap="none" spc="0" dirty="0">
              <a:ln w="900" cmpd="sng">
                <a:solidFill>
                  <a:schemeClr val="tx1"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619672" y="2852936"/>
            <a:ext cx="44275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err="1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ь</a:t>
            </a:r>
            <a:endParaRPr lang="ru-RU" sz="4000" b="1" cap="none" spc="0" dirty="0">
              <a:ln w="900" cmpd="sng">
                <a:solidFill>
                  <a:schemeClr val="tx1"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260649"/>
            <a:ext cx="3096344" cy="75405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endParaRPr lang="ru-RU" sz="4400" dirty="0" smtClean="0">
              <a:ln w="900" cmpd="sng">
                <a:solidFill>
                  <a:schemeClr val="tx1">
                    <a:alpha val="55000"/>
                  </a:schemeClr>
                </a:solidFill>
                <a:prstDash val="solid"/>
              </a:ln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endParaRPr lang="ru-RU" sz="4400" dirty="0" smtClean="0">
              <a:ln w="900" cmpd="sng">
                <a:solidFill>
                  <a:schemeClr val="tx1">
                    <a:alpha val="55000"/>
                  </a:schemeClr>
                </a:solidFill>
                <a:prstDash val="solid"/>
              </a:ln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r>
              <a:rPr lang="ru-RU" sz="4400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 .гнулся</a:t>
            </a:r>
          </a:p>
          <a:p>
            <a:r>
              <a:rPr lang="ru-RU" sz="4400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. хватил</a:t>
            </a:r>
          </a:p>
          <a:p>
            <a:r>
              <a:rPr lang="ru-RU" sz="4400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 .бежал</a:t>
            </a:r>
          </a:p>
          <a:p>
            <a:r>
              <a:rPr lang="ru-RU" sz="4400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 .смотрела</a:t>
            </a:r>
          </a:p>
          <a:p>
            <a:r>
              <a:rPr lang="ru-RU" sz="4400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З. помнил </a:t>
            </a:r>
          </a:p>
          <a:p>
            <a:endParaRPr lang="ru-RU" sz="4400" dirty="0" smtClean="0">
              <a:ln w="900" cmpd="sng">
                <a:solidFill>
                  <a:schemeClr val="tx1">
                    <a:alpha val="55000"/>
                  </a:schemeClr>
                </a:solidFill>
                <a:prstDash val="solid"/>
              </a:ln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endParaRPr lang="ru-RU" sz="4400" dirty="0" smtClean="0">
              <a:ln w="900" cmpd="sng">
                <a:solidFill>
                  <a:schemeClr val="tx1">
                    <a:alpha val="55000"/>
                  </a:schemeClr>
                </a:solidFill>
                <a:prstDash val="solid"/>
              </a:ln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endParaRPr lang="ru-RU" sz="4400" dirty="0" smtClean="0">
              <a:ln w="900" cmpd="sng">
                <a:solidFill>
                  <a:schemeClr val="tx1">
                    <a:alpha val="55000"/>
                  </a:schemeClr>
                </a:solidFill>
                <a:prstDash val="solid"/>
              </a:ln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endParaRPr lang="ru-RU" sz="4400" cap="none" spc="0" dirty="0">
              <a:ln w="900" cmpd="sng">
                <a:solidFill>
                  <a:schemeClr val="tx1">
                    <a:alpha val="55000"/>
                  </a:schemeClr>
                </a:solidFill>
                <a:prstDash val="solid"/>
              </a:ln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548680"/>
            <a:ext cx="715939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Орфографическая подготовка </a:t>
            </a:r>
            <a:endParaRPr lang="ru-RU" sz="4000" b="1" cap="none" spc="0" dirty="0">
              <a:ln w="900" cmpd="sng">
                <a:solidFill>
                  <a:schemeClr val="tx1"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43134" y="2852936"/>
            <a:ext cx="30008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endParaRPr lang="ru-RU" sz="4000" b="1" cap="none" spc="0" dirty="0">
              <a:ln w="900" cmpd="sng">
                <a:solidFill>
                  <a:schemeClr val="tx1"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4293096"/>
            <a:ext cx="46358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а</a:t>
            </a:r>
            <a:endParaRPr lang="ru-RU" sz="4400" b="1" cap="none" spc="0" dirty="0">
              <a:ln w="900" cmpd="sng">
                <a:solidFill>
                  <a:schemeClr val="tx1"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59632" y="2924944"/>
            <a:ext cx="48763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</a:t>
            </a:r>
            <a:endParaRPr lang="ru-RU" sz="4400" b="1" cap="none" spc="0" dirty="0">
              <a:ln w="900" cmpd="sng">
                <a:solidFill>
                  <a:schemeClr val="tx1"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99592" y="2276872"/>
            <a:ext cx="48282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</a:t>
            </a:r>
            <a:endParaRPr lang="ru-RU" sz="4400" b="1" cap="none" spc="0" dirty="0">
              <a:ln w="900" cmpd="sng">
                <a:solidFill>
                  <a:schemeClr val="tx1"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64905" y="2348880"/>
            <a:ext cx="18473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4000" b="1" cap="none" spc="0" dirty="0">
              <a:ln w="900" cmpd="sng">
                <a:solidFill>
                  <a:schemeClr val="tx1"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76673" y="3573016"/>
            <a:ext cx="18473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4000" b="1" cap="none" spc="0" dirty="0">
              <a:ln w="900" cmpd="sng">
                <a:solidFill>
                  <a:schemeClr val="tx1"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051046" y="2204864"/>
            <a:ext cx="30008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endParaRPr lang="ru-RU" sz="4000" b="1" cap="none" spc="0" dirty="0">
              <a:ln w="900" cmpd="sng">
                <a:solidFill>
                  <a:schemeClr val="tx1"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331640" y="1628800"/>
            <a:ext cx="46358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а</a:t>
            </a:r>
            <a:endParaRPr lang="ru-RU" sz="4400" b="1" cap="none" spc="0" dirty="0">
              <a:ln w="900" cmpd="sng">
                <a:solidFill>
                  <a:schemeClr val="tx1"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259632" y="3645024"/>
            <a:ext cx="48763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</a:t>
            </a:r>
            <a:endParaRPr lang="ru-RU" sz="4400" b="1" cap="none" spc="0" dirty="0">
              <a:ln w="900" cmpd="sng">
                <a:solidFill>
                  <a:schemeClr val="tx1"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260649"/>
            <a:ext cx="3096344" cy="88947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endParaRPr lang="ru-RU" sz="4400" dirty="0" smtClean="0">
              <a:ln w="900" cmpd="sng">
                <a:solidFill>
                  <a:schemeClr val="tx1">
                    <a:alpha val="55000"/>
                  </a:schemeClr>
                </a:solidFill>
                <a:prstDash val="solid"/>
              </a:ln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endParaRPr lang="ru-RU" sz="4400" dirty="0" smtClean="0">
              <a:ln w="900" cmpd="sng">
                <a:solidFill>
                  <a:schemeClr val="tx1">
                    <a:alpha val="55000"/>
                  </a:schemeClr>
                </a:solidFill>
                <a:prstDash val="solid"/>
              </a:ln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r>
              <a:rPr lang="ru-RU" sz="4400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Скор</a:t>
            </a:r>
            <a:r>
              <a:rPr lang="ru-RU" sz="4400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</a:t>
            </a:r>
            <a:r>
              <a:rPr lang="ru-RU" sz="4400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</a:p>
          <a:p>
            <a:r>
              <a:rPr lang="ru-RU" sz="4400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</a:t>
            </a:r>
            <a:r>
              <a:rPr lang="ru-RU" sz="4400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переди</a:t>
            </a:r>
          </a:p>
          <a:p>
            <a:r>
              <a:rPr lang="ru-RU" sz="4400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Строг</a:t>
            </a:r>
            <a:r>
              <a:rPr lang="ru-RU" sz="4400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</a:t>
            </a:r>
          </a:p>
          <a:p>
            <a:r>
              <a:rPr lang="ru-RU" sz="4400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</a:t>
            </a:r>
            <a:r>
              <a:rPr lang="ru-RU" sz="4400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е</a:t>
            </a:r>
            <a:r>
              <a:rPr lang="ru-RU" sz="4400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сразу</a:t>
            </a:r>
          </a:p>
          <a:p>
            <a:endParaRPr lang="ru-RU" sz="4400" dirty="0" smtClean="0">
              <a:ln w="900" cmpd="sng">
                <a:solidFill>
                  <a:schemeClr val="tx1">
                    <a:alpha val="55000"/>
                  </a:schemeClr>
                </a:solidFill>
                <a:prstDash val="solid"/>
              </a:ln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r>
              <a:rPr lang="ru-RU" sz="4400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</a:p>
          <a:p>
            <a:r>
              <a:rPr lang="ru-RU" sz="4400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</a:p>
          <a:p>
            <a:endParaRPr lang="ru-RU" sz="4400" dirty="0" smtClean="0">
              <a:ln w="900" cmpd="sng">
                <a:solidFill>
                  <a:schemeClr val="tx1">
                    <a:alpha val="55000"/>
                  </a:schemeClr>
                </a:solidFill>
                <a:prstDash val="solid"/>
              </a:ln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endParaRPr lang="ru-RU" sz="4400" dirty="0" smtClean="0">
              <a:ln w="900" cmpd="sng">
                <a:solidFill>
                  <a:schemeClr val="tx1">
                    <a:alpha val="55000"/>
                  </a:schemeClr>
                </a:solidFill>
                <a:prstDash val="solid"/>
              </a:ln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endParaRPr lang="ru-RU" sz="4400" dirty="0" smtClean="0">
              <a:ln w="900" cmpd="sng">
                <a:solidFill>
                  <a:schemeClr val="tx1">
                    <a:alpha val="55000"/>
                  </a:schemeClr>
                </a:solidFill>
                <a:prstDash val="solid"/>
              </a:ln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endParaRPr lang="ru-RU" sz="4400" cap="none" spc="0" dirty="0">
              <a:ln w="900" cmpd="sng">
                <a:solidFill>
                  <a:schemeClr val="tx1">
                    <a:alpha val="55000"/>
                  </a:schemeClr>
                </a:solidFill>
                <a:prstDash val="solid"/>
              </a:ln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548680"/>
            <a:ext cx="715939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Орфографическая подготовка </a:t>
            </a:r>
            <a:endParaRPr lang="ru-RU" sz="4000" b="1" cap="none" spc="0" dirty="0">
              <a:ln w="900" cmpd="sng">
                <a:solidFill>
                  <a:schemeClr val="tx1"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43134" y="2852936"/>
            <a:ext cx="30008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endParaRPr lang="ru-RU" sz="4000" b="1" cap="none" spc="0" dirty="0">
              <a:ln w="900" cmpd="sng">
                <a:solidFill>
                  <a:schemeClr val="tx1"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62965" y="4293096"/>
            <a:ext cx="31290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endParaRPr lang="ru-RU" sz="4400" b="1" cap="none" spc="0" dirty="0">
              <a:ln w="900" cmpd="sng">
                <a:solidFill>
                  <a:schemeClr val="tx1"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46996" y="2924944"/>
            <a:ext cx="31290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endParaRPr lang="ru-RU" sz="4400" b="1" cap="none" spc="0" dirty="0">
              <a:ln w="900" cmpd="sng">
                <a:solidFill>
                  <a:schemeClr val="tx1"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84551" y="2276872"/>
            <a:ext cx="31290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endParaRPr lang="ru-RU" sz="4400" b="1" cap="none" spc="0" dirty="0">
              <a:ln w="900" cmpd="sng">
                <a:solidFill>
                  <a:schemeClr val="tx1"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64905" y="2348880"/>
            <a:ext cx="18473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4000" b="1" cap="none" spc="0" dirty="0">
              <a:ln w="900" cmpd="sng">
                <a:solidFill>
                  <a:schemeClr val="tx1"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76673" y="3573016"/>
            <a:ext cx="18473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4000" b="1" cap="none" spc="0" dirty="0">
              <a:ln w="900" cmpd="sng">
                <a:solidFill>
                  <a:schemeClr val="tx1"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051046" y="2204864"/>
            <a:ext cx="30008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endParaRPr lang="ru-RU" sz="4000" b="1" cap="none" spc="0" dirty="0">
              <a:ln w="900" cmpd="sng">
                <a:solidFill>
                  <a:schemeClr val="tx1"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406981" y="1628800"/>
            <a:ext cx="31290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endParaRPr lang="ru-RU" sz="4400" b="1" cap="none" spc="0" dirty="0">
              <a:ln w="900" cmpd="sng">
                <a:solidFill>
                  <a:schemeClr val="tx1"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346996" y="3645024"/>
            <a:ext cx="31290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endParaRPr lang="ru-RU" sz="4400" b="1" cap="none" spc="0" dirty="0">
              <a:ln w="900" cmpd="sng">
                <a:solidFill>
                  <a:schemeClr val="tx1"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548680"/>
            <a:ext cx="665816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Что старушка сказала Косте</a:t>
            </a:r>
            <a:r>
              <a:rPr lang="ru-RU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? </a:t>
            </a:r>
            <a:endParaRPr lang="ru-RU" sz="4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4365104"/>
            <a:ext cx="81439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Запомните знаки препинания в этом предложении!</a:t>
            </a:r>
            <a:endParaRPr lang="ru-RU" sz="32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2214554"/>
            <a:ext cx="81439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CC66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ambria Math"/>
                <a:ea typeface="Cambria Math"/>
              </a:rPr>
              <a:t>… она сказала ему ,,спасибо̕ ̕ </a:t>
            </a:r>
            <a:endParaRPr lang="ru-RU" sz="48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CC66FF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3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2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1259632" y="836712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План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67544" y="1412776"/>
            <a:ext cx="7772400" cy="147002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Старушка обронила кошелёк.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ru-RU" sz="2800" b="1" noProof="0" dirty="0" smtClean="0">
                <a:latin typeface="Times New Roman" pitchFamily="18" charset="0"/>
                <a:ea typeface="+mj-ea"/>
                <a:cs typeface="Times New Roman" pitchFamily="18" charset="0"/>
              </a:rPr>
              <a:t>Обида мальчика.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67544" y="2348880"/>
            <a:ext cx="7772400" cy="147002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8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3.  Быть честным – долг, а не заслуга.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67544" y="2924944"/>
            <a:ext cx="7772400" cy="147002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4.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Как бы поступил я?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7684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1880" y="836711"/>
            <a:ext cx="396044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Рефлексия</a:t>
            </a:r>
            <a:endParaRPr lang="ru-RU" sz="4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09597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6953" y="2696750"/>
            <a:ext cx="65843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hlinkClick r:id="rId2"/>
              </a:rPr>
              <a:t>Заповедный остров  -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www.livelib.ru/book/1000186029</a:t>
            </a:r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2284" y="5085184"/>
            <a:ext cx="57343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hlinkClick r:id="rId3"/>
              </a:rPr>
              <a:t> Смородинка - </a:t>
            </a: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www.livelib.ru/book/1000551034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6953" y="3892634"/>
            <a:ext cx="71555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4"/>
              </a:rPr>
              <a:t>Некрасивая ёлка - </a:t>
            </a:r>
            <a:r>
              <a:rPr lang="en-US" dirty="0" smtClean="0">
                <a:hlinkClick r:id="rId4"/>
              </a:rPr>
              <a:t>http</a:t>
            </a:r>
            <a:r>
              <a:rPr lang="en-US" dirty="0">
                <a:hlinkClick r:id="rId4"/>
              </a:rPr>
              <a:t>://</a:t>
            </a:r>
            <a:r>
              <a:rPr lang="en-US" dirty="0" smtClean="0">
                <a:hlinkClick r:id="rId4"/>
              </a:rPr>
              <a:t>www.rulit.net/author/permyak-evgenij-andreevich/nekrasivaya-elka-download-free-283218.html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77854" y="3145287"/>
            <a:ext cx="63247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hlinkClick r:id="rId5"/>
              </a:rPr>
              <a:t> Золотой гвоздь – </a:t>
            </a:r>
            <a:r>
              <a:rPr lang="en-US" dirty="0" smtClean="0">
                <a:hlinkClick r:id="rId5"/>
              </a:rPr>
              <a:t>http</a:t>
            </a:r>
            <a:r>
              <a:rPr lang="en-US" dirty="0">
                <a:hlinkClick r:id="rId5"/>
              </a:rPr>
              <a:t>://</a:t>
            </a:r>
            <a:r>
              <a:rPr lang="en-US" dirty="0" smtClean="0">
                <a:hlinkClick r:id="rId5"/>
              </a:rPr>
              <a:t>www.lib.mn/blog/evgenij_permyak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54766" y="2327418"/>
            <a:ext cx="88569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6"/>
              </a:rPr>
              <a:t>Евгений Пермяк - </a:t>
            </a:r>
            <a:r>
              <a:rPr lang="en-US" dirty="0" smtClean="0">
                <a:hlinkClick r:id="rId6"/>
              </a:rPr>
              <a:t>http</a:t>
            </a:r>
            <a:r>
              <a:rPr lang="en-US" dirty="0">
                <a:hlinkClick r:id="rId6"/>
              </a:rPr>
              <a:t>://</a:t>
            </a:r>
            <a:r>
              <a:rPr lang="en-US" dirty="0" smtClean="0">
                <a:hlinkClick r:id="rId6"/>
              </a:rPr>
              <a:t>biblio-bgdn.org.ru/wp-content/uploads/2012/10/Permyak.jpg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26953" y="1804174"/>
            <a:ext cx="84969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7"/>
              </a:rPr>
              <a:t>Детство </a:t>
            </a:r>
            <a:r>
              <a:rPr lang="ru-RU" dirty="0" err="1" smtClean="0">
                <a:hlinkClick r:id="rId7"/>
              </a:rPr>
              <a:t>Маврика</a:t>
            </a:r>
            <a:r>
              <a:rPr lang="ru-RU" dirty="0" smtClean="0">
                <a:hlinkClick r:id="rId7"/>
              </a:rPr>
              <a:t> - </a:t>
            </a:r>
            <a:r>
              <a:rPr lang="en-US" dirty="0" smtClean="0">
                <a:hlinkClick r:id="rId7"/>
              </a:rPr>
              <a:t>http</a:t>
            </a:r>
            <a:r>
              <a:rPr lang="en-US" dirty="0">
                <a:hlinkClick r:id="rId7"/>
              </a:rPr>
              <a:t>://</a:t>
            </a:r>
            <a:r>
              <a:rPr lang="en-US" dirty="0" smtClean="0">
                <a:hlinkClick r:id="rId7"/>
              </a:rPr>
              <a:t>im1-tub-ru.yandex.net/i?id=259241093-50-72&amp;n=21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32284" y="4583018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hlinkClick r:id="rId8"/>
              </a:rPr>
              <a:t>Самое страшное -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hlinkClick r:id="rId8"/>
              </a:rPr>
              <a:t>http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hlinkClick r:id="rId8"/>
              </a:rPr>
              <a:t>://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hlinkClick r:id="rId8"/>
              </a:rPr>
              <a:t>im1-tub-ru.yandex.net/i?id=166025058-16-72&amp;n=21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26953" y="1052736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9"/>
              </a:rPr>
              <a:t>Бумажный змей - </a:t>
            </a:r>
            <a:r>
              <a:rPr lang="en-US" dirty="0" smtClean="0">
                <a:hlinkClick r:id="rId9"/>
              </a:rPr>
              <a:t>http</a:t>
            </a:r>
            <a:r>
              <a:rPr lang="en-US" dirty="0">
                <a:hlinkClick r:id="rId9"/>
              </a:rPr>
              <a:t>://</a:t>
            </a:r>
            <a:r>
              <a:rPr lang="en-US" dirty="0" smtClean="0">
                <a:hlinkClick r:id="rId9"/>
              </a:rPr>
              <a:t>www.kidmart.ru/files/images/product/da/da34c79c-b72a-46b7-8d74-ac268bcbb800.jpg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89962" y="5589240"/>
            <a:ext cx="47579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hlinkClick r:id="rId10"/>
              </a:rPr>
              <a:t>Старушка - </a:t>
            </a:r>
            <a:r>
              <a:rPr lang="en-US" dirty="0" smtClean="0">
                <a:hlinkClick r:id="rId10"/>
              </a:rPr>
              <a:t>http</a:t>
            </a:r>
            <a:r>
              <a:rPr lang="en-US" dirty="0">
                <a:hlinkClick r:id="rId10"/>
              </a:rPr>
              <a:t>://</a:t>
            </a:r>
            <a:r>
              <a:rPr lang="en-US" dirty="0" smtClean="0">
                <a:hlinkClick r:id="rId10"/>
              </a:rPr>
              <a:t>svetilen.net/img/big/48.jpg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08034" y="3523302"/>
            <a:ext cx="8280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11"/>
              </a:rPr>
              <a:t>Кошелёк - </a:t>
            </a:r>
            <a:r>
              <a:rPr lang="en-US" dirty="0" smtClean="0">
                <a:hlinkClick r:id="rId11"/>
              </a:rPr>
              <a:t>http</a:t>
            </a:r>
            <a:r>
              <a:rPr lang="en-US" dirty="0">
                <a:hlinkClick r:id="rId11"/>
              </a:rPr>
              <a:t>://</a:t>
            </a:r>
            <a:r>
              <a:rPr lang="en-US" dirty="0" smtClean="0">
                <a:hlinkClick r:id="rId11"/>
              </a:rPr>
              <a:t>fomuvi.ru/wp-content/uploads/2010/05/jpg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77854" y="188640"/>
            <a:ext cx="889980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Источники ресурсов: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00374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07704" y="692696"/>
            <a:ext cx="5262403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400" b="1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ru-RU" sz="4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Изложение </a:t>
            </a:r>
          </a:p>
          <a:p>
            <a:pPr algn="ctr"/>
            <a:r>
              <a:rPr lang="ru-RU" sz="4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 элементами сочинения</a:t>
            </a:r>
            <a:endParaRPr lang="ru-RU" sz="4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35696" y="5445224"/>
            <a:ext cx="590465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28575" cmpd="sng">
                  <a:solidFill>
                    <a:srgbClr val="FF0000">
                      <a:alpha val="55000"/>
                    </a:srgb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Евгений Андреевич Пермяк</a:t>
            </a:r>
            <a:endParaRPr lang="ru-RU" sz="3600" b="1" cap="none" spc="0" dirty="0">
              <a:ln w="28575" cmpd="sng">
                <a:solidFill>
                  <a:srgbClr val="FF0000">
                    <a:alpha val="55000"/>
                  </a:srgb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5589240"/>
            <a:ext cx="8390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</a:t>
            </a:r>
            <a:endParaRPr lang="ru-RU" sz="2400" i="1" dirty="0" smtClean="0"/>
          </a:p>
        </p:txBody>
      </p:sp>
      <p:pic>
        <p:nvPicPr>
          <p:cNvPr id="5" name="Picture 2" descr="C:\Users\Ольга\Desktop\permya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34908"/>
            <a:ext cx="3744416" cy="4717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10" descr="C:\Users\Ольга\Desktop\Evgenij_Permyak__Zapovednyj_ostro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41333">
            <a:off x="2587689" y="234710"/>
            <a:ext cx="2116236" cy="3029692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 descr="C:\Users\Ольга\Desktop\золотой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90050">
            <a:off x="4583133" y="149499"/>
            <a:ext cx="2097405" cy="3029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C:\Users\Ольга\Desktop\самое страш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49166">
            <a:off x="539552" y="3602643"/>
            <a:ext cx="2131436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5" name="Picture 17" descr="C:\Users\Ольга\Desktop\детство Маврика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15927">
            <a:off x="2290082" y="3456095"/>
            <a:ext cx="1932276" cy="2880320"/>
          </a:xfrm>
          <a:prstGeom prst="rect">
            <a:avLst/>
          </a:prstGeom>
          <a:noFill/>
          <a:ln w="1905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C:\Users\Ольга\Desktop\бумажный змей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21129611">
            <a:off x="384538" y="420576"/>
            <a:ext cx="2184506" cy="3049177"/>
          </a:xfrm>
          <a:prstGeom prst="rect">
            <a:avLst/>
          </a:prstGeom>
          <a:noFill/>
          <a:ln w="1905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9" descr="C:\Users\Ольга\Desktop\смородинка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31175">
            <a:off x="6364795" y="3280077"/>
            <a:ext cx="2143270" cy="3092816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1" descr="C:\Users\Ольга\Desktop\Evgenij_Permyak__Toroplivyj_nozhik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67208">
            <a:off x="4227766" y="3384721"/>
            <a:ext cx="2047182" cy="2883531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7" name="Picture 19" descr="C:\Users\Ольга\Desktop\img_01.jpg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1137621">
            <a:off x="6706808" y="257851"/>
            <a:ext cx="2123873" cy="2887729"/>
          </a:xfrm>
          <a:prstGeom prst="rect">
            <a:avLst/>
          </a:prstGeom>
          <a:noFill/>
          <a:ln w="1905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9969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6" descr="2007-04-04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440836"/>
            <a:ext cx="4991431" cy="5819026"/>
          </a:xfrm>
          <a:prstGeom prst="rect">
            <a:avLst/>
          </a:prstGeom>
        </p:spPr>
      </p:pic>
      <p:pic>
        <p:nvPicPr>
          <p:cNvPr id="5" name="Содержимое 3" descr="1df0f8264799[1].jpg"/>
          <p:cNvPicPr>
            <a:picLocks noChangeAspect="1"/>
          </p:cNvPicPr>
          <p:nvPr/>
        </p:nvPicPr>
        <p:blipFill>
          <a:blip r:embed="rId3" cstate="print"/>
          <a:srcRect l="7013" t="10178" r="8316" b="8681"/>
          <a:stretch>
            <a:fillRect/>
          </a:stretch>
        </p:blipFill>
        <p:spPr>
          <a:xfrm rot="20158694">
            <a:off x="5498326" y="4704675"/>
            <a:ext cx="1153278" cy="9048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Содержимое 6" descr="2007-04-04[1].jp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0276" y="440836"/>
            <a:ext cx="1481444" cy="5819026"/>
          </a:xfrm>
          <a:prstGeom prst="rect">
            <a:avLst/>
          </a:prstGeom>
        </p:spPr>
      </p:pic>
      <p:pic>
        <p:nvPicPr>
          <p:cNvPr id="7" name="Содержимое 6" descr="2007-04-04[1].jpg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43151" y="440836"/>
            <a:ext cx="1656184" cy="5836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89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692696"/>
            <a:ext cx="748883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400" b="1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ru-RU" sz="4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Случай с кошельком.</a:t>
            </a:r>
            <a:endParaRPr lang="ru-RU" sz="4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71175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1214422"/>
            <a:ext cx="2535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404664"/>
            <a:ext cx="8424936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      </a:t>
            </a:r>
          </a:p>
          <a:p>
            <a:r>
              <a:rPr lang="ru-RU" sz="4000" dirty="0" smtClean="0"/>
              <a:t>По улице бежали брат и сестра. Впереди шла хроменькая старушка. Из её сумки выпал кошелёк с деньгами. Костя видел это. Он нагнулся, схватил его, побежал  и отдал старушке. Старушка назвала себя растеряхой, взяла кошелёк.</a:t>
            </a:r>
          </a:p>
          <a:p>
            <a:r>
              <a:rPr lang="ru-RU" b="1" dirty="0" smtClean="0"/>
              <a:t> </a:t>
            </a: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1259632" y="836712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План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95536" y="1340768"/>
            <a:ext cx="7772400" cy="147002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1. Старушка обронила кошелёк.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83568" y="83671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Костя вернулся к сестре и стал жаловаться на старушку. Он был обижен тем, что она не сказала ему «спасибо».</a:t>
            </a:r>
            <a:endParaRPr kumimoji="0" lang="ru-RU" sz="40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259632" y="836712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План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95536" y="1340768"/>
            <a:ext cx="7772400" cy="147002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1. Старушка обронила кошелёк.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1916832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  </a:t>
            </a:r>
            <a:r>
              <a:rPr lang="ru-RU" sz="2800" b="1" dirty="0" smtClean="0"/>
              <a:t>2. Мальчик обиделся.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 txBox="1">
            <a:spLocks/>
          </p:cNvSpPr>
          <p:nvPr/>
        </p:nvSpPr>
        <p:spPr>
          <a:xfrm>
            <a:off x="179512" y="692696"/>
            <a:ext cx="8424936" cy="25922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Сестра остановилась и строго посмотрела на брата. Она сказала ему, что быть честным – долг каждого человека, а не заслуга. Не сразу Костя понял слова сестры. А когда понял, то запомнил их на всю жизнь.</a:t>
            </a:r>
            <a:endParaRPr kumimoji="0" lang="ru-RU" sz="32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259632" y="836712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План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67544" y="1412776"/>
            <a:ext cx="7772400" cy="147002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Старушка обронила кошелёк.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ru-RU" sz="2800" b="1" noProof="0" dirty="0" smtClean="0">
                <a:latin typeface="Times New Roman" pitchFamily="18" charset="0"/>
                <a:ea typeface="+mj-ea"/>
                <a:cs typeface="Times New Roman" pitchFamily="18" charset="0"/>
              </a:rPr>
              <a:t>Обида мальчика.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67544" y="2348880"/>
            <a:ext cx="7772400" cy="147002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8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3.  Быть честным – долг, а не заслуга.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67544" y="2924944"/>
            <a:ext cx="7772400" cy="147002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4.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Как бы поступил я?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950</TotalTime>
  <Words>360</Words>
  <Application>Microsoft Office PowerPoint</Application>
  <PresentationFormat>Экран (4:3)</PresentationFormat>
  <Paragraphs>96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107</cp:revision>
  <dcterms:modified xsi:type="dcterms:W3CDTF">2014-01-27T12:46:43Z</dcterms:modified>
</cp:coreProperties>
</file>