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62" r:id="rId5"/>
    <p:sldId id="258" r:id="rId6"/>
    <p:sldId id="259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DEC8E-48E6-497C-8234-10E29C68CE5A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1E059-671B-48B5-8A6A-92D4E68CC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58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1E059-671B-48B5-8A6A-92D4E68CCE5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369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1E059-671B-48B5-8A6A-92D4E68CCE5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49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748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243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57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665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85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787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84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804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320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9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039AB-1496-4BD1-BC5C-71A52CF65457}" type="datetimeFigureOut">
              <a:rPr lang="ru-RU" smtClean="0"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10FA5-941A-44EE-B40A-23973C174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21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2027" y="1268760"/>
            <a:ext cx="408836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ЧЁТНОСТЬ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НЕЧЁТНОСТЬ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ФУНКЦИИ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5949280"/>
            <a:ext cx="3081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Марченко С.С.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16632"/>
            <a:ext cx="6198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МБОУ «СОШ №17»</a:t>
            </a:r>
            <a:r>
              <a:rPr lang="en-US" sz="3600" b="1" dirty="0" smtClean="0"/>
              <a:t> </a:t>
            </a:r>
            <a:r>
              <a:rPr lang="ru-RU" sz="3600" b="1" dirty="0" smtClean="0"/>
              <a:t>г. Ангарск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70470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6207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Чётные  функции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50825" y="908050"/>
            <a:ext cx="8569325" cy="12017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Функция </a:t>
            </a:r>
            <a:r>
              <a:rPr lang="en-US" sz="2400" b="1" dirty="0">
                <a:latin typeface="+mj-lt"/>
              </a:rPr>
              <a:t>f(</a:t>
            </a:r>
            <a:r>
              <a:rPr lang="ru-RU" sz="2400" b="1" dirty="0">
                <a:latin typeface="+mj-lt"/>
              </a:rPr>
              <a:t>х) называется 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четной</a:t>
            </a:r>
            <a:r>
              <a:rPr lang="ru-RU" sz="2400" b="1" dirty="0">
                <a:latin typeface="+mj-lt"/>
              </a:rPr>
              <a:t>, если область её определения </a:t>
            </a:r>
          </a:p>
          <a:p>
            <a:pPr>
              <a:defRPr/>
            </a:pPr>
            <a:r>
              <a:rPr lang="ru-RU" sz="2400" b="1" dirty="0">
                <a:latin typeface="+mj-lt"/>
              </a:rPr>
              <a:t>симметрична относительно начала координат и </a:t>
            </a:r>
            <a:r>
              <a:rPr lang="en-US" sz="2400" b="1" dirty="0">
                <a:latin typeface="+mj-lt"/>
              </a:rPr>
              <a:t>f(-x) = f(x) </a:t>
            </a:r>
            <a:r>
              <a:rPr lang="ru-RU" sz="2400" b="1" dirty="0">
                <a:latin typeface="+mj-lt"/>
              </a:rPr>
              <a:t>для</a:t>
            </a:r>
          </a:p>
          <a:p>
            <a:pPr>
              <a:defRPr/>
            </a:pPr>
            <a:r>
              <a:rPr lang="ru-RU" sz="2400" b="1" dirty="0">
                <a:latin typeface="+mj-lt"/>
              </a:rPr>
              <a:t>любого х из области определения функции.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0825" y="2276475"/>
            <a:ext cx="8569325" cy="8318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Графики  чётных функций симметричны относительно оси ординат.</a:t>
            </a:r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85" t="65555" r="25119" b="4445"/>
          <a:stretch/>
        </p:blipFill>
        <p:spPr bwMode="auto">
          <a:xfrm>
            <a:off x="4201886" y="3716338"/>
            <a:ext cx="4808764" cy="270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" t="65555" r="65115" b="4445"/>
          <a:stretch/>
        </p:blipFill>
        <p:spPr bwMode="auto">
          <a:xfrm>
            <a:off x="222250" y="3716338"/>
            <a:ext cx="3979636" cy="270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988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5048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/>
              <a:t>Укажите график четной функции.</a:t>
            </a: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323850" y="1196975"/>
          <a:ext cx="2787650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Visio" r:id="rId3" imgW="1976670" imgH="1692125" progId="Visio.Drawing.11">
                  <p:embed/>
                </p:oleObj>
              </mc:Choice>
              <mc:Fallback>
                <p:oleObj name="Visio" r:id="rId3" imgW="1976670" imgH="169212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3167" t="6180" r="13718" b="5618"/>
                      <a:stretch>
                        <a:fillRect/>
                      </a:stretch>
                    </p:blipFill>
                    <p:spPr bwMode="auto">
                      <a:xfrm>
                        <a:off x="323850" y="1196975"/>
                        <a:ext cx="2787650" cy="309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7" name="Object 6"/>
          <p:cNvGraphicFramePr>
            <a:graphicFrameLocks noChangeAspect="1"/>
          </p:cNvGraphicFramePr>
          <p:nvPr/>
        </p:nvGraphicFramePr>
        <p:xfrm>
          <a:off x="3635375" y="1196975"/>
          <a:ext cx="2305050" cy="309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5" imgW="1976658" imgH="1692214" progId="Visio.Drawing.11">
                  <p:embed/>
                </p:oleObj>
              </mc:Choice>
              <mc:Fallback>
                <p:oleObj r:id="rId5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758" t="6180" r="12756" b="7303"/>
                      <a:stretch>
                        <a:fillRect/>
                      </a:stretch>
                    </p:blipFill>
                    <p:spPr bwMode="auto">
                      <a:xfrm>
                        <a:off x="3635375" y="1196975"/>
                        <a:ext cx="2305050" cy="309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8" name="Object 8"/>
          <p:cNvGraphicFramePr>
            <a:graphicFrameLocks noChangeAspect="1"/>
          </p:cNvGraphicFramePr>
          <p:nvPr/>
        </p:nvGraphicFramePr>
        <p:xfrm>
          <a:off x="6588125" y="1196975"/>
          <a:ext cx="2232025" cy="309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7" imgW="1976658" imgH="1692214" progId="Visio.Drawing.11">
                  <p:embed/>
                </p:oleObj>
              </mc:Choice>
              <mc:Fallback>
                <p:oleObj r:id="rId7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758" t="6741" r="12756" b="7303"/>
                      <a:stretch>
                        <a:fillRect/>
                      </a:stretch>
                    </p:blipFill>
                    <p:spPr bwMode="auto">
                      <a:xfrm>
                        <a:off x="6588125" y="1196975"/>
                        <a:ext cx="2232025" cy="309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47664" y="443275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96834" y="445527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524328" y="4431973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08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16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Укажите график четной функции.</a:t>
            </a: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1384563"/>
              </p:ext>
            </p:extLst>
          </p:nvPr>
        </p:nvGraphicFramePr>
        <p:xfrm>
          <a:off x="179512" y="836712"/>
          <a:ext cx="2949115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r:id="rId3" imgW="1976658" imgH="1692214" progId="Visio.Drawing.11">
                  <p:embed/>
                </p:oleObj>
              </mc:Choice>
              <mc:Fallback>
                <p:oleObj r:id="rId3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3554" t="6984" r="13387" b="7640"/>
                      <a:stretch>
                        <a:fillRect/>
                      </a:stretch>
                    </p:blipFill>
                    <p:spPr bwMode="auto">
                      <a:xfrm>
                        <a:off x="179512" y="836712"/>
                        <a:ext cx="2949115" cy="3384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275200"/>
              </p:ext>
            </p:extLst>
          </p:nvPr>
        </p:nvGraphicFramePr>
        <p:xfrm>
          <a:off x="3301064" y="836712"/>
          <a:ext cx="2541872" cy="3417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r:id="rId5" imgW="2066628" imgH="1692214" progId="Visio.Drawing.11">
                  <p:embed/>
                </p:oleObj>
              </mc:Choice>
              <mc:Fallback>
                <p:oleObj r:id="rId5" imgW="206662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511" t="6419" r="16774" b="6517"/>
                      <a:stretch>
                        <a:fillRect/>
                      </a:stretch>
                    </p:blipFill>
                    <p:spPr bwMode="auto">
                      <a:xfrm>
                        <a:off x="3301064" y="836712"/>
                        <a:ext cx="2541872" cy="34174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405188"/>
              </p:ext>
            </p:extLst>
          </p:nvPr>
        </p:nvGraphicFramePr>
        <p:xfrm>
          <a:off x="6012160" y="836712"/>
          <a:ext cx="2818203" cy="3395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r:id="rId7" imgW="1976658" imgH="1692214" progId="Visio.Drawing.11">
                  <p:embed/>
                </p:oleObj>
              </mc:Choice>
              <mc:Fallback>
                <p:oleObj r:id="rId7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788" t="6966" r="13684" b="7062"/>
                      <a:stretch>
                        <a:fillRect/>
                      </a:stretch>
                    </p:blipFill>
                    <p:spPr bwMode="auto">
                      <a:xfrm>
                        <a:off x="6012160" y="836712"/>
                        <a:ext cx="2818203" cy="33954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75656" y="435109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37899" y="4365103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88808" y="436510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8442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431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Нечётные функции</a:t>
            </a: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50825" y="765175"/>
            <a:ext cx="8569325" cy="12001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Функция </a:t>
            </a:r>
            <a:r>
              <a:rPr lang="en-US" sz="2400" b="1" dirty="0">
                <a:latin typeface="+mj-lt"/>
              </a:rPr>
              <a:t>f(</a:t>
            </a:r>
            <a:r>
              <a:rPr lang="ru-RU" sz="2400" b="1" dirty="0">
                <a:latin typeface="+mj-lt"/>
              </a:rPr>
              <a:t>х) называется 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нечетной</a:t>
            </a:r>
            <a:r>
              <a:rPr lang="ru-RU" sz="2400" b="1" dirty="0">
                <a:latin typeface="+mj-lt"/>
              </a:rPr>
              <a:t>, если область её определения симметрична относительно начала координат и </a:t>
            </a:r>
            <a:r>
              <a:rPr lang="en-US" sz="2400" b="1" dirty="0">
                <a:latin typeface="+mj-lt"/>
              </a:rPr>
              <a:t>f(-x) = </a:t>
            </a:r>
            <a:r>
              <a:rPr lang="ru-RU" sz="2400" b="1" dirty="0">
                <a:latin typeface="+mj-lt"/>
              </a:rPr>
              <a:t>-</a:t>
            </a:r>
            <a:r>
              <a:rPr lang="en-US" sz="2400" b="1" dirty="0">
                <a:latin typeface="+mj-lt"/>
              </a:rPr>
              <a:t>f(x) </a:t>
            </a:r>
            <a:r>
              <a:rPr lang="ru-RU" sz="2400" b="1" dirty="0">
                <a:latin typeface="+mj-lt"/>
              </a:rPr>
              <a:t>для любого х из области определения функции.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0825" y="2133600"/>
            <a:ext cx="8569325" cy="8302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Графики  нечётных функций симметричны относительно начала координат.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3" t="50000" r="42023" b="5397"/>
          <a:stretch/>
        </p:blipFill>
        <p:spPr bwMode="auto">
          <a:xfrm>
            <a:off x="4263528" y="3082925"/>
            <a:ext cx="3045322" cy="363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50000" r="69318" b="5397"/>
          <a:stretch/>
        </p:blipFill>
        <p:spPr bwMode="auto">
          <a:xfrm>
            <a:off x="1547813" y="3082925"/>
            <a:ext cx="2792833" cy="363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33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179388" y="908050"/>
          <a:ext cx="2698750" cy="288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r:id="rId3" imgW="1976459" imgH="1691979" progId="Visio.Drawing.11">
                  <p:embed/>
                </p:oleObj>
              </mc:Choice>
              <mc:Fallback>
                <p:oleObj r:id="rId3" imgW="1976459" imgH="169197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3167" t="6180" r="13237" b="7303"/>
                      <a:stretch>
                        <a:fillRect/>
                      </a:stretch>
                    </p:blipFill>
                    <p:spPr bwMode="auto">
                      <a:xfrm>
                        <a:off x="179388" y="908050"/>
                        <a:ext cx="2698750" cy="288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3" name="Object 6"/>
          <p:cNvGraphicFramePr>
            <a:graphicFrameLocks noChangeAspect="1"/>
          </p:cNvGraphicFramePr>
          <p:nvPr/>
        </p:nvGraphicFramePr>
        <p:xfrm>
          <a:off x="3059113" y="2060575"/>
          <a:ext cx="2736850" cy="273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r:id="rId5" imgW="1976658" imgH="1692214" progId="Visio.Drawing.11">
                  <p:embed/>
                </p:oleObj>
              </mc:Choice>
              <mc:Fallback>
                <p:oleObj r:id="rId5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758" t="6180" r="12756" b="6741"/>
                      <a:stretch>
                        <a:fillRect/>
                      </a:stretch>
                    </p:blipFill>
                    <p:spPr bwMode="auto">
                      <a:xfrm>
                        <a:off x="3059113" y="2060575"/>
                        <a:ext cx="2736850" cy="273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6284011"/>
              </p:ext>
            </p:extLst>
          </p:nvPr>
        </p:nvGraphicFramePr>
        <p:xfrm>
          <a:off x="6012160" y="1332080"/>
          <a:ext cx="2901950" cy="280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r:id="rId7" imgW="1976658" imgH="1692214" progId="Visio.Drawing.11">
                  <p:embed/>
                </p:oleObj>
              </mc:Choice>
              <mc:Fallback>
                <p:oleObj r:id="rId7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686" t="6741" r="13237" b="6741"/>
                      <a:stretch>
                        <a:fillRect/>
                      </a:stretch>
                    </p:blipFill>
                    <p:spPr bwMode="auto">
                      <a:xfrm>
                        <a:off x="6012160" y="1332080"/>
                        <a:ext cx="2901950" cy="2808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5048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/>
              <a:t>Укажите  график  нечетной  функции.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51136" y="384798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05401" y="486480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08304" y="427651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7842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Укажите график нечетной функции</a:t>
            </a:r>
            <a:endParaRPr lang="ru-RU" sz="4000" dirty="0" smtClean="0"/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0" y="981075"/>
          <a:ext cx="3249613" cy="313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r:id="rId3" imgW="1976658" imgH="1692214" progId="Visio.Drawing.11">
                  <p:embed/>
                </p:oleObj>
              </mc:Choice>
              <mc:Fallback>
                <p:oleObj r:id="rId3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981075"/>
                        <a:ext cx="3249613" cy="313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1" name="Object 6"/>
          <p:cNvGraphicFramePr>
            <a:graphicFrameLocks noChangeAspect="1"/>
          </p:cNvGraphicFramePr>
          <p:nvPr/>
        </p:nvGraphicFramePr>
        <p:xfrm>
          <a:off x="3059113" y="1916113"/>
          <a:ext cx="2808287" cy="332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r:id="rId5" imgW="1976658" imgH="1692214" progId="Visio.Drawing.11">
                  <p:embed/>
                </p:oleObj>
              </mc:Choice>
              <mc:Fallback>
                <p:oleObj r:id="rId5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537" t="5223" r="13507" b="6883"/>
                      <a:stretch>
                        <a:fillRect/>
                      </a:stretch>
                    </p:blipFill>
                    <p:spPr bwMode="auto">
                      <a:xfrm>
                        <a:off x="3059113" y="1916113"/>
                        <a:ext cx="2808287" cy="332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265203"/>
              </p:ext>
            </p:extLst>
          </p:nvPr>
        </p:nvGraphicFramePr>
        <p:xfrm>
          <a:off x="6084168" y="1196752"/>
          <a:ext cx="2849562" cy="309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r:id="rId7" imgW="1976658" imgH="1692214" progId="Visio.Drawing.11">
                  <p:embed/>
                </p:oleObj>
              </mc:Choice>
              <mc:Fallback>
                <p:oleObj r:id="rId7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279" t="6084" r="12936" b="6389"/>
                      <a:stretch>
                        <a:fillRect/>
                      </a:stretch>
                    </p:blipFill>
                    <p:spPr bwMode="auto">
                      <a:xfrm>
                        <a:off x="6084168" y="1196752"/>
                        <a:ext cx="2849562" cy="309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75656" y="386880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70713" y="537321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08304" y="429309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5654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215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smtClean="0"/>
              <a:t>Укажите график нечетной функции.</a:t>
            </a:r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323850" y="836613"/>
          <a:ext cx="2663825" cy="349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r:id="rId3" imgW="1976658" imgH="1692214" progId="Visio.Drawing.11">
                  <p:embed/>
                </p:oleObj>
              </mc:Choice>
              <mc:Fallback>
                <p:oleObj r:id="rId3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537" t="5713" r="12096" b="5905"/>
                      <a:stretch>
                        <a:fillRect/>
                      </a:stretch>
                    </p:blipFill>
                    <p:spPr bwMode="auto">
                      <a:xfrm>
                        <a:off x="323850" y="836613"/>
                        <a:ext cx="2663825" cy="349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39" name="Object 6"/>
          <p:cNvGraphicFramePr>
            <a:graphicFrameLocks noChangeAspect="1"/>
          </p:cNvGraphicFramePr>
          <p:nvPr/>
        </p:nvGraphicFramePr>
        <p:xfrm>
          <a:off x="3276600" y="1916113"/>
          <a:ext cx="2590800" cy="366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r:id="rId5" imgW="1976658" imgH="1692214" progId="Visio.Drawing.11">
                  <p:embed/>
                </p:oleObj>
              </mc:Choice>
              <mc:Fallback>
                <p:oleObj r:id="rId5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537" t="5223" r="13507" b="6883"/>
                      <a:stretch>
                        <a:fillRect/>
                      </a:stretch>
                    </p:blipFill>
                    <p:spPr bwMode="auto">
                      <a:xfrm>
                        <a:off x="3276600" y="1916113"/>
                        <a:ext cx="2590800" cy="366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4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041622"/>
              </p:ext>
            </p:extLst>
          </p:nvPr>
        </p:nvGraphicFramePr>
        <p:xfrm>
          <a:off x="6084168" y="980728"/>
          <a:ext cx="2879725" cy="347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r:id="rId7" imgW="1976658" imgH="1692214" progId="Visio.Drawing.11">
                  <p:embed/>
                </p:oleObj>
              </mc:Choice>
              <mc:Fallback>
                <p:oleObj r:id="rId7" imgW="1976658" imgH="16922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279" t="6084" r="12936" b="6389"/>
                      <a:stretch>
                        <a:fillRect/>
                      </a:stretch>
                    </p:blipFill>
                    <p:spPr bwMode="auto">
                      <a:xfrm>
                        <a:off x="6084168" y="980728"/>
                        <a:ext cx="2879725" cy="347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75656" y="429309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75472" y="573325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80312" y="446648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06565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140</Words>
  <Application>Microsoft Office PowerPoint</Application>
  <PresentationFormat>Экран (4:3)</PresentationFormat>
  <Paragraphs>36</Paragraphs>
  <Slides>8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Visio</vt:lpstr>
      <vt:lpstr>Документ Microsoft Visio</vt:lpstr>
      <vt:lpstr>Презентация PowerPoint</vt:lpstr>
      <vt:lpstr>Чётные  функции</vt:lpstr>
      <vt:lpstr>Укажите график четной функции.</vt:lpstr>
      <vt:lpstr>Укажите график четной функции.</vt:lpstr>
      <vt:lpstr>Нечётные функции</vt:lpstr>
      <vt:lpstr>Укажите  график  нечетной  функции.</vt:lpstr>
      <vt:lpstr>Укажите график нечетной функции</vt:lpstr>
      <vt:lpstr>Укажите график нечетной функции.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2</cp:revision>
  <dcterms:created xsi:type="dcterms:W3CDTF">2013-11-19T07:29:32Z</dcterms:created>
  <dcterms:modified xsi:type="dcterms:W3CDTF">2014-01-28T07:35:30Z</dcterms:modified>
</cp:coreProperties>
</file>