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1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5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8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54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4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5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5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0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2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47764" y="2113383"/>
            <a:ext cx="6408712" cy="1584176"/>
          </a:xfrm>
          <a:prstGeom prst="roundRect">
            <a:avLst>
              <a:gd name="adj" fmla="val 9541"/>
            </a:avLst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2305306"/>
            <a:ext cx="64087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80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79646">
                    <a:tint val="1000"/>
                  </a:srgbClr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Геометрія</a:t>
            </a:r>
            <a:endParaRPr lang="ru-RU" sz="8000" b="1" spc="50" dirty="0">
              <a:ln w="12700" cmpd="sng">
                <a:solidFill>
                  <a:srgbClr val="F79646">
                    <a:satMod val="120000"/>
                    <a:shade val="80000"/>
                  </a:srgbClr>
                </a:solidFill>
                <a:prstDash val="solid"/>
              </a:ln>
              <a:solidFill>
                <a:srgbClr val="F79646">
                  <a:tint val="1000"/>
                </a:srgbClr>
              </a:solidFill>
              <a:effectLst>
                <a:glow rad="53100">
                  <a:srgbClr val="F79646">
                    <a:satMod val="180000"/>
                    <a:alpha val="30000"/>
                  </a:srgb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54" y="4725144"/>
            <a:ext cx="3707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spc="50" dirty="0" smtClean="0">
                <a:ln w="12700" cmpd="sng">
                  <a:solidFill>
                    <a:srgbClr val="F79646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F79646">
                    <a:tint val="1000"/>
                  </a:srgbClr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Підготувала учениця 7 класу Аксьонова Анастасія</a:t>
            </a:r>
            <a:endParaRPr lang="ru-RU" sz="2400" b="1" spc="50" dirty="0">
              <a:ln w="12700" cmpd="sng">
                <a:solidFill>
                  <a:srgbClr val="F79646">
                    <a:satMod val="120000"/>
                    <a:shade val="80000"/>
                  </a:srgbClr>
                </a:solidFill>
                <a:prstDash val="solid"/>
              </a:ln>
              <a:solidFill>
                <a:srgbClr val="F79646">
                  <a:tint val="1000"/>
                </a:srgbClr>
              </a:solidFill>
              <a:effectLst>
                <a:glow rad="53100">
                  <a:srgbClr val="F79646">
                    <a:satMod val="180000"/>
                    <a:alpha val="30000"/>
                  </a:srgb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05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C000"/>
                </a:solidFill>
              </a:rPr>
              <a:t>Геометрія</a:t>
            </a:r>
            <a:r>
              <a:rPr lang="ru-RU" dirty="0">
                <a:solidFill>
                  <a:srgbClr val="FFC000"/>
                </a:solidFill>
              </a:rPr>
              <a:t> — слово </a:t>
            </a:r>
            <a:r>
              <a:rPr lang="ru-RU" dirty="0" err="1">
                <a:solidFill>
                  <a:srgbClr val="FFC000"/>
                </a:solidFill>
              </a:rPr>
              <a:t>грецького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походження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Воно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означає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землемірство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Однак</a:t>
            </a:r>
            <a:r>
              <a:rPr lang="ru-RU" dirty="0">
                <a:solidFill>
                  <a:srgbClr val="FFC000"/>
                </a:solidFill>
              </a:rPr>
              <a:t> першими «</a:t>
            </a:r>
            <a:r>
              <a:rPr lang="ru-RU" dirty="0" err="1">
                <a:solidFill>
                  <a:srgbClr val="FFC000"/>
                </a:solidFill>
              </a:rPr>
              <a:t>землемірами</a:t>
            </a:r>
            <a:r>
              <a:rPr lang="ru-RU" dirty="0">
                <a:solidFill>
                  <a:srgbClr val="FFC000"/>
                </a:solidFill>
              </a:rPr>
              <a:t>» </a:t>
            </a:r>
            <a:r>
              <a:rPr lang="ru-RU" dirty="0" err="1">
                <a:solidFill>
                  <a:srgbClr val="FFC000"/>
                </a:solidFill>
              </a:rPr>
              <a:t>були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стародавні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єгиптяни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Сільське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господарство</a:t>
            </a:r>
            <a:r>
              <a:rPr lang="ru-RU" dirty="0">
                <a:solidFill>
                  <a:srgbClr val="FFC000"/>
                </a:solidFill>
              </a:rPr>
              <a:t> могло </a:t>
            </a:r>
            <a:r>
              <a:rPr lang="ru-RU" dirty="0" err="1">
                <a:solidFill>
                  <a:srgbClr val="FFC000"/>
                </a:solidFill>
              </a:rPr>
              <a:t>розвиватись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лише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біля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річки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Ніл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Щороку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Ніл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розливався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приносячи</a:t>
            </a:r>
            <a:r>
              <a:rPr lang="ru-RU" dirty="0">
                <a:solidFill>
                  <a:srgbClr val="FFC000"/>
                </a:solidFill>
              </a:rPr>
              <a:t> на </a:t>
            </a:r>
            <a:r>
              <a:rPr lang="ru-RU" dirty="0" err="1">
                <a:solidFill>
                  <a:srgbClr val="FFC000"/>
                </a:solidFill>
              </a:rPr>
              <a:t>землі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які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були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залиті</a:t>
            </a:r>
            <a:r>
              <a:rPr lang="ru-RU" dirty="0">
                <a:solidFill>
                  <a:srgbClr val="FFC000"/>
                </a:solidFill>
              </a:rPr>
              <a:t> водою, </a:t>
            </a:r>
            <a:r>
              <a:rPr lang="ru-RU" dirty="0" err="1">
                <a:solidFill>
                  <a:srgbClr val="FFC000"/>
                </a:solidFill>
              </a:rPr>
              <a:t>плодючий</a:t>
            </a:r>
            <a:r>
              <a:rPr lang="ru-RU" dirty="0">
                <a:solidFill>
                  <a:srgbClr val="FFC000"/>
                </a:solidFill>
              </a:rPr>
              <a:t> мул. </a:t>
            </a:r>
            <a:r>
              <a:rPr lang="ru-RU" dirty="0" err="1">
                <a:solidFill>
                  <a:srgbClr val="FFC000"/>
                </a:solidFill>
              </a:rPr>
              <a:t>Кожен</a:t>
            </a:r>
            <a:r>
              <a:rPr lang="ru-RU" dirty="0">
                <a:solidFill>
                  <a:srgbClr val="FFC000"/>
                </a:solidFill>
              </a:rPr>
              <a:t> селянин </a:t>
            </a:r>
            <a:r>
              <a:rPr lang="ru-RU" dirty="0" err="1">
                <a:solidFill>
                  <a:srgbClr val="FFC000"/>
                </a:solidFill>
              </a:rPr>
              <a:t>мав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наділ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землі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певної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площі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однак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розливи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ріки</a:t>
            </a:r>
            <a:r>
              <a:rPr lang="ru-RU" dirty="0">
                <a:solidFill>
                  <a:srgbClr val="FFC000"/>
                </a:solidFill>
              </a:rPr>
              <a:t> не дозволяли раз і </a:t>
            </a:r>
            <a:r>
              <a:rPr lang="ru-RU" dirty="0" err="1">
                <a:solidFill>
                  <a:srgbClr val="FFC000"/>
                </a:solidFill>
              </a:rPr>
              <a:t>назавжди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визначити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межі</a:t>
            </a:r>
            <a:r>
              <a:rPr lang="ru-RU" dirty="0">
                <a:solidFill>
                  <a:srgbClr val="FFC000"/>
                </a:solidFill>
              </a:rPr>
              <a:t> кожного </a:t>
            </a:r>
            <a:r>
              <a:rPr lang="ru-RU" dirty="0" err="1">
                <a:solidFill>
                  <a:srgbClr val="FFC000"/>
                </a:solidFill>
              </a:rPr>
              <a:t>наділу</a:t>
            </a:r>
            <a:r>
              <a:rPr lang="ru-RU" dirty="0">
                <a:solidFill>
                  <a:srgbClr val="FFC000"/>
                </a:solidFill>
              </a:rPr>
              <a:t>, тому </a:t>
            </a:r>
            <a:r>
              <a:rPr lang="ru-RU" dirty="0" err="1">
                <a:solidFill>
                  <a:srgbClr val="FFC000"/>
                </a:solidFill>
              </a:rPr>
              <a:t>після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чергового</a:t>
            </a:r>
            <a:r>
              <a:rPr lang="ru-RU" dirty="0">
                <a:solidFill>
                  <a:srgbClr val="FFC000"/>
                </a:solidFill>
              </a:rPr>
              <a:t> розливу доводилось </a:t>
            </a:r>
            <a:r>
              <a:rPr lang="ru-RU" dirty="0" err="1">
                <a:solidFill>
                  <a:srgbClr val="FFC000"/>
                </a:solidFill>
              </a:rPr>
              <a:t>визначати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земельну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ділянку</a:t>
            </a:r>
            <a:r>
              <a:rPr lang="ru-RU" dirty="0">
                <a:solidFill>
                  <a:srgbClr val="FFC000"/>
                </a:solidFill>
              </a:rPr>
              <a:t> заново. </a:t>
            </a:r>
            <a:r>
              <a:rPr lang="ru-RU" dirty="0" err="1">
                <a:solidFill>
                  <a:srgbClr val="FFC000"/>
                </a:solidFill>
              </a:rPr>
              <a:t>Це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виконували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землеміри</a:t>
            </a:r>
            <a:r>
              <a:rPr lang="ru-RU" dirty="0">
                <a:solidFill>
                  <a:srgbClr val="FFC000"/>
                </a:solidFill>
              </a:rPr>
              <a:t> — люди, </a:t>
            </a:r>
            <a:r>
              <a:rPr lang="ru-RU" dirty="0" err="1">
                <a:solidFill>
                  <a:srgbClr val="FFC000"/>
                </a:solidFill>
              </a:rPr>
              <a:t>що</a:t>
            </a:r>
            <a:r>
              <a:rPr lang="ru-RU" dirty="0">
                <a:solidFill>
                  <a:srgbClr val="FFC000"/>
                </a:solidFill>
              </a:rPr>
              <a:t> за </a:t>
            </a:r>
            <a:r>
              <a:rPr lang="ru-RU" dirty="0" err="1">
                <a:solidFill>
                  <a:srgbClr val="FFC000"/>
                </a:solidFill>
              </a:rPr>
              <a:t>допомогою</a:t>
            </a:r>
            <a:r>
              <a:rPr lang="ru-RU" dirty="0">
                <a:solidFill>
                  <a:srgbClr val="FFC000"/>
                </a:solidFill>
              </a:rPr>
              <a:t> шнура </a:t>
            </a:r>
            <a:r>
              <a:rPr lang="ru-RU" dirty="0" err="1">
                <a:solidFill>
                  <a:srgbClr val="FFC000"/>
                </a:solidFill>
              </a:rPr>
              <a:t>відміряли</a:t>
            </a:r>
            <a:r>
              <a:rPr lang="ru-RU" dirty="0">
                <a:solidFill>
                  <a:srgbClr val="FFC000"/>
                </a:solidFill>
              </a:rPr>
              <a:t> кожному селянину </a:t>
            </a:r>
            <a:r>
              <a:rPr lang="ru-RU" dirty="0" err="1">
                <a:solidFill>
                  <a:srgbClr val="FFC000"/>
                </a:solidFill>
              </a:rPr>
              <a:t>ділянку</a:t>
            </a:r>
            <a:r>
              <a:rPr lang="ru-RU" dirty="0">
                <a:solidFill>
                  <a:srgbClr val="FFC000"/>
                </a:solidFill>
              </a:rPr>
              <a:t> з </a:t>
            </a:r>
            <a:r>
              <a:rPr lang="ru-RU" dirty="0" err="1">
                <a:solidFill>
                  <a:srgbClr val="FFC000"/>
                </a:solidFill>
              </a:rPr>
              <a:t>площею</a:t>
            </a:r>
            <a:r>
              <a:rPr lang="ru-RU" dirty="0">
                <a:solidFill>
                  <a:srgbClr val="FFC000"/>
                </a:solidFill>
              </a:rPr>
              <a:t>, яка </a:t>
            </a:r>
            <a:r>
              <a:rPr lang="ru-RU" dirty="0" err="1">
                <a:solidFill>
                  <a:srgbClr val="FFC000"/>
                </a:solidFill>
              </a:rPr>
              <a:t>була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йому</a:t>
            </a:r>
            <a:r>
              <a:rPr lang="ru-RU" dirty="0">
                <a:solidFill>
                  <a:srgbClr val="FFC000"/>
                </a:solidFill>
              </a:rPr>
              <a:t> приписана. </a:t>
            </a:r>
            <a:r>
              <a:rPr lang="ru-RU" dirty="0" err="1">
                <a:solidFill>
                  <a:srgbClr val="FFC000"/>
                </a:solidFill>
              </a:rPr>
              <a:t>Стародавні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єгиптяни</a:t>
            </a:r>
            <a:r>
              <a:rPr lang="ru-RU" dirty="0">
                <a:solidFill>
                  <a:srgbClr val="FFC000"/>
                </a:solidFill>
              </a:rPr>
              <a:t> не знали циркуля, </a:t>
            </a:r>
            <a:r>
              <a:rPr lang="ru-RU" dirty="0" err="1">
                <a:solidFill>
                  <a:srgbClr val="FFC000"/>
                </a:solidFill>
              </a:rPr>
              <a:t>його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винайшли</a:t>
            </a:r>
            <a:r>
              <a:rPr lang="ru-RU" dirty="0">
                <a:solidFill>
                  <a:srgbClr val="FFC000"/>
                </a:solidFill>
              </a:rPr>
              <a:t> греки. </a:t>
            </a:r>
            <a:r>
              <a:rPr lang="ru-RU" dirty="0" err="1">
                <a:solidFill>
                  <a:srgbClr val="FFC000"/>
                </a:solidFill>
              </a:rPr>
              <a:t>Однак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це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їм</a:t>
            </a:r>
            <a:r>
              <a:rPr lang="ru-RU" dirty="0">
                <a:solidFill>
                  <a:srgbClr val="FFC000"/>
                </a:solidFill>
              </a:rPr>
              <a:t> особливо не </a:t>
            </a:r>
            <a:r>
              <a:rPr lang="ru-RU" dirty="0" err="1">
                <a:solidFill>
                  <a:srgbClr val="FFC000"/>
                </a:solidFill>
              </a:rPr>
              <a:t>перешкоджало</a:t>
            </a:r>
            <a:r>
              <a:rPr lang="ru-RU" dirty="0">
                <a:solidFill>
                  <a:srgbClr val="FFC000"/>
                </a:solidFill>
              </a:rPr>
              <a:t>. Так, </a:t>
            </a:r>
            <a:r>
              <a:rPr lang="ru-RU" dirty="0" err="1">
                <a:solidFill>
                  <a:srgbClr val="FFC000"/>
                </a:solidFill>
              </a:rPr>
              <a:t>прямий</a:t>
            </a:r>
            <a:r>
              <a:rPr lang="ru-RU" dirty="0">
                <a:solidFill>
                  <a:srgbClr val="FFC000"/>
                </a:solidFill>
              </a:rPr>
              <a:t> кут вони </a:t>
            </a:r>
            <a:r>
              <a:rPr lang="ru-RU" dirty="0" err="1">
                <a:solidFill>
                  <a:srgbClr val="FFC000"/>
                </a:solidFill>
              </a:rPr>
              <a:t>будували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мотузкою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що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має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довжину</a:t>
            </a:r>
            <a:r>
              <a:rPr lang="ru-RU" dirty="0">
                <a:solidFill>
                  <a:srgbClr val="FFC000"/>
                </a:solidFill>
              </a:rPr>
              <a:t> 12 </a:t>
            </a:r>
            <a:r>
              <a:rPr lang="ru-RU" dirty="0" err="1">
                <a:solidFill>
                  <a:srgbClr val="FFC000"/>
                </a:solidFill>
              </a:rPr>
              <a:t>мір</a:t>
            </a:r>
            <a:r>
              <a:rPr lang="ru-RU" dirty="0">
                <a:solidFill>
                  <a:srgbClr val="FFC000"/>
                </a:solidFill>
              </a:rPr>
              <a:t>. За </a:t>
            </a:r>
            <a:r>
              <a:rPr lang="ru-RU" dirty="0" err="1">
                <a:solidFill>
                  <a:srgbClr val="FFC000"/>
                </a:solidFill>
              </a:rPr>
              <a:t>допомогою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цієї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мотузки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можна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побудувати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трикутник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зі</a:t>
            </a:r>
            <a:r>
              <a:rPr lang="ru-RU" dirty="0">
                <a:solidFill>
                  <a:srgbClr val="FFC000"/>
                </a:solidFill>
              </a:rPr>
              <a:t> сторонами 3, 4 і 5 </a:t>
            </a:r>
            <a:r>
              <a:rPr lang="ru-RU" dirty="0" err="1">
                <a:solidFill>
                  <a:srgbClr val="FFC000"/>
                </a:solidFill>
              </a:rPr>
              <a:t>мір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Такий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трикутник</a:t>
            </a:r>
            <a:r>
              <a:rPr lang="ru-RU" dirty="0">
                <a:solidFill>
                  <a:srgbClr val="FFC000"/>
                </a:solidFill>
              </a:rPr>
              <a:t> за теоремою </a:t>
            </a:r>
            <a:r>
              <a:rPr lang="ru-RU" dirty="0" err="1">
                <a:solidFill>
                  <a:srgbClr val="FFC000"/>
                </a:solidFill>
              </a:rPr>
              <a:t>Піфагора</a:t>
            </a:r>
            <a:r>
              <a:rPr lang="ru-RU" dirty="0">
                <a:solidFill>
                  <a:srgbClr val="FFC000"/>
                </a:solidFill>
              </a:rPr>
              <a:t> є </a:t>
            </a:r>
            <a:r>
              <a:rPr lang="ru-RU" dirty="0" err="1">
                <a:solidFill>
                  <a:srgbClr val="FFC000"/>
                </a:solidFill>
              </a:rPr>
              <a:t>прямокутним</a:t>
            </a:r>
            <a:r>
              <a:rPr lang="ru-RU" dirty="0">
                <a:solidFill>
                  <a:srgbClr val="FFC000"/>
                </a:solidFill>
              </a:rPr>
              <a:t>. Тому </a:t>
            </a:r>
            <a:r>
              <a:rPr lang="ru-RU" dirty="0" err="1">
                <a:solidFill>
                  <a:srgbClr val="FFC000"/>
                </a:solidFill>
              </a:rPr>
              <a:t>прямокутний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трикутник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також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називають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єгипетським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391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C000"/>
                </a:solidFill>
              </a:rPr>
              <a:t>У </a:t>
            </a:r>
            <a:r>
              <a:rPr lang="ru-RU" dirty="0" err="1">
                <a:solidFill>
                  <a:srgbClr val="FFC000"/>
                </a:solidFill>
              </a:rPr>
              <a:t>Стародавній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Греції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починаючи</a:t>
            </a:r>
            <a:r>
              <a:rPr lang="ru-RU" dirty="0">
                <a:solidFill>
                  <a:srgbClr val="FFC000"/>
                </a:solidFill>
              </a:rPr>
              <a:t> з 7 </a:t>
            </a:r>
            <a:r>
              <a:rPr lang="ru-RU" dirty="0" err="1">
                <a:solidFill>
                  <a:srgbClr val="FFC000"/>
                </a:solidFill>
              </a:rPr>
              <a:t>століття</a:t>
            </a:r>
            <a:r>
              <a:rPr lang="ru-RU" dirty="0">
                <a:solidFill>
                  <a:srgbClr val="FFC000"/>
                </a:solidFill>
              </a:rPr>
              <a:t> до н. е., з </a:t>
            </a:r>
            <a:r>
              <a:rPr lang="ru-RU" dirty="0" err="1">
                <a:solidFill>
                  <a:srgbClr val="FFC000"/>
                </a:solidFill>
              </a:rPr>
              <a:t>часів</a:t>
            </a:r>
            <a:r>
              <a:rPr lang="ru-RU" dirty="0">
                <a:solidFill>
                  <a:srgbClr val="FFC000"/>
                </a:solidFill>
              </a:rPr>
              <a:t> Фалеса </a:t>
            </a:r>
            <a:r>
              <a:rPr lang="ru-RU" dirty="0" err="1">
                <a:solidFill>
                  <a:srgbClr val="FFC000"/>
                </a:solidFill>
              </a:rPr>
              <a:t>Мілетського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починається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новий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етап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розвитку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геометрії</a:t>
            </a:r>
            <a:r>
              <a:rPr lang="ru-RU" dirty="0">
                <a:solidFill>
                  <a:srgbClr val="FFC000"/>
                </a:solidFill>
              </a:rPr>
              <a:t>. Вона </a:t>
            </a:r>
            <a:r>
              <a:rPr lang="ru-RU" dirty="0" err="1">
                <a:solidFill>
                  <a:srgbClr val="FFC000"/>
                </a:solidFill>
              </a:rPr>
              <a:t>набуває</a:t>
            </a:r>
            <a:r>
              <a:rPr lang="ru-RU" dirty="0">
                <a:solidFill>
                  <a:srgbClr val="FFC000"/>
                </a:solidFill>
              </a:rPr>
              <a:t> характерного для </a:t>
            </a:r>
            <a:r>
              <a:rPr lang="ru-RU" dirty="0" err="1">
                <a:solidFill>
                  <a:srgbClr val="FFC000"/>
                </a:solidFill>
              </a:rPr>
              <a:t>неї</a:t>
            </a:r>
            <a:r>
              <a:rPr lang="ru-RU" dirty="0">
                <a:solidFill>
                  <a:srgbClr val="FFC000"/>
                </a:solidFill>
              </a:rPr>
              <a:t> абстрактного </a:t>
            </a:r>
            <a:r>
              <a:rPr lang="ru-RU" dirty="0" err="1">
                <a:solidFill>
                  <a:srgbClr val="FFC000"/>
                </a:solidFill>
              </a:rPr>
              <a:t>напряму</a:t>
            </a:r>
            <a:r>
              <a:rPr lang="ru-RU" dirty="0">
                <a:solidFill>
                  <a:srgbClr val="FFC000"/>
                </a:solidFill>
              </a:rPr>
              <a:t>, у </a:t>
            </a:r>
            <a:r>
              <a:rPr lang="ru-RU" dirty="0" err="1">
                <a:solidFill>
                  <a:srgbClr val="FFC000"/>
                </a:solidFill>
              </a:rPr>
              <a:t>ній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виникає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доведення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Грецький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мислитель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мілетської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школи</a:t>
            </a:r>
            <a:r>
              <a:rPr lang="ru-RU" dirty="0">
                <a:solidFill>
                  <a:srgbClr val="FFC000"/>
                </a:solidFill>
              </a:rPr>
              <a:t> Анаксимандр </a:t>
            </a:r>
            <a:r>
              <a:rPr lang="ru-RU" dirty="0" err="1">
                <a:solidFill>
                  <a:srgbClr val="FFC000"/>
                </a:solidFill>
              </a:rPr>
              <a:t>здійснив</a:t>
            </a:r>
            <a:r>
              <a:rPr lang="ru-RU" dirty="0">
                <a:solidFill>
                  <a:srgbClr val="FFC000"/>
                </a:solidFill>
              </a:rPr>
              <a:t> першу </a:t>
            </a:r>
            <a:r>
              <a:rPr lang="ru-RU" dirty="0" err="1">
                <a:solidFill>
                  <a:srgbClr val="FFC000"/>
                </a:solidFill>
              </a:rPr>
              <a:t>спробу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створення</a:t>
            </a:r>
            <a:r>
              <a:rPr lang="ru-RU" dirty="0">
                <a:solidFill>
                  <a:srgbClr val="FFC000"/>
                </a:solidFill>
              </a:rPr>
              <a:t> систематичного курсу для </a:t>
            </a:r>
            <a:r>
              <a:rPr lang="ru-RU" dirty="0" err="1">
                <a:solidFill>
                  <a:srgbClr val="FFC000"/>
                </a:solidFill>
              </a:rPr>
              <a:t>викладання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геометрії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Перетворення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це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відбулося</a:t>
            </a:r>
            <a:r>
              <a:rPr lang="ru-RU" dirty="0">
                <a:solidFill>
                  <a:srgbClr val="FFC000"/>
                </a:solidFill>
              </a:rPr>
              <a:t> шляхом </a:t>
            </a:r>
            <a:r>
              <a:rPr lang="ru-RU" dirty="0" err="1">
                <a:solidFill>
                  <a:srgbClr val="FFC000"/>
                </a:solidFill>
              </a:rPr>
              <a:t>абстрагування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від</a:t>
            </a:r>
            <a:r>
              <a:rPr lang="ru-RU" dirty="0">
                <a:solidFill>
                  <a:srgbClr val="FFC000"/>
                </a:solidFill>
              </a:rPr>
              <a:t> будь-</a:t>
            </a:r>
            <a:r>
              <a:rPr lang="ru-RU" dirty="0" err="1">
                <a:solidFill>
                  <a:srgbClr val="FFC000"/>
                </a:solidFill>
              </a:rPr>
              <a:t>яких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властивостей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тіл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крім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взаємного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положення</a:t>
            </a:r>
            <a:r>
              <a:rPr lang="ru-RU" dirty="0">
                <a:solidFill>
                  <a:srgbClr val="FFC000"/>
                </a:solidFill>
              </a:rPr>
              <a:t> і </a:t>
            </a:r>
            <a:r>
              <a:rPr lang="ru-RU" dirty="0" err="1">
                <a:solidFill>
                  <a:srgbClr val="FFC000"/>
                </a:solidFill>
              </a:rPr>
              <a:t>величини</a:t>
            </a:r>
            <a:r>
              <a:rPr lang="ru-RU" dirty="0">
                <a:solidFill>
                  <a:srgbClr val="FFC000"/>
                </a:solidFill>
              </a:rPr>
              <a:t>. Наукою </a:t>
            </a:r>
            <a:r>
              <a:rPr lang="ru-RU" dirty="0" err="1">
                <a:solidFill>
                  <a:srgbClr val="FFC000"/>
                </a:solidFill>
              </a:rPr>
              <a:t>геометрія</a:t>
            </a:r>
            <a:r>
              <a:rPr lang="ru-RU" dirty="0">
                <a:solidFill>
                  <a:srgbClr val="FFC000"/>
                </a:solidFill>
              </a:rPr>
              <a:t> стала, коли </a:t>
            </a:r>
            <a:r>
              <a:rPr lang="ru-RU" dirty="0" err="1">
                <a:solidFill>
                  <a:srgbClr val="FFC000"/>
                </a:solidFill>
              </a:rPr>
              <a:t>від</a:t>
            </a:r>
            <a:r>
              <a:rPr lang="ru-RU" dirty="0">
                <a:solidFill>
                  <a:srgbClr val="FFC000"/>
                </a:solidFill>
              </a:rPr>
              <a:t> набору </a:t>
            </a:r>
            <a:r>
              <a:rPr lang="ru-RU" dirty="0" err="1">
                <a:solidFill>
                  <a:srgbClr val="FFC000"/>
                </a:solidFill>
              </a:rPr>
              <a:t>рецептів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перейшли</a:t>
            </a:r>
            <a:r>
              <a:rPr lang="ru-RU" dirty="0">
                <a:solidFill>
                  <a:srgbClr val="FFC000"/>
                </a:solidFill>
              </a:rPr>
              <a:t> до </a:t>
            </a:r>
            <a:r>
              <a:rPr lang="ru-RU" dirty="0" err="1">
                <a:solidFill>
                  <a:srgbClr val="FFC000"/>
                </a:solidFill>
              </a:rPr>
              <a:t>встановлення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загальних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закономірностей</a:t>
            </a:r>
            <a:r>
              <a:rPr lang="ru-RU" dirty="0">
                <a:solidFill>
                  <a:srgbClr val="FFC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0299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C000"/>
                </a:solidFill>
              </a:rPr>
              <a:t/>
            </a:r>
            <a:br>
              <a:rPr lang="ru-RU" sz="3100" dirty="0" smtClean="0">
                <a:solidFill>
                  <a:srgbClr val="FFC000"/>
                </a:solidFill>
              </a:rPr>
            </a:br>
            <a:r>
              <a:rPr lang="ru-RU" sz="3100" dirty="0">
                <a:solidFill>
                  <a:srgbClr val="FFC000"/>
                </a:solidFill>
              </a:rPr>
              <a:t/>
            </a:r>
            <a:br>
              <a:rPr lang="ru-RU" sz="3100" dirty="0">
                <a:solidFill>
                  <a:srgbClr val="FFC000"/>
                </a:solidFill>
              </a:rPr>
            </a:br>
            <a:r>
              <a:rPr lang="ru-RU" sz="3100" dirty="0" err="1" smtClean="0">
                <a:solidFill>
                  <a:srgbClr val="FFC000"/>
                </a:solidFill>
              </a:rPr>
              <a:t>Подальші</a:t>
            </a:r>
            <a:r>
              <a:rPr lang="ru-RU" sz="3100" dirty="0" smtClean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спроби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побудови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систематичних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курсів</a:t>
            </a:r>
            <a:r>
              <a:rPr lang="ru-RU" sz="3100" dirty="0">
                <a:solidFill>
                  <a:srgbClr val="FFC000"/>
                </a:solidFill>
              </a:rPr>
              <a:t> математики належать </a:t>
            </a:r>
            <a:r>
              <a:rPr lang="ru-RU" sz="3100" dirty="0" err="1">
                <a:solidFill>
                  <a:srgbClr val="FFC000"/>
                </a:solidFill>
              </a:rPr>
              <a:t>Гіппократу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Хіоському</a:t>
            </a:r>
            <a:r>
              <a:rPr lang="ru-RU" sz="3100" dirty="0">
                <a:solidFill>
                  <a:srgbClr val="FFC000"/>
                </a:solidFill>
              </a:rPr>
              <a:t>, </a:t>
            </a:r>
            <a:r>
              <a:rPr lang="ru-RU" sz="3100" dirty="0" err="1">
                <a:solidFill>
                  <a:srgbClr val="FFC000"/>
                </a:solidFill>
              </a:rPr>
              <a:t>Архіту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Тарентському</a:t>
            </a:r>
            <a:r>
              <a:rPr lang="ru-RU" sz="3100" dirty="0">
                <a:solidFill>
                  <a:srgbClr val="FFC000"/>
                </a:solidFill>
              </a:rPr>
              <a:t>, </a:t>
            </a:r>
            <a:r>
              <a:rPr lang="ru-RU" sz="3100" dirty="0" err="1">
                <a:solidFill>
                  <a:srgbClr val="FFC000"/>
                </a:solidFill>
              </a:rPr>
              <a:t>Евдоксу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Кнідському</a:t>
            </a:r>
            <a:r>
              <a:rPr lang="ru-RU" sz="3100" dirty="0">
                <a:solidFill>
                  <a:srgbClr val="FFC000"/>
                </a:solidFill>
              </a:rPr>
              <a:t> та </a:t>
            </a:r>
            <a:r>
              <a:rPr lang="ru-RU" sz="3100" dirty="0" err="1">
                <a:solidFill>
                  <a:srgbClr val="FFC000"/>
                </a:solidFill>
              </a:rPr>
              <a:t>багатьом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іншим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вченим</a:t>
            </a:r>
            <a:r>
              <a:rPr lang="ru-RU" sz="3100" dirty="0">
                <a:solidFill>
                  <a:srgbClr val="FFC000"/>
                </a:solidFill>
              </a:rPr>
              <a:t>. Вони створили </a:t>
            </a:r>
            <a:r>
              <a:rPr lang="ru-RU" sz="3100" dirty="0" err="1">
                <a:solidFill>
                  <a:srgbClr val="FFC000"/>
                </a:solidFill>
              </a:rPr>
              <a:t>математичну</a:t>
            </a:r>
            <a:r>
              <a:rPr lang="ru-RU" sz="3100" dirty="0">
                <a:solidFill>
                  <a:srgbClr val="FFC000"/>
                </a:solidFill>
              </a:rPr>
              <a:t> основу для </a:t>
            </a:r>
            <a:r>
              <a:rPr lang="ru-RU" sz="3100" dirty="0" err="1">
                <a:solidFill>
                  <a:srgbClr val="FFC000"/>
                </a:solidFill>
              </a:rPr>
              <a:t>подальшого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розвитку</a:t>
            </a:r>
            <a:r>
              <a:rPr lang="ru-RU" sz="3100" dirty="0">
                <a:solidFill>
                  <a:srgbClr val="FFC000"/>
                </a:solidFill>
              </a:rPr>
              <a:t> науки, теоретичного </a:t>
            </a:r>
            <a:r>
              <a:rPr lang="ru-RU" sz="3100" dirty="0" err="1">
                <a:solidFill>
                  <a:srgbClr val="FFC000"/>
                </a:solidFill>
              </a:rPr>
              <a:t>природознавства</a:t>
            </a:r>
            <a:r>
              <a:rPr lang="ru-RU" sz="3100" dirty="0">
                <a:solidFill>
                  <a:srgbClr val="FFC000"/>
                </a:solidFill>
              </a:rPr>
              <a:t> і </a:t>
            </a:r>
            <a:r>
              <a:rPr lang="ru-RU" sz="3100" dirty="0" err="1">
                <a:solidFill>
                  <a:srgbClr val="FFC000"/>
                </a:solidFill>
              </a:rPr>
              <a:t>філософії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sz="3100" dirty="0" err="1">
                <a:solidFill>
                  <a:srgbClr val="FFC000"/>
                </a:solidFill>
              </a:rPr>
              <a:t>Давньої</a:t>
            </a:r>
            <a:r>
              <a:rPr lang="ru-RU" sz="3100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Греції</a:t>
            </a:r>
            <a:r>
              <a:rPr lang="ru-RU" dirty="0">
                <a:solidFill>
                  <a:srgbClr val="FFC000"/>
                </a:solidFill>
              </a:rPr>
              <a:t>.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09566"/>
            <a:ext cx="2016224" cy="269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rc_mi" descr="http://znaimo.com.ua/images/rubase_1_306398542_1165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2088232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rg_hi" descr="https://encrypted-tbn3.gstatic.com/images?q=tbn:ANd9GcSS89CavET2RqIyJ5z9t7PZE8aFV7ZkV6CQ7RbHNvGUSNg_ubg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2088232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1480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rgbClr val="FFC000"/>
                </a:solidFill>
              </a:rPr>
              <a:t>Греки </a:t>
            </a:r>
            <a:r>
              <a:rPr lang="ru-RU" sz="3200" dirty="0" err="1">
                <a:solidFill>
                  <a:srgbClr val="FFC000"/>
                </a:solidFill>
              </a:rPr>
              <a:t>склали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перші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систематичні</a:t>
            </a:r>
            <a:r>
              <a:rPr lang="ru-RU" sz="3200" dirty="0">
                <a:solidFill>
                  <a:srgbClr val="FFC000"/>
                </a:solidFill>
              </a:rPr>
              <a:t> і </a:t>
            </a:r>
            <a:r>
              <a:rPr lang="ru-RU" sz="3200" dirty="0" err="1">
                <a:solidFill>
                  <a:srgbClr val="FFC000"/>
                </a:solidFill>
              </a:rPr>
              <a:t>доказові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праці</a:t>
            </a:r>
            <a:r>
              <a:rPr lang="ru-RU" sz="3200" dirty="0">
                <a:solidFill>
                  <a:srgbClr val="FFC000"/>
                </a:solidFill>
              </a:rPr>
              <a:t> з </a:t>
            </a:r>
            <a:r>
              <a:rPr lang="ru-RU" sz="3200" dirty="0" err="1">
                <a:solidFill>
                  <a:srgbClr val="FFC000"/>
                </a:solidFill>
              </a:rPr>
              <a:t>геометрії</a:t>
            </a:r>
            <a:r>
              <a:rPr lang="ru-RU" sz="3200" dirty="0">
                <a:solidFill>
                  <a:srgbClr val="FFC000"/>
                </a:solidFill>
              </a:rPr>
              <a:t>, великий </a:t>
            </a:r>
            <a:r>
              <a:rPr lang="ru-RU" sz="3200" dirty="0" err="1">
                <a:solidFill>
                  <a:srgbClr val="FFC000"/>
                </a:solidFill>
              </a:rPr>
              <a:t>внесок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зробили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Евклід</a:t>
            </a:r>
            <a:r>
              <a:rPr lang="ru-RU" sz="3200" dirty="0">
                <a:solidFill>
                  <a:srgbClr val="FFC000"/>
                </a:solidFill>
              </a:rPr>
              <a:t>, </a:t>
            </a:r>
            <a:r>
              <a:rPr lang="ru-RU" sz="3200" dirty="0" err="1">
                <a:solidFill>
                  <a:srgbClr val="FFC000"/>
                </a:solidFill>
              </a:rPr>
              <a:t>Архімед</a:t>
            </a:r>
            <a:r>
              <a:rPr lang="ru-RU" sz="3200" dirty="0">
                <a:solidFill>
                  <a:srgbClr val="FFC000"/>
                </a:solidFill>
              </a:rPr>
              <a:t>, </a:t>
            </a:r>
            <a:r>
              <a:rPr lang="ru-RU" sz="3200" dirty="0" err="1">
                <a:solidFill>
                  <a:srgbClr val="FFC000"/>
                </a:solidFill>
              </a:rPr>
              <a:t>Аполлоній</a:t>
            </a:r>
            <a:r>
              <a:rPr lang="ru-RU" sz="3200" dirty="0">
                <a:solidFill>
                  <a:srgbClr val="FFC000"/>
                </a:solidFill>
              </a:rPr>
              <a:t> </a:t>
            </a:r>
            <a:r>
              <a:rPr lang="ru-RU" sz="3200" dirty="0" err="1">
                <a:solidFill>
                  <a:srgbClr val="FFC000"/>
                </a:solidFill>
              </a:rPr>
              <a:t>Перзький</a:t>
            </a:r>
            <a:r>
              <a:rPr lang="ru-RU" sz="3200" dirty="0">
                <a:solidFill>
                  <a:srgbClr val="FFC000"/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6657"/>
            <a:ext cx="2376264" cy="281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g_hi" descr="https://encrypted-tbn3.gstatic.com/images?q=tbn:ANd9GcQtrgtOUweo7ZlW6nlh14XhCePdi62SaUnmXSv-MzFpYmouGBlv5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2160240" cy="2312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rc_mi" descr="http://upload.wikimedia.org/wikipedia/ro/thumb/f/f5/Apolloniu.jpg/150px-Apolloniu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37124"/>
            <a:ext cx="2376264" cy="2194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7018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err="1">
                <a:solidFill>
                  <a:srgbClr val="FFC000"/>
                </a:solidFill>
              </a:rPr>
              <a:t>Центральне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місце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серед</a:t>
            </a:r>
            <a:r>
              <a:rPr lang="ru-RU" dirty="0">
                <a:solidFill>
                  <a:srgbClr val="FFC000"/>
                </a:solidFill>
              </a:rPr>
              <a:t> них </a:t>
            </a:r>
            <a:r>
              <a:rPr lang="ru-RU" dirty="0" err="1">
                <a:solidFill>
                  <a:srgbClr val="FFC000"/>
                </a:solidFill>
              </a:rPr>
              <a:t>займають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складені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близько</a:t>
            </a:r>
            <a:r>
              <a:rPr lang="ru-RU" dirty="0">
                <a:solidFill>
                  <a:srgbClr val="FFC000"/>
                </a:solidFill>
              </a:rPr>
              <a:t> 300 до н. е. «Начала» </a:t>
            </a:r>
            <a:r>
              <a:rPr lang="ru-RU" dirty="0" err="1">
                <a:solidFill>
                  <a:srgbClr val="FFC000"/>
                </a:solidFill>
              </a:rPr>
              <a:t>Евкліда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Ця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праця</a:t>
            </a:r>
            <a:r>
              <a:rPr lang="ru-RU" dirty="0">
                <a:solidFill>
                  <a:srgbClr val="FFC000"/>
                </a:solidFill>
              </a:rPr>
              <a:t> і </a:t>
            </a:r>
            <a:r>
              <a:rPr lang="ru-RU" dirty="0" err="1">
                <a:solidFill>
                  <a:srgbClr val="FFC000"/>
                </a:solidFill>
              </a:rPr>
              <a:t>понині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залишається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зразковим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викладенням</a:t>
            </a:r>
            <a:r>
              <a:rPr lang="ru-RU" dirty="0">
                <a:solidFill>
                  <a:srgbClr val="FFC000"/>
                </a:solidFill>
              </a:rPr>
              <a:t> у </a:t>
            </a:r>
            <a:r>
              <a:rPr lang="ru-RU" dirty="0" err="1">
                <a:solidFill>
                  <a:srgbClr val="FFC000"/>
                </a:solidFill>
              </a:rPr>
              <a:t>дусі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аксіоматичного</a:t>
            </a:r>
            <a:r>
              <a:rPr lang="ru-RU" dirty="0">
                <a:solidFill>
                  <a:srgbClr val="FFC000"/>
                </a:solidFill>
              </a:rPr>
              <a:t> методу: </a:t>
            </a:r>
            <a:r>
              <a:rPr lang="ru-RU" dirty="0" err="1">
                <a:solidFill>
                  <a:srgbClr val="FFC000"/>
                </a:solidFill>
              </a:rPr>
              <a:t>всі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положення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виводяться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логічним</a:t>
            </a:r>
            <a:r>
              <a:rPr lang="ru-RU" dirty="0">
                <a:solidFill>
                  <a:srgbClr val="FFC000"/>
                </a:solidFill>
              </a:rPr>
              <a:t> шляхом з невеликого числа явно </a:t>
            </a:r>
            <a:r>
              <a:rPr lang="ru-RU" dirty="0" err="1">
                <a:solidFill>
                  <a:srgbClr val="FFC000"/>
                </a:solidFill>
              </a:rPr>
              <a:t>зазначених</a:t>
            </a:r>
            <a:r>
              <a:rPr lang="ru-RU" dirty="0">
                <a:solidFill>
                  <a:srgbClr val="FFC000"/>
                </a:solidFill>
              </a:rPr>
              <a:t> і не </a:t>
            </a:r>
            <a:r>
              <a:rPr lang="ru-RU" dirty="0" err="1">
                <a:solidFill>
                  <a:srgbClr val="FFC000"/>
                </a:solidFill>
              </a:rPr>
              <a:t>доводимих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припущень</a:t>
            </a:r>
            <a:r>
              <a:rPr lang="ru-RU" dirty="0">
                <a:solidFill>
                  <a:srgbClr val="FFC000"/>
                </a:solidFill>
              </a:rPr>
              <a:t> — </a:t>
            </a:r>
            <a:r>
              <a:rPr lang="ru-RU" dirty="0" err="1">
                <a:solidFill>
                  <a:srgbClr val="FFC000"/>
                </a:solidFill>
              </a:rPr>
              <a:t>аксіом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Геометрія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греків</a:t>
            </a:r>
            <a:r>
              <a:rPr lang="ru-RU" dirty="0">
                <a:solidFill>
                  <a:srgbClr val="FFC000"/>
                </a:solidFill>
              </a:rPr>
              <a:t>, звана </a:t>
            </a:r>
            <a:r>
              <a:rPr lang="ru-RU" dirty="0" err="1">
                <a:solidFill>
                  <a:srgbClr val="FFC000"/>
                </a:solidFill>
              </a:rPr>
              <a:t>сьогодні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евклідовою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або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елементарною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займалася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вивченням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простих</a:t>
            </a:r>
            <a:r>
              <a:rPr lang="ru-RU" dirty="0">
                <a:solidFill>
                  <a:srgbClr val="FFC000"/>
                </a:solidFill>
              </a:rPr>
              <a:t> форм: </a:t>
            </a:r>
            <a:r>
              <a:rPr lang="ru-RU" dirty="0" err="1">
                <a:solidFill>
                  <a:srgbClr val="FFC000"/>
                </a:solidFill>
              </a:rPr>
              <a:t>прямих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площин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відрізків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правильних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багатокутників</a:t>
            </a:r>
            <a:r>
              <a:rPr lang="ru-RU" dirty="0">
                <a:solidFill>
                  <a:srgbClr val="FFC000"/>
                </a:solidFill>
              </a:rPr>
              <a:t> і </a:t>
            </a:r>
            <a:r>
              <a:rPr lang="ru-RU" dirty="0" err="1">
                <a:solidFill>
                  <a:srgbClr val="FFC000"/>
                </a:solidFill>
              </a:rPr>
              <a:t>багатогранників</a:t>
            </a:r>
            <a:r>
              <a:rPr lang="ru-RU" dirty="0">
                <a:solidFill>
                  <a:srgbClr val="FFC000"/>
                </a:solidFill>
              </a:rPr>
              <a:t>, </a:t>
            </a:r>
            <a:r>
              <a:rPr lang="ru-RU" dirty="0" err="1">
                <a:solidFill>
                  <a:srgbClr val="FFC000"/>
                </a:solidFill>
              </a:rPr>
              <a:t>конічних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перерізів</a:t>
            </a:r>
            <a:r>
              <a:rPr lang="ru-RU" dirty="0">
                <a:solidFill>
                  <a:srgbClr val="FFC000"/>
                </a:solidFill>
              </a:rPr>
              <a:t>, а </a:t>
            </a:r>
            <a:r>
              <a:rPr lang="ru-RU" dirty="0" err="1">
                <a:solidFill>
                  <a:srgbClr val="FFC000"/>
                </a:solidFill>
              </a:rPr>
              <a:t>також</a:t>
            </a:r>
            <a:r>
              <a:rPr lang="ru-RU" dirty="0">
                <a:solidFill>
                  <a:srgbClr val="FFC000"/>
                </a:solidFill>
              </a:rPr>
              <a:t> куль, </a:t>
            </a:r>
            <a:r>
              <a:rPr lang="ru-RU" dirty="0" err="1">
                <a:solidFill>
                  <a:srgbClr val="FFC000"/>
                </a:solidFill>
              </a:rPr>
              <a:t>циліндрів</a:t>
            </a:r>
            <a:r>
              <a:rPr lang="ru-RU" dirty="0">
                <a:solidFill>
                  <a:srgbClr val="FFC000"/>
                </a:solidFill>
              </a:rPr>
              <a:t>, призм, </a:t>
            </a:r>
            <a:r>
              <a:rPr lang="ru-RU" dirty="0" err="1">
                <a:solidFill>
                  <a:srgbClr val="FFC000"/>
                </a:solidFill>
              </a:rPr>
              <a:t>пірамід</a:t>
            </a:r>
            <a:r>
              <a:rPr lang="ru-RU" dirty="0">
                <a:solidFill>
                  <a:srgbClr val="FFC000"/>
                </a:solidFill>
              </a:rPr>
              <a:t> і </a:t>
            </a:r>
            <a:r>
              <a:rPr lang="ru-RU" dirty="0" err="1">
                <a:solidFill>
                  <a:srgbClr val="FFC000"/>
                </a:solidFill>
              </a:rPr>
              <a:t>конусів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Обчислюються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їхні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площі</a:t>
            </a:r>
            <a:r>
              <a:rPr lang="ru-RU" dirty="0">
                <a:solidFill>
                  <a:srgbClr val="FFC000"/>
                </a:solidFill>
              </a:rPr>
              <a:t> і </a:t>
            </a:r>
            <a:r>
              <a:rPr lang="ru-RU" dirty="0" err="1">
                <a:solidFill>
                  <a:srgbClr val="FFC000"/>
                </a:solidFill>
              </a:rPr>
              <a:t>об'єми</a:t>
            </a:r>
            <a:r>
              <a:rPr lang="ru-RU" dirty="0">
                <a:solidFill>
                  <a:srgbClr val="FFC000"/>
                </a:solidFill>
              </a:rPr>
              <a:t>. </a:t>
            </a:r>
            <a:r>
              <a:rPr lang="ru-RU" dirty="0" err="1">
                <a:solidFill>
                  <a:srgbClr val="FFC000"/>
                </a:solidFill>
              </a:rPr>
              <a:t>Перетворення</a:t>
            </a:r>
            <a:r>
              <a:rPr lang="ru-RU" dirty="0">
                <a:solidFill>
                  <a:srgbClr val="FFC000"/>
                </a:solidFill>
              </a:rPr>
              <a:t> в основному </a:t>
            </a:r>
            <a:r>
              <a:rPr lang="ru-RU" dirty="0" err="1">
                <a:solidFill>
                  <a:srgbClr val="FFC000"/>
                </a:solidFill>
              </a:rPr>
              <a:t>обмежувалися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геометричною</a:t>
            </a:r>
            <a:r>
              <a:rPr lang="ru-RU" dirty="0">
                <a:solidFill>
                  <a:srgbClr val="FFC000"/>
                </a:solidFill>
              </a:rPr>
              <a:t> </a:t>
            </a:r>
            <a:r>
              <a:rPr lang="ru-RU" dirty="0" err="1">
                <a:solidFill>
                  <a:srgbClr val="FFC000"/>
                </a:solidFill>
              </a:rPr>
              <a:t>подібністю</a:t>
            </a:r>
            <a:r>
              <a:rPr lang="ru-RU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9913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>
                <a:solidFill>
                  <a:srgbClr val="FFC000"/>
                </a:solidFill>
              </a:rPr>
              <a:t>Рене</a:t>
            </a:r>
            <a:r>
              <a:rPr lang="uk-UA" dirty="0" smtClean="0">
                <a:solidFill>
                  <a:srgbClr val="FFC000"/>
                </a:solidFill>
              </a:rPr>
              <a:t> </a:t>
            </a:r>
            <a:r>
              <a:rPr lang="uk-UA" dirty="0" err="1" smtClean="0">
                <a:solidFill>
                  <a:srgbClr val="FFC000"/>
                </a:solidFill>
              </a:rPr>
              <a:t>Декард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err="1">
                <a:solidFill>
                  <a:srgbClr val="FFC000"/>
                </a:solidFill>
              </a:rPr>
              <a:t>Середні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віки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небагато</a:t>
            </a:r>
            <a:r>
              <a:rPr lang="ru-RU" sz="2000" dirty="0">
                <a:solidFill>
                  <a:srgbClr val="FFC000"/>
                </a:solidFill>
              </a:rPr>
              <a:t> дали </a:t>
            </a:r>
            <a:r>
              <a:rPr lang="ru-RU" sz="2000" dirty="0" err="1">
                <a:solidFill>
                  <a:srgbClr val="FFC000"/>
                </a:solidFill>
              </a:rPr>
              <a:t>геометрії</a:t>
            </a:r>
            <a:r>
              <a:rPr lang="ru-RU" sz="2000" dirty="0">
                <a:solidFill>
                  <a:srgbClr val="FFC000"/>
                </a:solidFill>
              </a:rPr>
              <a:t>, і </a:t>
            </a:r>
            <a:r>
              <a:rPr lang="ru-RU" sz="2000" dirty="0" err="1">
                <a:solidFill>
                  <a:srgbClr val="FFC000"/>
                </a:solidFill>
              </a:rPr>
              <a:t>наступною</a:t>
            </a:r>
            <a:r>
              <a:rPr lang="ru-RU" sz="2000" dirty="0">
                <a:solidFill>
                  <a:srgbClr val="FFC000"/>
                </a:solidFill>
              </a:rPr>
              <a:t> великою </a:t>
            </a:r>
            <a:r>
              <a:rPr lang="ru-RU" sz="2000" dirty="0" err="1">
                <a:solidFill>
                  <a:srgbClr val="FFC000"/>
                </a:solidFill>
              </a:rPr>
              <a:t>подією</a:t>
            </a:r>
            <a:r>
              <a:rPr lang="ru-RU" sz="2000" dirty="0">
                <a:solidFill>
                  <a:srgbClr val="FFC000"/>
                </a:solidFill>
              </a:rPr>
              <a:t> в </a:t>
            </a:r>
            <a:r>
              <a:rPr lang="ru-RU" sz="2000" dirty="0" err="1">
                <a:solidFill>
                  <a:srgbClr val="FFC000"/>
                </a:solidFill>
              </a:rPr>
              <a:t>її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історії</a:t>
            </a:r>
            <a:r>
              <a:rPr lang="ru-RU" sz="2000" dirty="0">
                <a:solidFill>
                  <a:srgbClr val="FFC000"/>
                </a:solidFill>
              </a:rPr>
              <a:t> стало </a:t>
            </a:r>
            <a:r>
              <a:rPr lang="ru-RU" sz="2000" dirty="0" err="1">
                <a:solidFill>
                  <a:srgbClr val="FFC000"/>
                </a:solidFill>
              </a:rPr>
              <a:t>відкриття</a:t>
            </a:r>
            <a:r>
              <a:rPr lang="ru-RU" sz="2000" dirty="0">
                <a:solidFill>
                  <a:srgbClr val="FFC000"/>
                </a:solidFill>
              </a:rPr>
              <a:t> Рене Декартом (1596—1650) в </a:t>
            </a:r>
            <a:r>
              <a:rPr lang="en-US" sz="2000" dirty="0">
                <a:solidFill>
                  <a:srgbClr val="FFC000"/>
                </a:solidFill>
              </a:rPr>
              <a:t>XVII </a:t>
            </a:r>
            <a:r>
              <a:rPr lang="ru-RU" sz="2000" dirty="0" err="1">
                <a:solidFill>
                  <a:srgbClr val="FFC000"/>
                </a:solidFill>
              </a:rPr>
              <a:t>столітті</a:t>
            </a:r>
            <a:r>
              <a:rPr lang="ru-RU" sz="2000" dirty="0">
                <a:solidFill>
                  <a:srgbClr val="FFC000"/>
                </a:solidFill>
              </a:rPr>
              <a:t> координатного методу («</a:t>
            </a:r>
            <a:r>
              <a:rPr lang="ru-RU" sz="2000" dirty="0" err="1">
                <a:solidFill>
                  <a:srgbClr val="FFC000"/>
                </a:solidFill>
              </a:rPr>
              <a:t>Міркування</a:t>
            </a:r>
            <a:r>
              <a:rPr lang="ru-RU" sz="2000" dirty="0">
                <a:solidFill>
                  <a:srgbClr val="FFC000"/>
                </a:solidFill>
              </a:rPr>
              <a:t> про метод», 1637). Точкам </a:t>
            </a:r>
            <a:r>
              <a:rPr lang="ru-RU" sz="2000" dirty="0" err="1">
                <a:solidFill>
                  <a:srgbClr val="FFC000"/>
                </a:solidFill>
              </a:rPr>
              <a:t>зіставляються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набори</a:t>
            </a:r>
            <a:r>
              <a:rPr lang="ru-RU" sz="2000" dirty="0">
                <a:solidFill>
                  <a:srgbClr val="FFC000"/>
                </a:solidFill>
              </a:rPr>
              <a:t> чисел, </a:t>
            </a:r>
            <a:r>
              <a:rPr lang="ru-RU" sz="2000" dirty="0" err="1">
                <a:solidFill>
                  <a:srgbClr val="FFC000"/>
                </a:solidFill>
              </a:rPr>
              <a:t>це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дозволяє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вивчати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відносини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між</a:t>
            </a:r>
            <a:r>
              <a:rPr lang="ru-RU" sz="2000" dirty="0">
                <a:solidFill>
                  <a:srgbClr val="FFC000"/>
                </a:solidFill>
              </a:rPr>
              <a:t> формами методами </a:t>
            </a:r>
            <a:r>
              <a:rPr lang="ru-RU" sz="2000" dirty="0" err="1">
                <a:solidFill>
                  <a:srgbClr val="FFC000"/>
                </a:solidFill>
              </a:rPr>
              <a:t>алгебри</a:t>
            </a:r>
            <a:r>
              <a:rPr lang="ru-RU" sz="2000" dirty="0">
                <a:solidFill>
                  <a:srgbClr val="FFC000"/>
                </a:solidFill>
              </a:rPr>
              <a:t>. Так </a:t>
            </a:r>
            <a:r>
              <a:rPr lang="ru-RU" sz="2000" dirty="0" err="1">
                <a:solidFill>
                  <a:srgbClr val="FFC000"/>
                </a:solidFill>
              </a:rPr>
              <a:t>з'явилася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аналітична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геометрія</a:t>
            </a:r>
            <a:r>
              <a:rPr lang="ru-RU" sz="2000" dirty="0">
                <a:solidFill>
                  <a:srgbClr val="FFC000"/>
                </a:solidFill>
              </a:rPr>
              <a:t>, </a:t>
            </a:r>
            <a:r>
              <a:rPr lang="ru-RU" sz="2000" dirty="0" err="1">
                <a:solidFill>
                  <a:srgbClr val="FFC000"/>
                </a:solidFill>
              </a:rPr>
              <a:t>що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вивчає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фігури</a:t>
            </a:r>
            <a:r>
              <a:rPr lang="ru-RU" sz="2000" dirty="0">
                <a:solidFill>
                  <a:srgbClr val="FFC000"/>
                </a:solidFill>
              </a:rPr>
              <a:t> і </a:t>
            </a:r>
            <a:r>
              <a:rPr lang="ru-RU" sz="2000" dirty="0" err="1">
                <a:solidFill>
                  <a:srgbClr val="FFC000"/>
                </a:solidFill>
              </a:rPr>
              <a:t>перетворення</a:t>
            </a:r>
            <a:r>
              <a:rPr lang="ru-RU" sz="2000" dirty="0">
                <a:solidFill>
                  <a:srgbClr val="FFC000"/>
                </a:solidFill>
              </a:rPr>
              <a:t>, </a:t>
            </a:r>
            <a:r>
              <a:rPr lang="ru-RU" sz="2000" dirty="0" err="1">
                <a:solidFill>
                  <a:srgbClr val="FFC000"/>
                </a:solidFill>
              </a:rPr>
              <a:t>які</a:t>
            </a:r>
            <a:r>
              <a:rPr lang="ru-RU" sz="2000" dirty="0">
                <a:solidFill>
                  <a:srgbClr val="FFC000"/>
                </a:solidFill>
              </a:rPr>
              <a:t> в координатах </a:t>
            </a:r>
            <a:r>
              <a:rPr lang="ru-RU" sz="2000" dirty="0" err="1">
                <a:solidFill>
                  <a:srgbClr val="FFC000"/>
                </a:solidFill>
              </a:rPr>
              <a:t>задаються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алгебричними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рівняннями</a:t>
            </a:r>
            <a:r>
              <a:rPr lang="ru-RU" sz="2000" dirty="0">
                <a:solidFill>
                  <a:srgbClr val="FFC000"/>
                </a:solidFill>
              </a:rPr>
              <a:t>. </a:t>
            </a:r>
            <a:r>
              <a:rPr lang="ru-RU" sz="2000" dirty="0" err="1">
                <a:solidFill>
                  <a:srgbClr val="FFC000"/>
                </a:solidFill>
              </a:rPr>
              <a:t>Цей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розділ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отримав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назву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проективної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геометрії</a:t>
            </a:r>
            <a:r>
              <a:rPr lang="ru-RU" sz="2000" dirty="0">
                <a:solidFill>
                  <a:srgbClr val="FFC000"/>
                </a:solidFill>
              </a:rPr>
              <a:t>. Метод координат </a:t>
            </a:r>
            <a:r>
              <a:rPr lang="ru-RU" sz="2000" dirty="0" err="1">
                <a:solidFill>
                  <a:srgbClr val="FFC000"/>
                </a:solidFill>
              </a:rPr>
              <a:t>лежить</a:t>
            </a:r>
            <a:r>
              <a:rPr lang="ru-RU" sz="2000" dirty="0">
                <a:solidFill>
                  <a:srgbClr val="FFC000"/>
                </a:solidFill>
              </a:rPr>
              <a:t> з </a:t>
            </a:r>
            <a:r>
              <a:rPr lang="ru-RU" sz="2000" dirty="0" err="1">
                <a:solidFill>
                  <a:srgbClr val="FFC000"/>
                </a:solidFill>
              </a:rPr>
              <a:t>розвитком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математичного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аналізу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ліг</a:t>
            </a:r>
            <a:r>
              <a:rPr lang="ru-RU" sz="2000" dirty="0">
                <a:solidFill>
                  <a:srgbClr val="FFC000"/>
                </a:solidFill>
              </a:rPr>
              <a:t> в основу нового </a:t>
            </a:r>
            <a:r>
              <a:rPr lang="ru-RU" sz="2000" dirty="0" err="1">
                <a:solidFill>
                  <a:srgbClr val="FFC000"/>
                </a:solidFill>
              </a:rPr>
              <a:t>підходу</a:t>
            </a:r>
            <a:r>
              <a:rPr lang="ru-RU" sz="2000" dirty="0">
                <a:solidFill>
                  <a:srgbClr val="FFC000"/>
                </a:solidFill>
              </a:rPr>
              <a:t>, </a:t>
            </a:r>
            <a:r>
              <a:rPr lang="ru-RU" sz="2000" dirty="0" err="1">
                <a:solidFill>
                  <a:srgbClr val="FFC000"/>
                </a:solidFill>
              </a:rPr>
              <a:t>що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з'явився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трохи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пізніше</a:t>
            </a:r>
            <a:r>
              <a:rPr lang="ru-RU" sz="2000" dirty="0">
                <a:solidFill>
                  <a:srgbClr val="FFC000"/>
                </a:solidFill>
              </a:rPr>
              <a:t>, — </a:t>
            </a:r>
            <a:r>
              <a:rPr lang="ru-RU" sz="2000" dirty="0" err="1">
                <a:solidFill>
                  <a:srgbClr val="FFC000"/>
                </a:solidFill>
              </a:rPr>
              <a:t>диференціальної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геометрії</a:t>
            </a:r>
            <a:r>
              <a:rPr lang="ru-RU" sz="2000" dirty="0">
                <a:solidFill>
                  <a:srgbClr val="FFC000"/>
                </a:solidFill>
              </a:rPr>
              <a:t>, де </a:t>
            </a:r>
            <a:r>
              <a:rPr lang="ru-RU" sz="2000" dirty="0" err="1">
                <a:solidFill>
                  <a:srgbClr val="FFC000"/>
                </a:solidFill>
              </a:rPr>
              <a:t>фігури</a:t>
            </a:r>
            <a:r>
              <a:rPr lang="ru-RU" sz="2000" dirty="0">
                <a:solidFill>
                  <a:srgbClr val="FFC000"/>
                </a:solidFill>
              </a:rPr>
              <a:t> і </a:t>
            </a:r>
            <a:r>
              <a:rPr lang="ru-RU" sz="2000" dirty="0" err="1">
                <a:solidFill>
                  <a:srgbClr val="FFC000"/>
                </a:solidFill>
              </a:rPr>
              <a:t>перетворення</a:t>
            </a:r>
            <a:r>
              <a:rPr lang="ru-RU" sz="2000" dirty="0">
                <a:solidFill>
                  <a:srgbClr val="FFC000"/>
                </a:solidFill>
              </a:rPr>
              <a:t> все </a:t>
            </a:r>
            <a:r>
              <a:rPr lang="ru-RU" sz="2000" dirty="0" err="1">
                <a:solidFill>
                  <a:srgbClr val="FFC000"/>
                </a:solidFill>
              </a:rPr>
              <a:t>ще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задаються</a:t>
            </a:r>
            <a:r>
              <a:rPr lang="ru-RU" sz="2000" dirty="0">
                <a:solidFill>
                  <a:srgbClr val="FFC000"/>
                </a:solidFill>
              </a:rPr>
              <a:t> в координатах, але </a:t>
            </a:r>
            <a:r>
              <a:rPr lang="ru-RU" sz="2000" dirty="0" err="1">
                <a:solidFill>
                  <a:srgbClr val="FFC000"/>
                </a:solidFill>
              </a:rPr>
              <a:t>вже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довільними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досить</a:t>
            </a:r>
            <a:r>
              <a:rPr lang="ru-RU" sz="2000" dirty="0">
                <a:solidFill>
                  <a:srgbClr val="FFC000"/>
                </a:solidFill>
              </a:rPr>
              <a:t> гладкими </a:t>
            </a:r>
            <a:r>
              <a:rPr lang="ru-RU" sz="2000" dirty="0" err="1">
                <a:solidFill>
                  <a:srgbClr val="FFC000"/>
                </a:solidFill>
              </a:rPr>
              <a:t>функціями</a:t>
            </a:r>
            <a:r>
              <a:rPr lang="ru-RU" sz="2000" dirty="0">
                <a:solidFill>
                  <a:srgbClr val="FFC000"/>
                </a:solidFill>
              </a:rPr>
              <a:t>. </a:t>
            </a:r>
            <a:r>
              <a:rPr lang="ru-RU" sz="2000" dirty="0" err="1">
                <a:solidFill>
                  <a:srgbClr val="FFC000"/>
                </a:solidFill>
              </a:rPr>
              <a:t>Властивості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цих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фігур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вивчаються</a:t>
            </a:r>
            <a:r>
              <a:rPr lang="ru-RU" sz="2000" dirty="0">
                <a:solidFill>
                  <a:srgbClr val="FFC000"/>
                </a:solidFill>
              </a:rPr>
              <a:t> за </a:t>
            </a:r>
            <a:r>
              <a:rPr lang="ru-RU" sz="2000" dirty="0" err="1">
                <a:solidFill>
                  <a:srgbClr val="FFC000"/>
                </a:solidFill>
              </a:rPr>
              <a:t>допомогою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міці</a:t>
            </a:r>
            <a:r>
              <a:rPr lang="ru-RU" sz="2000" dirty="0">
                <a:solidFill>
                  <a:srgbClr val="FFC000"/>
                </a:solidFill>
              </a:rPr>
              <a:t> і </a:t>
            </a:r>
            <a:r>
              <a:rPr lang="ru-RU" sz="2000" dirty="0" err="1">
                <a:solidFill>
                  <a:srgbClr val="FFC000"/>
                </a:solidFill>
              </a:rPr>
              <a:t>гнучкості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апарату</a:t>
            </a:r>
            <a:r>
              <a:rPr lang="ru-RU" sz="2000" dirty="0">
                <a:solidFill>
                  <a:srgbClr val="FFC000"/>
                </a:solidFill>
              </a:rPr>
              <a:t> </a:t>
            </a:r>
            <a:r>
              <a:rPr lang="ru-RU" sz="2000" dirty="0" err="1">
                <a:solidFill>
                  <a:srgbClr val="FFC000"/>
                </a:solidFill>
              </a:rPr>
              <a:t>аналізу</a:t>
            </a:r>
            <a:r>
              <a:rPr lang="ru-RU" sz="2000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5399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764704"/>
            <a:ext cx="4752528" cy="4551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890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492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10_Тема Office</vt:lpstr>
      <vt:lpstr>Презентация PowerPoint</vt:lpstr>
      <vt:lpstr>Презентация PowerPoint</vt:lpstr>
      <vt:lpstr>Презентация PowerPoint</vt:lpstr>
      <vt:lpstr>  Подальші спроби побудови систематичних курсів математики належать Гіппократу Хіоському, Архіту Тарентському, Евдоксу Кнідському та багатьом іншим вченим. Вони створили математичну основу для подальшого розвитку науки, теоретичного природознавства і філософії Давньої Греції. </vt:lpstr>
      <vt:lpstr>Греки склали перші систематичні і доказові праці з геометрії, великий внесок зробили Евклід, Архімед, Аполлоній Перзький.</vt:lpstr>
      <vt:lpstr>Презентация PowerPoint</vt:lpstr>
      <vt:lpstr>Рене Декард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2013-03-26T11:15:04Z</dcterms:created>
  <dcterms:modified xsi:type="dcterms:W3CDTF">2013-03-26T11:27:09Z</dcterms:modified>
</cp:coreProperties>
</file>