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913A608-90A0-4A5F-839E-CB36E38E0080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E7104AE-D0F3-4358-B61C-A523B927B0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0%D1%80%D0%B8%D0%B9" TargetMode="External"/><Relationship Id="rId3" Type="http://schemas.openxmlformats.org/officeDocument/2006/relationships/hyperlink" Target="http://ru.wikipedia.org/wiki/%D0%9F%D0%B5%D1%80%D0%B8%D0%BE%D0%B4%D0%B8%D1%87%D0%B5%D1%81%D0%BA%D0%B0%D1%8F_%D1%81%D0%B8%D1%81%D1%82%D0%B5%D0%BC%D0%B0_%D1%85%D0%B8%D0%BC%D0%B8%D1%87%D0%B5%D1%81%D0%BA%D0%B8%D1%85_%D1%8D%D0%BB%D0%B5%D0%BC%D0%B5%D0%BD%D1%82%D0%BE%D0%B2" TargetMode="External"/><Relationship Id="rId7" Type="http://schemas.openxmlformats.org/officeDocument/2006/relationships/hyperlink" Target="http://ru.wikipedia.org/wiki/%D0%A1%D1%82%D1%80%D0%BE%D0%BD%D1%86%D0%B8%D0%B9" TargetMode="External"/><Relationship Id="rId2" Type="http://schemas.openxmlformats.org/officeDocument/2006/relationships/hyperlink" Target="http://ru.wikipedia.org/wiki/%D0%A5%D0%B8%D0%BC%D0%B8%D1%87%D0%B5%D1%81%D0%BA%D0%B8%D0%B9_%D1%8D%D0%BB%D0%B5%D0%BC%D0%B5%D0%BD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0%D0%BB%D1%8C%D1%86%D0%B8%D0%B9" TargetMode="External"/><Relationship Id="rId5" Type="http://schemas.openxmlformats.org/officeDocument/2006/relationships/hyperlink" Target="http://ru.wikipedia.org/wiki/%D0%9C%D0%B0%D0%B3%D0%BD%D0%B8%D0%B9" TargetMode="External"/><Relationship Id="rId10" Type="http://schemas.openxmlformats.org/officeDocument/2006/relationships/hyperlink" Target="http://ru.wikipedia.org/wiki/%D0%A3%D0%BD%D0%B1%D0%B8%D0%BD%D0%B8%D0%BB%D0%B8%D0%B9" TargetMode="External"/><Relationship Id="rId4" Type="http://schemas.openxmlformats.org/officeDocument/2006/relationships/hyperlink" Target="http://ru.wikipedia.org/wiki/%D0%91%D0%B5%D1%80%D0%B8%D0%BB%D0%BB%D0%B8%D0%B9" TargetMode="External"/><Relationship Id="rId9" Type="http://schemas.openxmlformats.org/officeDocument/2006/relationships/hyperlink" Target="http://ru.wikipedia.org/wiki/%D0%A0%D0%B0%D0%B4%D0%B8%D0%B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himikov.net/biograf/davy.html" TargetMode="External"/><Relationship Id="rId2" Type="http://schemas.openxmlformats.org/officeDocument/2006/relationships/hyperlink" Target="http://www.alhimikov.net/element/Sr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открытия щелочноземельных металлов.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5358384"/>
            <a:ext cx="8077200" cy="1499616"/>
          </a:xfrm>
        </p:spPr>
        <p:txBody>
          <a:bodyPr/>
          <a:lstStyle/>
          <a:p>
            <a:pPr algn="r"/>
            <a:r>
              <a:rPr lang="ru-RU" dirty="0" smtClean="0"/>
              <a:t>Кошелевой Марии, 9 «Б»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Стронций.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Стронциан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7883" y="0"/>
            <a:ext cx="4736118" cy="3284984"/>
          </a:xfrm>
          <a:prstGeom prst="rect">
            <a:avLst/>
          </a:prstGeom>
          <a:noFill/>
        </p:spPr>
      </p:pic>
      <p:pic>
        <p:nvPicPr>
          <p:cNvPr id="21508" name="Picture 4" descr="Стронц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284984"/>
            <a:ext cx="5794077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В. </a:t>
            </a:r>
            <a:r>
              <a:rPr lang="ru-RU" sz="2000" dirty="0" err="1" smtClean="0"/>
              <a:t>Касциорало</a:t>
            </a:r>
            <a:r>
              <a:rPr lang="ru-RU" sz="2000" dirty="0" smtClean="0"/>
              <a:t>, сапожник из Болоньи, в 1602 году обратил внимание на то, что тяжёлый шпат (BaSO4) при нагревании с углём и олифой и последующем охлаждении до комнатной температуры начинает излучать красноватый свет. Этому минералу дали название болонского фосфора, или болонского камня, или солнечного камня. Это был </a:t>
            </a:r>
            <a:r>
              <a:rPr lang="ru-RU" sz="2000" dirty="0" err="1" smtClean="0"/>
              <a:t>BaS</a:t>
            </a:r>
            <a:r>
              <a:rPr lang="ru-RU" sz="2000" dirty="0" smtClean="0"/>
              <a:t> (сульфид бария</a:t>
            </a:r>
            <a:r>
              <a:rPr lang="ru-RU" sz="2000" dirty="0" smtClean="0"/>
              <a:t>). </a:t>
            </a:r>
            <a:r>
              <a:rPr lang="ru-RU" sz="2000" dirty="0" smtClean="0"/>
              <a:t>Долгое время тяжёлый шпат считали разновидностью того же соединения, которое образует известняк, пока в 1774 году шведский химик К. </a:t>
            </a:r>
            <a:r>
              <a:rPr lang="ru-RU" sz="2000" dirty="0" err="1" smtClean="0"/>
              <a:t>Шееле</a:t>
            </a:r>
            <a:r>
              <a:rPr lang="ru-RU" sz="2000" dirty="0" smtClean="0"/>
              <a:t> вместе с И. Ганном не открыли новое соединение во время изучения пиролюзита. Новое вещество образовывало белый осадок при взаимодействии с серной кислотой. </a:t>
            </a:r>
            <a:r>
              <a:rPr lang="ru-RU" sz="2000" dirty="0" err="1" smtClean="0"/>
              <a:t>Шееле</a:t>
            </a:r>
            <a:r>
              <a:rPr lang="ru-RU" sz="2000" dirty="0" smtClean="0"/>
              <a:t> было установлено, что в состав тяжёлого шпата входит неизвестная ранее земля, которую назвали "баритовой" (от греч. "</a:t>
            </a:r>
            <a:r>
              <a:rPr lang="ru-RU" sz="2000" dirty="0" err="1" smtClean="0"/>
              <a:t>барис</a:t>
            </a:r>
            <a:r>
              <a:rPr lang="ru-RU" sz="2000" dirty="0" smtClean="0"/>
              <a:t>" – тяжёлый</a:t>
            </a:r>
            <a:r>
              <a:rPr lang="ru-RU" sz="2000" dirty="0" smtClean="0"/>
              <a:t>).</a:t>
            </a:r>
            <a:r>
              <a:rPr lang="ru-RU" sz="2000" dirty="0" smtClean="0"/>
              <a:t> Своё название получил от </a:t>
            </a:r>
            <a:r>
              <a:rPr lang="ru-RU" sz="2000" dirty="0" err="1" smtClean="0">
                <a:hlinkClick r:id="rId2" tooltip="Древнегреческий язык"/>
              </a:rPr>
              <a:t>др.-греч</a:t>
            </a:r>
            <a:r>
              <a:rPr lang="ru-RU" sz="2000" dirty="0" smtClean="0">
                <a:hlinkClick r:id="rId2" tooltip="Древнегреческий язык"/>
              </a:rPr>
              <a:t>.</a:t>
            </a:r>
            <a:r>
              <a:rPr lang="ru-RU" sz="2000" dirty="0" smtClean="0"/>
              <a:t> </a:t>
            </a:r>
            <a:r>
              <a:rPr lang="ru-RU" sz="2000" dirty="0" err="1" smtClean="0"/>
              <a:t>βαρύς </a:t>
            </a:r>
            <a:r>
              <a:rPr lang="ru-RU" sz="2000" dirty="0" smtClean="0"/>
              <a:t>— «тяжёлый»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Барий.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Бар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5139790" cy="3573016"/>
          </a:xfrm>
          <a:prstGeom prst="rect">
            <a:avLst/>
          </a:prstGeom>
          <a:noFill/>
        </p:spPr>
      </p:pic>
      <p:pic>
        <p:nvPicPr>
          <p:cNvPr id="23556" name="Picture 4" descr="http://www.webelements.com/_media/elements/element-pics-theo/56_B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28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4625609"/>
          </a:xfrm>
        </p:spPr>
        <p:txBody>
          <a:bodyPr>
            <a:noAutofit/>
          </a:bodyPr>
          <a:lstStyle/>
          <a:p>
            <a:r>
              <a:rPr lang="ru-RU" sz="2400" dirty="0" smtClean="0"/>
              <a:t>Три года упорного труда увенчались успехом. Марии Кюри удалось выделить новый химический элемент – радий, обладавший странными, почти волшебными свойствами. Она назвала эти свойства радиоактивностью. Название «радий» связано с излучением ядер атомов </a:t>
            </a:r>
            <a:r>
              <a:rPr lang="ru-RU" sz="2400" dirty="0" err="1" smtClean="0"/>
              <a:t>Ra</a:t>
            </a:r>
            <a:r>
              <a:rPr lang="ru-RU" sz="2400" dirty="0" smtClean="0"/>
              <a:t> (от латинского </a:t>
            </a:r>
            <a:r>
              <a:rPr lang="ru-RU" sz="2400" dirty="0" err="1" smtClean="0"/>
              <a:t>radius</a:t>
            </a:r>
            <a:r>
              <a:rPr lang="ru-RU" sz="2400" dirty="0" smtClean="0"/>
              <a:t> — луч). Титаническая работа супругов Кюри по извлечению радия, по получению первых миллиграмм чистого хлорида этого элемента RaCl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 стала символом подвижнической работы ученых-исследователей. За работы по изучению радиоактивности супруги Кюри в 1903 получили Нобелевскую премию по физике, а М. Кюри в 1911 — Нобелевскую премию по химии. В России первый препарат радия был получен в 1921 В. Г. </a:t>
            </a:r>
            <a:r>
              <a:rPr lang="ru-RU" sz="2400" dirty="0" err="1" smtClean="0"/>
              <a:t>Хлопиным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en.academic.ru/pictures/enwiki/82/Radium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397328"/>
            <a:ext cx="5580112" cy="4460671"/>
          </a:xfrm>
          <a:prstGeom prst="rect">
            <a:avLst/>
          </a:prstGeom>
          <a:noFill/>
        </p:spPr>
      </p:pic>
      <p:pic>
        <p:nvPicPr>
          <p:cNvPr id="25604" name="Picture 4" descr="http://www.atomic-energy.ru/files/images/2012/06/1307907129_raddij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0"/>
            <a:ext cx="3635896" cy="2726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открытия щелочноземельных металлов.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Щё́лочноземе́льные</a:t>
            </a:r>
            <a:r>
              <a:rPr lang="ru-RU" b="1" dirty="0" smtClean="0"/>
              <a:t> </a:t>
            </a:r>
            <a:r>
              <a:rPr lang="ru-RU" b="1" dirty="0" err="1" smtClean="0"/>
              <a:t>мета́ллы</a:t>
            </a:r>
            <a:r>
              <a:rPr lang="ru-RU" dirty="0" smtClean="0"/>
              <a:t> — </a:t>
            </a:r>
            <a:r>
              <a:rPr lang="ru-RU" dirty="0" smtClean="0">
                <a:hlinkClick r:id="rId2" tooltip="Химический элемент"/>
              </a:rPr>
              <a:t>химические элементы</a:t>
            </a:r>
            <a:r>
              <a:rPr lang="ru-RU" dirty="0" smtClean="0"/>
              <a:t> 2-й группы </a:t>
            </a:r>
            <a:r>
              <a:rPr lang="ru-RU" dirty="0" smtClean="0">
                <a:hlinkClick r:id="rId3" tooltip="Периодическая система химических элементов"/>
              </a:rPr>
              <a:t>периодической таблицы элементов</a:t>
            </a:r>
            <a:r>
              <a:rPr lang="ru-RU" dirty="0" smtClean="0"/>
              <a:t>: </a:t>
            </a:r>
            <a:r>
              <a:rPr lang="ru-RU" dirty="0" smtClean="0">
                <a:hlinkClick r:id="rId4" tooltip="Бериллий"/>
              </a:rPr>
              <a:t>бериллий</a:t>
            </a:r>
            <a:r>
              <a:rPr lang="ru-RU" dirty="0" smtClean="0"/>
              <a:t>, </a:t>
            </a:r>
            <a:r>
              <a:rPr lang="ru-RU" dirty="0" smtClean="0">
                <a:hlinkClick r:id="rId5" tooltip="Магний"/>
              </a:rPr>
              <a:t>магний</a:t>
            </a:r>
            <a:r>
              <a:rPr lang="ru-RU" dirty="0" smtClean="0"/>
              <a:t>, </a:t>
            </a:r>
            <a:r>
              <a:rPr lang="ru-RU" dirty="0" smtClean="0">
                <a:hlinkClick r:id="rId6" tooltip="Кальций"/>
              </a:rPr>
              <a:t>кальций</a:t>
            </a:r>
            <a:r>
              <a:rPr lang="ru-RU" dirty="0" smtClean="0"/>
              <a:t>,      </a:t>
            </a:r>
            <a:r>
              <a:rPr lang="ru-RU" dirty="0" smtClean="0">
                <a:hlinkClick r:id="rId7" tooltip="Стронций"/>
              </a:rPr>
              <a:t>стронций</a:t>
            </a:r>
            <a:r>
              <a:rPr lang="ru-RU" dirty="0" smtClean="0"/>
              <a:t> , </a:t>
            </a:r>
            <a:r>
              <a:rPr lang="ru-RU" dirty="0" smtClean="0">
                <a:hlinkClick r:id="rId8" tooltip="Барий"/>
              </a:rPr>
              <a:t>барий</a:t>
            </a:r>
            <a:r>
              <a:rPr lang="ru-RU" dirty="0" smtClean="0"/>
              <a:t> и </a:t>
            </a:r>
            <a:r>
              <a:rPr lang="ru-RU" dirty="0" smtClean="0">
                <a:hlinkClick r:id="rId9" tooltip="Радий"/>
              </a:rPr>
              <a:t>радий</a:t>
            </a:r>
            <a:r>
              <a:rPr lang="ru-RU" dirty="0" smtClean="0"/>
              <a:t> а также, вероятно, </a:t>
            </a:r>
            <a:r>
              <a:rPr lang="ru-RU" u="sng" dirty="0" err="1" smtClean="0">
                <a:hlinkClick r:id="rId10" tooltip="Унбинилий"/>
              </a:rPr>
              <a:t>унбинилий</a:t>
            </a:r>
            <a:r>
              <a:rPr lang="ru-RU" baseline="30000" dirty="0" smtClean="0"/>
              <a:t>.</a:t>
            </a:r>
            <a:r>
              <a:rPr lang="ru-RU" dirty="0" smtClean="0"/>
              <a:t> Рассмотрим каждый из них по отдельности.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История открытия щелочноземельных </a:t>
            </a:r>
            <a:r>
              <a:rPr lang="ru-RU" sz="3600" dirty="0" err="1" smtClean="0"/>
              <a:t>металлов.Бериллий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94169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В конце 18 века химики заподозрили, что в </a:t>
            </a:r>
            <a:r>
              <a:rPr lang="ru-RU" sz="2200" dirty="0" err="1" smtClean="0"/>
              <a:t>бириллах</a:t>
            </a:r>
            <a:r>
              <a:rPr lang="ru-RU" sz="2200" dirty="0" smtClean="0"/>
              <a:t> есть какой –то новый не известный элемент. В 1798 году французский  химик Льюис </a:t>
            </a:r>
            <a:r>
              <a:rPr lang="ru-RU" sz="2200" dirty="0" err="1" smtClean="0"/>
              <a:t>Николас</a:t>
            </a:r>
            <a:r>
              <a:rPr lang="ru-RU" sz="2200" dirty="0" smtClean="0"/>
              <a:t>  </a:t>
            </a:r>
            <a:r>
              <a:rPr lang="ru-RU" sz="2200" dirty="0" err="1" smtClean="0"/>
              <a:t>Воклен</a:t>
            </a:r>
            <a:r>
              <a:rPr lang="ru-RU" sz="2200" dirty="0" smtClean="0"/>
              <a:t> выделил из берилла окись , отличавшуюся от окиси алюминия. Этот элемент  был похожа на оксид алюминия (глинозем), однако имел отличия. Оксид растворялся в углекислом аммонии ( оксид алюминия таким свойством не обладал); сернокислая </a:t>
            </a:r>
            <a:r>
              <a:rPr lang="ru-RU" sz="2200" dirty="0" err="1" smtClean="0"/>
              <a:t>сольданного</a:t>
            </a:r>
            <a:r>
              <a:rPr lang="ru-RU" sz="2200" dirty="0" smtClean="0"/>
              <a:t> элемента не образовывала квасцов с сернокислым калием.  Бериллий считали трёхвалентным с атомным весом 13,8 . Он должен был находится между углеродом и азотом, что разрушало закономерности периодического закона. Но Менделеев поставил его во вторую группу, доказав что у него просто не правильно определён атомный вес и что равна не 3, а 2. В конце 70-х годов XIX века шведские химики Ларс Фредерик </a:t>
            </a:r>
            <a:r>
              <a:rPr lang="ru-RU" sz="2200" dirty="0" err="1" smtClean="0"/>
              <a:t>Нильсон</a:t>
            </a:r>
            <a:r>
              <a:rPr lang="ru-RU" sz="2200" dirty="0" smtClean="0"/>
              <a:t> и </a:t>
            </a:r>
            <a:r>
              <a:rPr lang="ru-RU" sz="2200" dirty="0" err="1" smtClean="0"/>
              <a:t>Отто</a:t>
            </a:r>
            <a:r>
              <a:rPr lang="ru-RU" sz="2200" dirty="0" smtClean="0"/>
              <a:t> </a:t>
            </a:r>
            <a:r>
              <a:rPr lang="ru-RU" sz="2200" dirty="0" err="1" smtClean="0"/>
              <a:t>Петерсон</a:t>
            </a:r>
            <a:r>
              <a:rPr lang="ru-RU" sz="2200" dirty="0" smtClean="0"/>
              <a:t> определили атомный вес бериллия, который был равен 9,1.Наконец-то бериллий нашёл своё место в периодической системе.</a:t>
            </a:r>
            <a:br>
              <a:rPr lang="ru-RU" sz="2200" dirty="0" smtClean="0"/>
            </a:br>
            <a:r>
              <a:rPr lang="ru-RU" sz="2200" dirty="0" smtClean="0"/>
              <a:t>Этот элемент назван в честь минерала </a:t>
            </a:r>
            <a:r>
              <a:rPr lang="ru-RU" sz="2200" dirty="0" err="1" smtClean="0"/>
              <a:t>бирилла</a:t>
            </a:r>
            <a:r>
              <a:rPr lang="ru-RU" sz="2200" dirty="0" smtClean="0"/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Бериллий.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www.petrographica.ru/uploads/pics/15823012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5300579" cy="3717032"/>
          </a:xfrm>
          <a:prstGeom prst="rect">
            <a:avLst/>
          </a:prstGeom>
          <a:noFill/>
        </p:spPr>
      </p:pic>
      <p:pic>
        <p:nvPicPr>
          <p:cNvPr id="1028" name="Picture 4" descr="http://namedne.ru/KATALOG/Kamni/12/berill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144" y="0"/>
            <a:ext cx="5589856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Во время засухи в Англии летом 1618 г. Генри </a:t>
            </a:r>
            <a:r>
              <a:rPr lang="ru-RU" sz="1600" dirty="0" err="1" smtClean="0"/>
              <a:t>Уикер</a:t>
            </a:r>
            <a:r>
              <a:rPr lang="ru-RU" sz="1600" dirty="0" smtClean="0"/>
              <a:t> обнаружил на пастбище в Эпсоме небольшую ямку, заполненную водой, которую животные отказывались пить. Позднее обнаружилось, что при наружном и внутреннем употреблении эта вода проявляет целебные свойства. С середины XVII века Эпсом приобретает известность как курорт с источником минеральной воды.</a:t>
            </a:r>
          </a:p>
          <a:p>
            <a:r>
              <a:rPr lang="ru-RU" sz="1600" dirty="0" smtClean="0"/>
              <a:t>Вскоре натуральной соли из этого источника стало не хватать, что привело к усиленным поискам ее </a:t>
            </a:r>
            <a:r>
              <a:rPr lang="ru-RU" sz="1600" dirty="0" err="1" smtClean="0"/>
              <a:t>искуственного</a:t>
            </a:r>
            <a:r>
              <a:rPr lang="ru-RU" sz="1600" dirty="0" smtClean="0"/>
              <a:t> заменителя. </a:t>
            </a:r>
            <a:r>
              <a:rPr lang="ru-RU" sz="1600" dirty="0" err="1" smtClean="0"/>
              <a:t>Каспар</a:t>
            </a:r>
            <a:r>
              <a:rPr lang="ru-RU" sz="1600" dirty="0" smtClean="0"/>
              <a:t> </a:t>
            </a:r>
            <a:r>
              <a:rPr lang="ru-RU" sz="1600" dirty="0" err="1" smtClean="0"/>
              <a:t>Неуманн</a:t>
            </a:r>
            <a:r>
              <a:rPr lang="ru-RU" sz="1600" dirty="0" smtClean="0"/>
              <a:t> (1683–1757) заявил, что приготовил искусственную эпсомскую соль посредством добавления H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SO</a:t>
            </a:r>
            <a:r>
              <a:rPr lang="ru-RU" sz="1600" baseline="-25000" dirty="0" smtClean="0"/>
              <a:t>4</a:t>
            </a:r>
            <a:r>
              <a:rPr lang="ru-RU" sz="1600" dirty="0" smtClean="0"/>
              <a:t> к водному раствору морской соли, привозимой из Испании и Португалии. Он отличил эпсомскую соль (MgSO</a:t>
            </a:r>
            <a:r>
              <a:rPr lang="ru-RU" sz="1600" baseline="-25000" dirty="0" smtClean="0"/>
              <a:t>4</a:t>
            </a:r>
            <a:r>
              <a:rPr lang="ru-RU" sz="1600" dirty="0" smtClean="0"/>
              <a:t>) от “</a:t>
            </a:r>
            <a:r>
              <a:rPr lang="ru-RU" sz="1600" dirty="0" err="1" smtClean="0"/>
              <a:t>мирабилитовой</a:t>
            </a:r>
            <a:r>
              <a:rPr lang="ru-RU" sz="1600" dirty="0" smtClean="0"/>
              <a:t> соли </a:t>
            </a:r>
            <a:r>
              <a:rPr lang="ru-RU" sz="1600" dirty="0" err="1" smtClean="0"/>
              <a:t>Глаубера</a:t>
            </a:r>
            <a:r>
              <a:rPr lang="ru-RU" sz="1600" dirty="0" smtClean="0"/>
              <a:t>” (Na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SO</a:t>
            </a:r>
            <a:r>
              <a:rPr lang="ru-RU" sz="1600" baseline="-25000" dirty="0" smtClean="0"/>
              <a:t>4</a:t>
            </a:r>
            <a:r>
              <a:rPr lang="ru-RU" sz="1600" dirty="0" smtClean="0"/>
              <a:t>) и указал, что “земля горькой слабительной соли называется </a:t>
            </a:r>
            <a:r>
              <a:rPr lang="ru-RU" sz="1600" dirty="0" err="1" smtClean="0"/>
              <a:t>magnesia</a:t>
            </a:r>
            <a:r>
              <a:rPr lang="ru-RU" sz="1600" dirty="0" smtClean="0"/>
              <a:t> </a:t>
            </a:r>
            <a:r>
              <a:rPr lang="ru-RU" sz="1600" dirty="0" err="1" smtClean="0"/>
              <a:t>alba</a:t>
            </a:r>
            <a:r>
              <a:rPr lang="ru-RU" sz="1600" dirty="0" smtClean="0"/>
              <a:t> (белая магнезия)”. Магнезию долго не могли отличить от извести; лишь в XVIII в. немецкий врач-терапевт Фридрих </a:t>
            </a:r>
            <a:r>
              <a:rPr lang="ru-RU" sz="1600" dirty="0" err="1" smtClean="0"/>
              <a:t>Гоффман</a:t>
            </a:r>
            <a:r>
              <a:rPr lang="ru-RU" sz="1600" dirty="0" smtClean="0"/>
              <a:t> (1660–1742) установил, что эти соединения различны.</a:t>
            </a:r>
          </a:p>
          <a:p>
            <a:r>
              <a:rPr lang="ru-RU" sz="1600" dirty="0" smtClean="0"/>
              <a:t>В компактной форме и в ощутимых количествах магний был впервые получен в 1828 г. </a:t>
            </a:r>
            <a:r>
              <a:rPr lang="ru-RU" sz="1600" dirty="0" err="1" smtClean="0"/>
              <a:t>Антуаном</a:t>
            </a:r>
            <a:r>
              <a:rPr lang="ru-RU" sz="1600" dirty="0" smtClean="0"/>
              <a:t> Александром Брутом </a:t>
            </a:r>
            <a:r>
              <a:rPr lang="ru-RU" sz="1600" dirty="0" err="1" smtClean="0"/>
              <a:t>Бусси</a:t>
            </a:r>
            <a:r>
              <a:rPr lang="ru-RU" sz="1600" dirty="0" smtClean="0"/>
              <a:t> (1794–1882) путем нагревания смеси безводного MgCl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 </a:t>
            </a:r>
            <a:r>
              <a:rPr lang="ru-RU" sz="1600" dirty="0" err="1" smtClean="0"/>
              <a:t>c</a:t>
            </a:r>
            <a:r>
              <a:rPr lang="ru-RU" sz="1600" smtClean="0"/>
              <a:t> калием в стеклянной трубке.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Магний.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g.geocaching.com/cache/1e5c2086-e600-4f7d-9daf-cc9395f74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38500"/>
            <a:ext cx="6191250" cy="3619500"/>
          </a:xfrm>
          <a:prstGeom prst="rect">
            <a:avLst/>
          </a:prstGeom>
          <a:noFill/>
        </p:spPr>
      </p:pic>
      <p:pic>
        <p:nvPicPr>
          <p:cNvPr id="1028" name="Picture 4" descr="http://www.infocom.by/images/stories/mcd/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4355976" cy="3436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Кальций.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Соединения кальция встречаются в природе повсеместно, поэтому человечество знакомо с ними с древнейших времен. Издавна в строительном деле находила применение известь </a:t>
            </a:r>
            <a:r>
              <a:rPr lang="ru-RU" sz="2000" dirty="0" smtClean="0"/>
              <a:t> (</a:t>
            </a:r>
            <a:r>
              <a:rPr lang="ru-RU" sz="2000" dirty="0" smtClean="0"/>
              <a:t>негашеная и гашеная), которую долгое время считали простым веществом, «землей». Однако в 1808 английский ученый Г. </a:t>
            </a:r>
            <a:r>
              <a:rPr lang="ru-RU" sz="2000" dirty="0" smtClean="0"/>
              <a:t>Дэви</a:t>
            </a:r>
            <a:r>
              <a:rPr lang="ru-RU" sz="2000" dirty="0" smtClean="0"/>
              <a:t> сумел получить из извести новый металл. Для этого Дэви подверг электролизу смесь слегка увлажненной гашеной извести с окисью ртути и выделил из образующейся на ртутном катоде амальгамы новый металл, который он назвал кальцием (от лат. </a:t>
            </a:r>
            <a:r>
              <a:rPr lang="ru-RU" sz="2000" dirty="0" err="1" smtClean="0"/>
              <a:t>calx</a:t>
            </a:r>
            <a:r>
              <a:rPr lang="ru-RU" sz="2000" dirty="0" smtClean="0"/>
              <a:t>, род. падеж </a:t>
            </a:r>
            <a:r>
              <a:rPr lang="ru-RU" sz="2000" dirty="0" err="1" smtClean="0"/>
              <a:t>calcis</a:t>
            </a:r>
            <a:r>
              <a:rPr lang="ru-RU" sz="2000" dirty="0" smtClean="0"/>
              <a:t> — известь). В России некоторое время этот металл называли «</a:t>
            </a:r>
            <a:r>
              <a:rPr lang="ru-RU" sz="2000" dirty="0" err="1" smtClean="0"/>
              <a:t>известковием</a:t>
            </a:r>
            <a:r>
              <a:rPr lang="ru-RU" sz="2000" dirty="0" smtClean="0"/>
              <a:t>». 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Кальций.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0.tqn.com/d/chemistry/1/7/w/3/1/Calcium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850" y="0"/>
            <a:ext cx="3486150" cy="3543300"/>
          </a:xfrm>
          <a:prstGeom prst="rect">
            <a:avLst/>
          </a:prstGeom>
          <a:noFill/>
        </p:spPr>
      </p:pic>
      <p:pic>
        <p:nvPicPr>
          <p:cNvPr id="19460" name="Picture 4" descr="http://www.home-edu.ru/user/f/00000608/Projects/Prokofev/kalc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1521"/>
            <a:ext cx="5580112" cy="3856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Стронций.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1787 г. недалеко от деревушки </a:t>
            </a:r>
            <a:r>
              <a:rPr lang="ru-RU" sz="2400" dirty="0" err="1" smtClean="0"/>
              <a:t>Стронциан</a:t>
            </a:r>
            <a:r>
              <a:rPr lang="ru-RU" sz="2400" dirty="0" smtClean="0"/>
              <a:t>, которая находится в Шотландии в шахте по добыче свинцовой руды, нашли неизвестный минерал, который был назван в честь данной деревушки — стронцианит. Название элемента "</a:t>
            </a:r>
            <a:r>
              <a:rPr lang="ru-RU" sz="2400" dirty="0" smtClean="0">
                <a:hlinkClick r:id="rId2" tooltip="Стронций"/>
              </a:rPr>
              <a:t>стронций</a:t>
            </a:r>
            <a:r>
              <a:rPr lang="ru-RU" sz="2400" dirty="0" smtClean="0"/>
              <a:t>" происходит от названия </a:t>
            </a:r>
            <a:r>
              <a:rPr lang="ru-RU" sz="2400" dirty="0" smtClean="0"/>
              <a:t>минерала.</a:t>
            </a:r>
            <a:r>
              <a:rPr lang="ru-RU" sz="2400" dirty="0" smtClean="0"/>
              <a:t> Т.Хоп установил , что </a:t>
            </a:r>
            <a:r>
              <a:rPr lang="ru-RU" sz="2400" dirty="0" err="1" smtClean="0"/>
              <a:t>стронционит</a:t>
            </a:r>
            <a:r>
              <a:rPr lang="ru-RU" sz="2400" dirty="0" smtClean="0"/>
              <a:t> не может быть </a:t>
            </a:r>
            <a:r>
              <a:rPr lang="ru-RU" sz="2400" dirty="0" smtClean="0"/>
              <a:t>ни </a:t>
            </a:r>
            <a:r>
              <a:rPr lang="ru-RU" sz="2400" dirty="0" smtClean="0"/>
              <a:t>кальциевой, ни бариевой землями. А. Лавуазье высказал предположение от металлической природе неизвестного химического элемента. Доказал это предположение в 1808 году </a:t>
            </a:r>
            <a:r>
              <a:rPr lang="ru-RU" sz="2400" dirty="0" err="1" smtClean="0">
                <a:hlinkClick r:id="rId3" tooltip="Биография Дэви"/>
              </a:rPr>
              <a:t>Гемфри</a:t>
            </a:r>
            <a:r>
              <a:rPr lang="ru-RU" sz="2400" dirty="0" smtClean="0">
                <a:hlinkClick r:id="rId3" tooltip="Биография Дэви"/>
              </a:rPr>
              <a:t> Дэви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269</TotalTime>
  <Words>414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Модульная</vt:lpstr>
      <vt:lpstr>История открытия щелочноземельных металлов.</vt:lpstr>
      <vt:lpstr>История открытия щелочноземельных металлов.</vt:lpstr>
      <vt:lpstr>История открытия щелочноземельных металлов.Бериллий.</vt:lpstr>
      <vt:lpstr>Бериллий.</vt:lpstr>
      <vt:lpstr>Магний.</vt:lpstr>
      <vt:lpstr>Магний.</vt:lpstr>
      <vt:lpstr>Кальций.</vt:lpstr>
      <vt:lpstr>Кальций.</vt:lpstr>
      <vt:lpstr>Стронций.</vt:lpstr>
      <vt:lpstr>Стронций.</vt:lpstr>
      <vt:lpstr>Барий.</vt:lpstr>
      <vt:lpstr>Барий.</vt:lpstr>
      <vt:lpstr>Радий.</vt:lpstr>
      <vt:lpstr>Радий.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Щелочные металлы. Применение их в быту.</dc:title>
  <dc:creator>asus</dc:creator>
  <cp:lastModifiedBy>asus</cp:lastModifiedBy>
  <cp:revision>27</cp:revision>
  <dcterms:created xsi:type="dcterms:W3CDTF">2013-10-09T12:27:41Z</dcterms:created>
  <dcterms:modified xsi:type="dcterms:W3CDTF">2013-10-09T17:34:03Z</dcterms:modified>
</cp:coreProperties>
</file>