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62" r:id="rId5"/>
    <p:sldId id="263" r:id="rId6"/>
    <p:sldId id="259" r:id="rId7"/>
    <p:sldId id="260" r:id="rId8"/>
    <p:sldId id="261"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AF352AD6-2064-43A6-B564-1581AF9AD281}">
          <p14:sldIdLst>
            <p14:sldId id="256"/>
            <p14:sldId id="257"/>
            <p14:sldId id="258"/>
            <p14:sldId id="262"/>
            <p14:sldId id="263"/>
            <p14:sldId id="259"/>
            <p14:sldId id="260"/>
            <p14:sldId id="261"/>
            <p14:sldId id="264"/>
            <p14:sldId id="265"/>
            <p14:sldId id="266"/>
            <p14:sldId id="267"/>
            <p14:sldId id="268"/>
          </p14:sldIdLst>
        </p14:section>
        <p14:section name="Раздел без заголовка" id="{2D0955B6-0BFF-47F8-9727-AFC62EE1114F}">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659CBD96-D978-4D0D-B23B-3073AA082E8A}" type="datetimeFigureOut">
              <a:rPr lang="ru-RU" smtClean="0"/>
              <a:t>17.12.2013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19D4A30-7A8E-433C-8917-D14D5FAF0EA3}" type="slidenum">
              <a:rPr lang="ru-RU" smtClean="0"/>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59CBD96-D978-4D0D-B23B-3073AA082E8A}" type="datetimeFigureOut">
              <a:rPr lang="ru-RU" smtClean="0"/>
              <a:t>17.12.2013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9D4A30-7A8E-433C-8917-D14D5FAF0EA3}"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619D4A30-7A8E-433C-8917-D14D5FAF0EA3}" type="slidenum">
              <a:rPr lang="ru-RU" smtClean="0"/>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59CBD96-D978-4D0D-B23B-3073AA082E8A}" type="datetimeFigureOut">
              <a:rPr lang="ru-RU" smtClean="0"/>
              <a:t>17.12.2013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659CBD96-D978-4D0D-B23B-3073AA082E8A}" type="datetimeFigureOut">
              <a:rPr lang="ru-RU" smtClean="0"/>
              <a:t>17.12.2013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619D4A30-7A8E-433C-8917-D14D5FAF0EA3}" type="slidenum">
              <a:rPr lang="ru-RU" smtClean="0"/>
              <a:t>‹#›</a:t>
            </a:fld>
            <a:endParaRPr lang="ru-RU"/>
          </a:p>
        </p:txBody>
      </p:sp>
      <p:sp>
        <p:nvSpPr>
          <p:cNvPr id="8" name="Объект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659CBD96-D978-4D0D-B23B-3073AA082E8A}" type="datetimeFigureOut">
              <a:rPr lang="ru-RU" smtClean="0"/>
              <a:t>17.12.2013</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19D4A30-7A8E-433C-8917-D14D5FAF0EA3}" type="slidenum">
              <a:rPr lang="ru-RU" smtClean="0"/>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659CBD96-D978-4D0D-B23B-3073AA082E8A}" type="datetimeFigureOut">
              <a:rPr lang="ru-RU" smtClean="0"/>
              <a:t>17.12.2013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19D4A30-7A8E-433C-8917-D14D5FAF0EA3}" type="slidenum">
              <a:rPr lang="ru-RU" smtClean="0"/>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бъект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Объект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659CBD96-D978-4D0D-B23B-3073AA082E8A}" type="datetimeFigureOut">
              <a:rPr lang="ru-RU" smtClean="0"/>
              <a:t>17.12.2013</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Объект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Объект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619D4A30-7A8E-433C-8917-D14D5FAF0EA3}" type="slidenum">
              <a:rPr lang="ru-RU" smtClean="0"/>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59CBD96-D978-4D0D-B23B-3073AA082E8A}" type="datetimeFigureOut">
              <a:rPr lang="ru-RU" smtClean="0"/>
              <a:t>17.12.2013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619D4A30-7A8E-433C-8917-D14D5FAF0EA3}"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659CBD96-D978-4D0D-B23B-3073AA082E8A}" type="datetimeFigureOut">
              <a:rPr lang="ru-RU" smtClean="0"/>
              <a:t>17.12.2013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619D4A30-7A8E-433C-8917-D14D5FAF0EA3}"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Объект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619D4A30-7A8E-433C-8917-D14D5FAF0EA3}" type="slidenum">
              <a:rPr lang="ru-RU" smtClean="0"/>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659CBD96-D978-4D0D-B23B-3073AA082E8A}" type="datetimeFigureOut">
              <a:rPr lang="ru-RU" smtClean="0"/>
              <a:t>17.12.2013</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619D4A30-7A8E-433C-8917-D14D5FAF0EA3}" type="slidenum">
              <a:rPr lang="ru-RU" smtClean="0"/>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659CBD96-D978-4D0D-B23B-3073AA082E8A}" type="datetimeFigureOut">
              <a:rPr lang="ru-RU" smtClean="0"/>
              <a:t>17.12.2013</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659CBD96-D978-4D0D-B23B-3073AA082E8A}" type="datetimeFigureOut">
              <a:rPr lang="ru-RU" smtClean="0"/>
              <a:t>17.12.2013</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619D4A30-7A8E-433C-8917-D14D5FAF0EA3}" type="slidenum">
              <a:rPr lang="ru-RU" smtClean="0"/>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body" idx="1"/>
          </p:nvPr>
        </p:nvSpPr>
        <p:spPr/>
        <p:txBody>
          <a:bodyPr>
            <a:normAutofit/>
          </a:bodyPr>
          <a:lstStyle/>
          <a:p>
            <a:pPr>
              <a:lnSpc>
                <a:spcPct val="200000"/>
              </a:lnSpc>
            </a:pPr>
            <a:r>
              <a:rPr lang="ru-RU" sz="2400" dirty="0" smtClean="0"/>
              <a:t>Передача информации между компьютерами</a:t>
            </a:r>
            <a:endParaRPr lang="ru-RU" sz="2400" dirty="0"/>
          </a:p>
        </p:txBody>
      </p:sp>
      <p:sp>
        <p:nvSpPr>
          <p:cNvPr id="2" name="Заголовок 1"/>
          <p:cNvSpPr>
            <a:spLocks noGrp="1"/>
          </p:cNvSpPr>
          <p:nvPr>
            <p:ph type="title"/>
          </p:nvPr>
        </p:nvSpPr>
        <p:spPr/>
        <p:txBody>
          <a:bodyPr>
            <a:normAutofit/>
          </a:bodyPr>
          <a:lstStyle/>
          <a:p>
            <a:r>
              <a:rPr lang="ru-RU" sz="6600" b="1" dirty="0" smtClean="0"/>
              <a:t>Каналы связи</a:t>
            </a:r>
            <a:endParaRPr lang="ru-RU" sz="6600" b="1" dirty="0"/>
          </a:p>
        </p:txBody>
      </p:sp>
      <p:sp>
        <p:nvSpPr>
          <p:cNvPr id="4" name="TextBox 3"/>
          <p:cNvSpPr txBox="1"/>
          <p:nvPr/>
        </p:nvSpPr>
        <p:spPr>
          <a:xfrm>
            <a:off x="195738" y="5445224"/>
            <a:ext cx="5616624" cy="1200329"/>
          </a:xfrm>
          <a:prstGeom prst="rect">
            <a:avLst/>
          </a:prstGeom>
          <a:noFill/>
        </p:spPr>
        <p:txBody>
          <a:bodyPr wrap="square" rtlCol="0">
            <a:spAutoFit/>
          </a:bodyPr>
          <a:lstStyle/>
          <a:p>
            <a:r>
              <a:rPr lang="ru-RU" b="1" dirty="0">
                <a:solidFill>
                  <a:schemeClr val="tx2">
                    <a:lumMod val="60000"/>
                    <a:lumOff val="40000"/>
                  </a:schemeClr>
                </a:solidFill>
              </a:rPr>
              <a:t>Составитель:</a:t>
            </a:r>
          </a:p>
          <a:p>
            <a:r>
              <a:rPr lang="ru-RU" b="1" dirty="0">
                <a:solidFill>
                  <a:schemeClr val="tx2">
                    <a:lumMod val="60000"/>
                    <a:lumOff val="40000"/>
                  </a:schemeClr>
                </a:solidFill>
              </a:rPr>
              <a:t>Учитель информатики МБОУ СОШ №33 </a:t>
            </a:r>
          </a:p>
          <a:p>
            <a:r>
              <a:rPr lang="ru-RU" b="1" dirty="0">
                <a:solidFill>
                  <a:schemeClr val="tx2">
                    <a:lumMod val="60000"/>
                    <a:lumOff val="40000"/>
                  </a:schemeClr>
                </a:solidFill>
              </a:rPr>
              <a:t>Примак А.А.</a:t>
            </a:r>
          </a:p>
          <a:p>
            <a:endParaRPr lang="ru-RU" dirty="0"/>
          </a:p>
        </p:txBody>
      </p:sp>
    </p:spTree>
    <p:extLst>
      <p:ext uri="{BB962C8B-B14F-4D97-AF65-F5344CB8AC3E}">
        <p14:creationId xmlns:p14="http://schemas.microsoft.com/office/powerpoint/2010/main" val="20071560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6" name="Текст 5"/>
          <p:cNvSpPr>
            <a:spLocks noGrp="1"/>
          </p:cNvSpPr>
          <p:nvPr>
            <p:ph type="body" idx="2"/>
          </p:nvPr>
        </p:nvSpPr>
        <p:spPr/>
        <p:txBody>
          <a:bodyPr/>
          <a:lstStyle/>
          <a:p>
            <a:endParaRPr lang="ru-RU" dirty="0"/>
          </a:p>
        </p:txBody>
      </p:sp>
      <p:sp>
        <p:nvSpPr>
          <p:cNvPr id="5" name="Объект 4"/>
          <p:cNvSpPr>
            <a:spLocks noGrp="1"/>
          </p:cNvSpPr>
          <p:nvPr>
            <p:ph sz="quarter" idx="1"/>
          </p:nvPr>
        </p:nvSpPr>
        <p:spPr/>
        <p:txBody>
          <a:bodyPr>
            <a:normAutofit fontScale="92500" lnSpcReduction="10000"/>
          </a:bodyPr>
          <a:lstStyle/>
          <a:p>
            <a:pPr marL="0" indent="0">
              <a:buNone/>
            </a:pPr>
            <a:r>
              <a:rPr lang="ru-RU" b="1" dirty="0"/>
              <a:t>Радиоканалы передачи данных для локальных сетей</a:t>
            </a:r>
            <a:r>
              <a:rPr lang="ru-RU" dirty="0"/>
              <a:t>. Стандартом беспроводной связи для локальных сетей является технология </a:t>
            </a:r>
            <a:r>
              <a:rPr lang="ru-RU" dirty="0" smtClean="0"/>
              <a:t>Wi-Fi (</a:t>
            </a:r>
            <a:r>
              <a:rPr lang="en-US" dirty="0"/>
              <a:t>wireless </a:t>
            </a:r>
            <a:r>
              <a:rPr lang="en-US" dirty="0" smtClean="0"/>
              <a:t>fidelity</a:t>
            </a:r>
            <a:r>
              <a:rPr lang="ru-RU" dirty="0" smtClean="0"/>
              <a:t>). </a:t>
            </a:r>
            <a:r>
              <a:rPr lang="ru-RU" dirty="0"/>
              <a:t>Wi-Fi обеспечивает подключение в двух режимах: точка-точка (для подключения двух ПК) и инфраструктурное соединение (для подключения несколько ПК к одной точке доступа). Скорость обмена данными до 11 </a:t>
            </a:r>
            <a:r>
              <a:rPr lang="ru-RU" dirty="0" err="1"/>
              <a:t>Mбит</a:t>
            </a:r>
            <a:r>
              <a:rPr lang="ru-RU" dirty="0"/>
              <a:t>/с при подключении точка-точка и до 54 Мбит/с при инфраструктурном соединении</a:t>
            </a:r>
            <a:r>
              <a:rPr lang="ru-RU" dirty="0" smtClean="0"/>
              <a:t>.</a:t>
            </a:r>
            <a:endParaRPr lang="ru-RU"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2845" y="2924944"/>
            <a:ext cx="2443710" cy="18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8867268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6" name="Текст 5"/>
          <p:cNvSpPr>
            <a:spLocks noGrp="1"/>
          </p:cNvSpPr>
          <p:nvPr>
            <p:ph type="body" idx="2"/>
          </p:nvPr>
        </p:nvSpPr>
        <p:spPr/>
        <p:txBody>
          <a:bodyPr/>
          <a:lstStyle/>
          <a:p>
            <a:endParaRPr lang="ru-RU" dirty="0"/>
          </a:p>
        </p:txBody>
      </p:sp>
      <p:sp>
        <p:nvSpPr>
          <p:cNvPr id="5" name="Объект 4"/>
          <p:cNvSpPr>
            <a:spLocks noGrp="1"/>
          </p:cNvSpPr>
          <p:nvPr>
            <p:ph sz="quarter" idx="1"/>
          </p:nvPr>
        </p:nvSpPr>
        <p:spPr/>
        <p:txBody>
          <a:bodyPr>
            <a:normAutofit/>
          </a:bodyPr>
          <a:lstStyle/>
          <a:p>
            <a:pPr marL="0" indent="0">
              <a:buNone/>
            </a:pPr>
            <a:r>
              <a:rPr lang="ru-RU" b="1" dirty="0"/>
              <a:t>Радиоканалы передачи данных </a:t>
            </a:r>
            <a:r>
              <a:rPr lang="ru-RU" b="1" dirty="0" err="1"/>
              <a:t>Bluetooht</a:t>
            </a:r>
            <a:r>
              <a:rPr lang="ru-RU" dirty="0"/>
              <a:t> - это технология передачи данных на короткие расстояния (не более 10 м) и может быть использована для создания домашних сетей. Скорость передачи данных не превышает 1 Мбит/с.</a:t>
            </a:r>
            <a:br>
              <a:rPr lang="ru-RU" dirty="0"/>
            </a:br>
            <a:endParaRPr lang="ru-RU"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564" y="4149080"/>
            <a:ext cx="3193562" cy="21981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95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b="1" dirty="0" smtClean="0"/>
              <a:t/>
            </a:r>
            <a:br>
              <a:rPr lang="ru-RU" b="1" dirty="0" smtClean="0"/>
            </a:br>
            <a:r>
              <a:rPr lang="ru-RU" b="1" dirty="0"/>
              <a:t/>
            </a:r>
            <a:br>
              <a:rPr lang="ru-RU" b="1" dirty="0"/>
            </a:br>
            <a:r>
              <a:rPr lang="ru-RU" b="1" dirty="0" smtClean="0"/>
              <a:t/>
            </a:r>
            <a:br>
              <a:rPr lang="ru-RU" b="1" dirty="0" smtClean="0"/>
            </a:br>
            <a:r>
              <a:rPr lang="ru-RU" b="1" dirty="0" smtClean="0"/>
              <a:t>Спутниковые </a:t>
            </a:r>
            <a:r>
              <a:rPr lang="ru-RU" b="1" dirty="0"/>
              <a:t>каналы передачи данных </a:t>
            </a:r>
            <a:r>
              <a:rPr lang="ru-RU" dirty="0"/>
              <a:t/>
            </a:r>
            <a:br>
              <a:rPr lang="ru-RU" dirty="0"/>
            </a:br>
            <a:endParaRPr lang="ru-RU" dirty="0"/>
          </a:p>
        </p:txBody>
      </p:sp>
      <p:sp>
        <p:nvSpPr>
          <p:cNvPr id="5" name="Объект 4"/>
          <p:cNvSpPr>
            <a:spLocks noGrp="1"/>
          </p:cNvSpPr>
          <p:nvPr>
            <p:ph sz="quarter" idx="4294967295"/>
          </p:nvPr>
        </p:nvSpPr>
        <p:spPr>
          <a:xfrm>
            <a:off x="323528" y="548680"/>
            <a:ext cx="8640960" cy="5533033"/>
          </a:xfrm>
        </p:spPr>
        <p:txBody>
          <a:bodyPr>
            <a:normAutofit/>
          </a:bodyPr>
          <a:lstStyle/>
          <a:p>
            <a:pPr marL="0" indent="0">
              <a:buNone/>
            </a:pPr>
            <a:r>
              <a:rPr lang="ru-RU" dirty="0" smtClean="0"/>
              <a:t>В </a:t>
            </a:r>
            <a:r>
              <a:rPr lang="ru-RU" dirty="0"/>
              <a:t>спутниковых системах используются антенны СВЧ-диапазона частот для приема радиосигналов от наземных станций и ретрансляции этих сигналов обратно на наземные станции. В спутниковых сетях используются три основных типа спутников, которые находятся на геостационарных орбитах, средних или низких орбитах. Спутники запускаются, как правило, группами. Разнесенные друг от друга они могут обеспечить охват почти всей поверхности Земли. </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4797152"/>
            <a:ext cx="5362575" cy="188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16502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idx="1"/>
          </p:nvPr>
        </p:nvSpPr>
        <p:spPr/>
        <p:txBody>
          <a:bodyPr/>
          <a:lstStyle/>
          <a:p>
            <a:r>
              <a:rPr lang="ru-RU" dirty="0" smtClean="0"/>
              <a:t>Проводные</a:t>
            </a:r>
            <a:endParaRPr lang="ru-RU" dirty="0"/>
          </a:p>
        </p:txBody>
      </p:sp>
      <p:sp>
        <p:nvSpPr>
          <p:cNvPr id="6" name="Текст 5"/>
          <p:cNvSpPr>
            <a:spLocks noGrp="1"/>
          </p:cNvSpPr>
          <p:nvPr>
            <p:ph type="body" sz="half" idx="3"/>
          </p:nvPr>
        </p:nvSpPr>
        <p:spPr/>
        <p:txBody>
          <a:bodyPr/>
          <a:lstStyle/>
          <a:p>
            <a:r>
              <a:rPr lang="ru-RU" dirty="0" smtClean="0"/>
              <a:t>Беспроводные</a:t>
            </a:r>
            <a:endParaRPr lang="ru-RU" dirty="0"/>
          </a:p>
        </p:txBody>
      </p:sp>
      <p:sp>
        <p:nvSpPr>
          <p:cNvPr id="5" name="Объект 4"/>
          <p:cNvSpPr>
            <a:spLocks noGrp="1"/>
          </p:cNvSpPr>
          <p:nvPr>
            <p:ph sz="quarter" idx="2"/>
          </p:nvPr>
        </p:nvSpPr>
        <p:spPr/>
        <p:txBody>
          <a:bodyPr/>
          <a:lstStyle/>
          <a:p>
            <a:r>
              <a:rPr lang="ru-RU" dirty="0" smtClean="0"/>
              <a:t>Телефонный кабель</a:t>
            </a:r>
          </a:p>
          <a:p>
            <a:r>
              <a:rPr lang="ru-RU" dirty="0" smtClean="0"/>
              <a:t>Коаксиальный кабель</a:t>
            </a:r>
          </a:p>
          <a:p>
            <a:r>
              <a:rPr lang="ru-RU" dirty="0" smtClean="0"/>
              <a:t>Витая пара</a:t>
            </a:r>
          </a:p>
          <a:p>
            <a:r>
              <a:rPr lang="ru-RU" dirty="0" smtClean="0"/>
              <a:t>Оптоволоконный кабель</a:t>
            </a:r>
            <a:endParaRPr lang="ru-RU" dirty="0"/>
          </a:p>
        </p:txBody>
      </p:sp>
      <p:sp>
        <p:nvSpPr>
          <p:cNvPr id="7" name="Объект 6"/>
          <p:cNvSpPr>
            <a:spLocks noGrp="1"/>
          </p:cNvSpPr>
          <p:nvPr>
            <p:ph sz="quarter" idx="4"/>
          </p:nvPr>
        </p:nvSpPr>
        <p:spPr/>
        <p:txBody>
          <a:bodyPr>
            <a:normAutofit lnSpcReduction="10000"/>
          </a:bodyPr>
          <a:lstStyle/>
          <a:p>
            <a:r>
              <a:rPr lang="en-US" dirty="0" smtClean="0"/>
              <a:t>Wi-Fi</a:t>
            </a:r>
          </a:p>
          <a:p>
            <a:r>
              <a:rPr lang="ru-RU" dirty="0" err="1" smtClean="0"/>
              <a:t>Bluetooht</a:t>
            </a:r>
            <a:endParaRPr lang="en-US" dirty="0" smtClean="0"/>
          </a:p>
          <a:p>
            <a:r>
              <a:rPr lang="ru-RU" dirty="0" smtClean="0"/>
              <a:t>Спутниковые каналы передачи данных</a:t>
            </a:r>
          </a:p>
          <a:p>
            <a:r>
              <a:rPr lang="ru-RU" dirty="0"/>
              <a:t>Сотовые каналы </a:t>
            </a:r>
            <a:r>
              <a:rPr lang="ru-RU" dirty="0" smtClean="0"/>
              <a:t>передачи данных</a:t>
            </a:r>
          </a:p>
          <a:p>
            <a:r>
              <a:rPr lang="ru-RU" dirty="0"/>
              <a:t>Радиорелейные каналы передачи данных и пр</a:t>
            </a:r>
            <a:r>
              <a:rPr lang="ru-RU" dirty="0" smtClean="0"/>
              <a:t>.</a:t>
            </a:r>
            <a:endParaRPr lang="ru-RU" dirty="0"/>
          </a:p>
        </p:txBody>
      </p:sp>
      <p:sp>
        <p:nvSpPr>
          <p:cNvPr id="3" name="Заголовок 2"/>
          <p:cNvSpPr>
            <a:spLocks noGrp="1"/>
          </p:cNvSpPr>
          <p:nvPr>
            <p:ph type="title"/>
          </p:nvPr>
        </p:nvSpPr>
        <p:spPr/>
        <p:txBody>
          <a:bodyPr>
            <a:normAutofit/>
          </a:bodyPr>
          <a:lstStyle/>
          <a:p>
            <a:r>
              <a:rPr lang="ru-RU" sz="4000" b="1" dirty="0" smtClean="0"/>
              <a:t>Каналы связи</a:t>
            </a:r>
            <a:endParaRPr lang="ru-RU" sz="4000" b="1" dirty="0"/>
          </a:p>
        </p:txBody>
      </p:sp>
    </p:spTree>
    <p:extLst>
      <p:ext uri="{BB962C8B-B14F-4D97-AF65-F5344CB8AC3E}">
        <p14:creationId xmlns:p14="http://schemas.microsoft.com/office/powerpoint/2010/main" val="20757443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sz="4000" b="1" dirty="0" smtClean="0"/>
              <a:t>Каналы связи</a:t>
            </a:r>
            <a:endParaRPr lang="ru-RU" sz="4000" b="1" dirty="0"/>
          </a:p>
        </p:txBody>
      </p:sp>
      <p:sp>
        <p:nvSpPr>
          <p:cNvPr id="2" name="Объект 1"/>
          <p:cNvSpPr>
            <a:spLocks noGrp="1"/>
          </p:cNvSpPr>
          <p:nvPr>
            <p:ph sz="quarter" idx="1"/>
          </p:nvPr>
        </p:nvSpPr>
        <p:spPr/>
        <p:txBody>
          <a:bodyPr/>
          <a:lstStyle/>
          <a:p>
            <a:pPr marL="0" indent="0" algn="just">
              <a:buNone/>
            </a:pPr>
            <a:r>
              <a:rPr lang="ru-RU" dirty="0"/>
              <a:t>Для построения компьютерных сетей применяются </a:t>
            </a:r>
            <a:r>
              <a:rPr lang="ru-RU" dirty="0" smtClean="0"/>
              <a:t>каналы связи.</a:t>
            </a:r>
          </a:p>
          <a:p>
            <a:pPr marL="0" indent="0" algn="just">
              <a:buNone/>
            </a:pPr>
            <a:endParaRPr lang="ru-RU" dirty="0" smtClean="0"/>
          </a:p>
          <a:p>
            <a:pPr marL="0" indent="0" algn="just">
              <a:buNone/>
            </a:pPr>
            <a:r>
              <a:rPr lang="ru-RU" u="sng" dirty="0"/>
              <a:t>Канал передачи данных</a:t>
            </a:r>
            <a:r>
              <a:rPr lang="ru-RU" dirty="0"/>
              <a:t> - это средства двухстороннего обмена данными, которые включают в себя линии связи и аппаратуру передачи (приема) данных. Каналы передачи данных связывают между собой источники информации и приемники информации.</a:t>
            </a:r>
            <a:br>
              <a:rPr lang="ru-RU" dirty="0"/>
            </a:br>
            <a:endParaRPr lang="ru-RU" dirty="0"/>
          </a:p>
        </p:txBody>
      </p:sp>
    </p:spTree>
    <p:extLst>
      <p:ext uri="{BB962C8B-B14F-4D97-AF65-F5344CB8AC3E}">
        <p14:creationId xmlns:p14="http://schemas.microsoft.com/office/powerpoint/2010/main" val="38875369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500" dirty="0"/>
              <a:t>В зависимости от физической среды передачи данных линии связи можно разделить на:</a:t>
            </a:r>
          </a:p>
        </p:txBody>
      </p:sp>
      <p:sp>
        <p:nvSpPr>
          <p:cNvPr id="3" name="Объект 2"/>
          <p:cNvSpPr>
            <a:spLocks noGrp="1"/>
          </p:cNvSpPr>
          <p:nvPr>
            <p:ph sz="quarter" idx="1"/>
          </p:nvPr>
        </p:nvSpPr>
        <p:spPr/>
        <p:txBody>
          <a:bodyPr>
            <a:normAutofit/>
          </a:bodyPr>
          <a:lstStyle/>
          <a:p>
            <a:r>
              <a:rPr lang="ru-RU" u="sng" dirty="0" smtClean="0"/>
              <a:t>проводные </a:t>
            </a:r>
            <a:r>
              <a:rPr lang="ru-RU" u="sng" dirty="0"/>
              <a:t>линии </a:t>
            </a:r>
            <a:r>
              <a:rPr lang="ru-RU" u="sng" dirty="0" smtClean="0"/>
              <a:t>связи</a:t>
            </a:r>
            <a:r>
              <a:rPr lang="ru-RU" dirty="0" smtClean="0"/>
              <a:t>, где для передачи сигналов используются такие линии связи как кабели "витая пара", коаксиальные кабели или оптоволоконные кабели; </a:t>
            </a:r>
          </a:p>
          <a:p>
            <a:pPr marL="0" indent="0">
              <a:buNone/>
            </a:pPr>
            <a:endParaRPr lang="ru-RU" dirty="0" smtClean="0"/>
          </a:p>
          <a:p>
            <a:r>
              <a:rPr lang="ru-RU" u="sng" dirty="0" smtClean="0"/>
              <a:t>беспроводные </a:t>
            </a:r>
            <a:r>
              <a:rPr lang="ru-RU" dirty="0"/>
              <a:t>(радиоканалы наземной и спутниковой связи), использующие для передачи сигналов электромагнитные волны, которые распространяются по эфиру. </a:t>
            </a:r>
            <a:br>
              <a:rPr lang="ru-RU" dirty="0"/>
            </a:br>
            <a:endParaRPr lang="ru-RU" dirty="0"/>
          </a:p>
        </p:txBody>
      </p:sp>
    </p:spTree>
    <p:extLst>
      <p:ext uri="{BB962C8B-B14F-4D97-AF65-F5344CB8AC3E}">
        <p14:creationId xmlns:p14="http://schemas.microsoft.com/office/powerpoint/2010/main" val="19956419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idx="1"/>
          </p:nvPr>
        </p:nvSpPr>
        <p:spPr/>
        <p:txBody>
          <a:bodyPr>
            <a:normAutofit lnSpcReduction="10000"/>
          </a:bodyPr>
          <a:lstStyle/>
          <a:p>
            <a:pPr marL="285750" indent="-285750">
              <a:lnSpc>
                <a:spcPct val="150000"/>
              </a:lnSpc>
              <a:buFont typeface="Arial" pitchFamily="34" charset="0"/>
              <a:buChar char="•"/>
            </a:pPr>
            <a:r>
              <a:rPr lang="ru-RU" dirty="0" smtClean="0"/>
              <a:t>Телефонный кабель</a:t>
            </a:r>
          </a:p>
          <a:p>
            <a:pPr marL="285750" indent="-285750">
              <a:lnSpc>
                <a:spcPct val="150000"/>
              </a:lnSpc>
              <a:buFont typeface="Arial" pitchFamily="34" charset="0"/>
              <a:buChar char="•"/>
            </a:pPr>
            <a:r>
              <a:rPr lang="ru-RU" dirty="0" smtClean="0"/>
              <a:t>Коаксиальный кабель</a:t>
            </a:r>
          </a:p>
          <a:p>
            <a:pPr marL="285750" indent="-285750">
              <a:lnSpc>
                <a:spcPct val="150000"/>
              </a:lnSpc>
              <a:buFont typeface="Arial" pitchFamily="34" charset="0"/>
              <a:buChar char="•"/>
            </a:pPr>
            <a:r>
              <a:rPr lang="ru-RU" dirty="0" smtClean="0"/>
              <a:t>Витая пара</a:t>
            </a:r>
          </a:p>
          <a:p>
            <a:pPr marL="285750" indent="-285750">
              <a:lnSpc>
                <a:spcPct val="150000"/>
              </a:lnSpc>
              <a:buFont typeface="Arial" pitchFamily="34" charset="0"/>
              <a:buChar char="•"/>
            </a:pPr>
            <a:r>
              <a:rPr lang="ru-RU" dirty="0" smtClean="0"/>
              <a:t>Оптоволоконный кабель</a:t>
            </a:r>
            <a:endParaRPr lang="ru-RU" dirty="0"/>
          </a:p>
        </p:txBody>
      </p:sp>
      <p:sp>
        <p:nvSpPr>
          <p:cNvPr id="4" name="Заголовок 3"/>
          <p:cNvSpPr>
            <a:spLocks noGrp="1"/>
          </p:cNvSpPr>
          <p:nvPr>
            <p:ph type="title"/>
          </p:nvPr>
        </p:nvSpPr>
        <p:spPr/>
        <p:txBody>
          <a:bodyPr/>
          <a:lstStyle/>
          <a:p>
            <a:r>
              <a:rPr lang="ru-RU" b="1" dirty="0" smtClean="0"/>
              <a:t>Проводные каналы связи</a:t>
            </a:r>
            <a:endParaRPr lang="ru-RU" b="1" dirty="0"/>
          </a:p>
        </p:txBody>
      </p:sp>
    </p:spTree>
    <p:extLst>
      <p:ext uri="{BB962C8B-B14F-4D97-AF65-F5344CB8AC3E}">
        <p14:creationId xmlns:p14="http://schemas.microsoft.com/office/powerpoint/2010/main" val="31368305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6" name="Текст 5"/>
          <p:cNvSpPr>
            <a:spLocks noGrp="1"/>
          </p:cNvSpPr>
          <p:nvPr>
            <p:ph type="body" idx="2"/>
          </p:nvPr>
        </p:nvSpPr>
        <p:spPr/>
        <p:txBody>
          <a:bodyPr/>
          <a:lstStyle/>
          <a:p>
            <a:endParaRPr lang="ru-RU" dirty="0"/>
          </a:p>
        </p:txBody>
      </p:sp>
      <p:sp>
        <p:nvSpPr>
          <p:cNvPr id="5" name="Объект 4"/>
          <p:cNvSpPr>
            <a:spLocks noGrp="1"/>
          </p:cNvSpPr>
          <p:nvPr>
            <p:ph sz="quarter" idx="1"/>
          </p:nvPr>
        </p:nvSpPr>
        <p:spPr>
          <a:xfrm>
            <a:off x="3124200" y="548680"/>
            <a:ext cx="5638800" cy="5547320"/>
          </a:xfrm>
        </p:spPr>
        <p:txBody>
          <a:bodyPr>
            <a:noAutofit/>
          </a:bodyPr>
          <a:lstStyle/>
          <a:p>
            <a:pPr marL="0" indent="0">
              <a:lnSpc>
                <a:spcPct val="120000"/>
              </a:lnSpc>
              <a:buNone/>
            </a:pPr>
            <a:r>
              <a:rPr lang="ru-RU" sz="2100" dirty="0"/>
              <a:t>Проводные (воздушные) линии связи используются для передачи телефонных и телеграфных </a:t>
            </a:r>
            <a:r>
              <a:rPr lang="ru-RU" sz="2100" dirty="0" smtClean="0"/>
              <a:t>сигналов, </a:t>
            </a:r>
            <a:r>
              <a:rPr lang="ru-RU" sz="2100" dirty="0"/>
              <a:t>а также для передачи компьютерных данных. </a:t>
            </a:r>
            <a:br>
              <a:rPr lang="ru-RU" sz="2100" dirty="0"/>
            </a:br>
            <a:r>
              <a:rPr lang="ru-RU" sz="2100" dirty="0"/>
              <a:t>По проводным линиям связи могут быть организованы аналоговые и цифровые каналы передачи данных. Скорость передачи по проводным линиям "простой старой телефонной линии" (POST - </a:t>
            </a:r>
            <a:r>
              <a:rPr lang="ru-RU" sz="2100" dirty="0" err="1"/>
              <a:t>Primitive</a:t>
            </a:r>
            <a:r>
              <a:rPr lang="ru-RU" sz="2100" dirty="0"/>
              <a:t> </a:t>
            </a:r>
            <a:r>
              <a:rPr lang="ru-RU" sz="2100" dirty="0" err="1"/>
              <a:t>Old</a:t>
            </a:r>
            <a:r>
              <a:rPr lang="ru-RU" sz="2100" dirty="0"/>
              <a:t> </a:t>
            </a:r>
            <a:r>
              <a:rPr lang="ru-RU" sz="2100" dirty="0" err="1"/>
              <a:t>Telephone</a:t>
            </a:r>
            <a:r>
              <a:rPr lang="ru-RU" sz="2100" dirty="0"/>
              <a:t> </a:t>
            </a:r>
            <a:r>
              <a:rPr lang="ru-RU" sz="2100" dirty="0" err="1"/>
              <a:t>System</a:t>
            </a:r>
            <a:r>
              <a:rPr lang="ru-RU" sz="2100" dirty="0"/>
              <a:t>) является очень низкой. Кроме того, к недостаткам этих линий относятся помехозащищенность и возможность простого несанкционированного подключения к сети.</a:t>
            </a:r>
            <a:r>
              <a:rPr lang="ru-RU" sz="2500" dirty="0"/>
              <a:t/>
            </a:r>
            <a:br>
              <a:rPr lang="ru-RU" sz="2500" dirty="0"/>
            </a:br>
            <a:endParaRPr lang="ru-RU" sz="25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7403" y="2665005"/>
            <a:ext cx="3096344" cy="23200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04946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endParaRPr lang="ru-RU"/>
          </a:p>
        </p:txBody>
      </p:sp>
      <p:sp>
        <p:nvSpPr>
          <p:cNvPr id="9" name="Текст 8"/>
          <p:cNvSpPr>
            <a:spLocks noGrp="1"/>
          </p:cNvSpPr>
          <p:nvPr>
            <p:ph type="body" idx="2"/>
          </p:nvPr>
        </p:nvSpPr>
        <p:spPr/>
        <p:txBody>
          <a:bodyPr/>
          <a:lstStyle/>
          <a:p>
            <a:endParaRPr lang="ru-RU" dirty="0"/>
          </a:p>
        </p:txBody>
      </p:sp>
      <p:sp>
        <p:nvSpPr>
          <p:cNvPr id="8" name="Объект 7"/>
          <p:cNvSpPr>
            <a:spLocks noGrp="1"/>
          </p:cNvSpPr>
          <p:nvPr>
            <p:ph sz="quarter" idx="1"/>
          </p:nvPr>
        </p:nvSpPr>
        <p:spPr/>
        <p:txBody>
          <a:bodyPr>
            <a:normAutofit fontScale="92500" lnSpcReduction="10000"/>
          </a:bodyPr>
          <a:lstStyle/>
          <a:p>
            <a:pPr marL="0" indent="0">
              <a:lnSpc>
                <a:spcPct val="110000"/>
              </a:lnSpc>
              <a:buNone/>
            </a:pPr>
            <a:r>
              <a:rPr lang="ru-RU" b="1" dirty="0"/>
              <a:t>Коаксиальный кабель</a:t>
            </a:r>
            <a:r>
              <a:rPr lang="ru-RU" dirty="0"/>
              <a:t> (</a:t>
            </a:r>
            <a:r>
              <a:rPr lang="ru-RU" dirty="0" err="1"/>
              <a:t>coaxial</a:t>
            </a:r>
            <a:r>
              <a:rPr lang="ru-RU" dirty="0"/>
              <a:t> </a:t>
            </a:r>
            <a:r>
              <a:rPr lang="ru-RU" dirty="0" err="1"/>
              <a:t>cable</a:t>
            </a:r>
            <a:r>
              <a:rPr lang="ru-RU" dirty="0"/>
              <a:t>) - это кабель с центральным медным проводом, который окружен слоем изолирующего материала для того, чтобы отделить центральный проводник от внешнего проводящего экрана (медной оплетки или слой алюминиевой фольги). Внешний проводящий экран кабеля покрывается изоляцией. </a:t>
            </a:r>
            <a:br>
              <a:rPr lang="ru-RU" dirty="0"/>
            </a:br>
            <a:r>
              <a:rPr lang="ru-RU" dirty="0"/>
              <a:t>Скорость передачи данных </a:t>
            </a:r>
            <a:endParaRPr lang="ru-RU" dirty="0" smtClean="0"/>
          </a:p>
          <a:p>
            <a:pPr marL="0" indent="0">
              <a:lnSpc>
                <a:spcPct val="110000"/>
              </a:lnSpc>
              <a:buNone/>
            </a:pPr>
            <a:r>
              <a:rPr lang="ru-RU" dirty="0" smtClean="0"/>
              <a:t>50-100 </a:t>
            </a:r>
            <a:r>
              <a:rPr lang="ru-RU" dirty="0"/>
              <a:t>Мбит/с</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8493" y="2663915"/>
            <a:ext cx="3096346" cy="2322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83301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endParaRPr lang="ru-RU"/>
          </a:p>
        </p:txBody>
      </p:sp>
      <p:sp>
        <p:nvSpPr>
          <p:cNvPr id="9" name="Текст 8"/>
          <p:cNvSpPr>
            <a:spLocks noGrp="1"/>
          </p:cNvSpPr>
          <p:nvPr>
            <p:ph type="body" idx="2"/>
          </p:nvPr>
        </p:nvSpPr>
        <p:spPr/>
        <p:txBody>
          <a:bodyPr/>
          <a:lstStyle/>
          <a:p>
            <a:endParaRPr lang="ru-RU" dirty="0"/>
          </a:p>
        </p:txBody>
      </p:sp>
      <p:sp>
        <p:nvSpPr>
          <p:cNvPr id="8" name="Объект 7"/>
          <p:cNvSpPr>
            <a:spLocks noGrp="1"/>
          </p:cNvSpPr>
          <p:nvPr>
            <p:ph sz="quarter" idx="1"/>
          </p:nvPr>
        </p:nvSpPr>
        <p:spPr/>
        <p:txBody>
          <a:bodyPr>
            <a:normAutofit fontScale="92500" lnSpcReduction="10000"/>
          </a:bodyPr>
          <a:lstStyle/>
          <a:p>
            <a:pPr marL="0" indent="0">
              <a:lnSpc>
                <a:spcPct val="110000"/>
              </a:lnSpc>
              <a:buNone/>
            </a:pPr>
            <a:r>
              <a:rPr lang="ru-RU" b="1" dirty="0"/>
              <a:t>Витая пара</a:t>
            </a:r>
            <a:r>
              <a:rPr lang="ru-RU" dirty="0"/>
              <a:t> (</a:t>
            </a:r>
            <a:r>
              <a:rPr lang="ru-RU" dirty="0" err="1"/>
              <a:t>twisted</a:t>
            </a:r>
            <a:r>
              <a:rPr lang="ru-RU" dirty="0"/>
              <a:t> </a:t>
            </a:r>
            <a:r>
              <a:rPr lang="ru-RU" dirty="0" err="1"/>
              <a:t>pair</a:t>
            </a:r>
            <a:r>
              <a:rPr lang="ru-RU" dirty="0"/>
              <a:t>) — кабель связи, который представляет собой витую пару медных проводов (или несколько пар проводов), заключенных в экранированную оболочку. Пары проводов скручиваются между собой с целью уменьшения наводок. Витая пара является достаточно помехоустойчивой. </a:t>
            </a:r>
            <a:endParaRPr lang="ru-RU" dirty="0" smtClean="0"/>
          </a:p>
          <a:p>
            <a:pPr marL="0" indent="0">
              <a:lnSpc>
                <a:spcPct val="110000"/>
              </a:lnSpc>
              <a:buNone/>
            </a:pPr>
            <a:r>
              <a:rPr lang="ru-RU" dirty="0"/>
              <a:t>Скорость передачи данных </a:t>
            </a:r>
            <a:endParaRPr lang="ru-RU" dirty="0" smtClean="0"/>
          </a:p>
          <a:p>
            <a:pPr marL="0" indent="0">
              <a:lnSpc>
                <a:spcPct val="110000"/>
              </a:lnSpc>
              <a:buNone/>
            </a:pPr>
            <a:r>
              <a:rPr lang="ru-RU" dirty="0" smtClean="0"/>
              <a:t>10 </a:t>
            </a:r>
            <a:r>
              <a:rPr lang="ru-RU" dirty="0"/>
              <a:t>Мбит/с и 100 Мбит/с</a:t>
            </a:r>
            <a:br>
              <a:rPr lang="ru-RU" dirty="0"/>
            </a:b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12840" y="2733943"/>
            <a:ext cx="2808313" cy="2326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181832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endParaRPr lang="ru-RU" dirty="0"/>
          </a:p>
        </p:txBody>
      </p:sp>
      <p:sp>
        <p:nvSpPr>
          <p:cNvPr id="9" name="Текст 8"/>
          <p:cNvSpPr>
            <a:spLocks noGrp="1"/>
          </p:cNvSpPr>
          <p:nvPr>
            <p:ph type="body" idx="2"/>
          </p:nvPr>
        </p:nvSpPr>
        <p:spPr/>
        <p:txBody>
          <a:bodyPr/>
          <a:lstStyle/>
          <a:p>
            <a:endParaRPr lang="ru-RU" dirty="0"/>
          </a:p>
        </p:txBody>
      </p:sp>
      <p:sp>
        <p:nvSpPr>
          <p:cNvPr id="8" name="Объект 7"/>
          <p:cNvSpPr>
            <a:spLocks noGrp="1"/>
          </p:cNvSpPr>
          <p:nvPr>
            <p:ph sz="quarter" idx="1"/>
          </p:nvPr>
        </p:nvSpPr>
        <p:spPr/>
        <p:txBody>
          <a:bodyPr>
            <a:normAutofit lnSpcReduction="10000"/>
          </a:bodyPr>
          <a:lstStyle/>
          <a:p>
            <a:pPr marL="0" indent="0">
              <a:lnSpc>
                <a:spcPct val="110000"/>
              </a:lnSpc>
              <a:buNone/>
            </a:pPr>
            <a:r>
              <a:rPr lang="ru-RU" b="1" dirty="0"/>
              <a:t>Оптоволоконный кабель </a:t>
            </a:r>
            <a:r>
              <a:rPr lang="ru-RU" dirty="0"/>
              <a:t>(</a:t>
            </a:r>
            <a:r>
              <a:rPr lang="ru-RU" dirty="0" err="1"/>
              <a:t>fiber</a:t>
            </a:r>
            <a:r>
              <a:rPr lang="ru-RU" dirty="0"/>
              <a:t> </a:t>
            </a:r>
            <a:r>
              <a:rPr lang="ru-RU" dirty="0" err="1"/>
              <a:t>optic</a:t>
            </a:r>
            <a:r>
              <a:rPr lang="ru-RU" dirty="0"/>
              <a:t>) – это оптическое волокно на кремниевой или пластмассовой основе, заключенное в материал с низким коэффициентом преломления света, который закрыт внешней оболочкой</a:t>
            </a:r>
            <a:r>
              <a:rPr lang="ru-RU" dirty="0" smtClean="0"/>
              <a:t>.</a:t>
            </a:r>
          </a:p>
          <a:p>
            <a:pPr marL="0" indent="0">
              <a:lnSpc>
                <a:spcPct val="110000"/>
              </a:lnSpc>
              <a:buNone/>
            </a:pPr>
            <a:r>
              <a:rPr lang="ru-RU" dirty="0"/>
              <a:t>Скорость передачи данных 3Гбит/</a:t>
            </a:r>
            <a:r>
              <a:rPr lang="en-US" dirty="0"/>
              <a:t>c</a:t>
            </a:r>
            <a:r>
              <a:rPr lang="ru-RU" dirty="0"/>
              <a:t/>
            </a:r>
            <a:br>
              <a:rPr lang="ru-RU" dirty="0"/>
            </a:br>
            <a:r>
              <a:rPr lang="ru-RU" dirty="0"/>
              <a:t/>
            </a:r>
            <a:br>
              <a:rPr lang="ru-RU" dirty="0"/>
            </a:br>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79512" y="2348880"/>
            <a:ext cx="2762250" cy="2324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3418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idx="1"/>
          </p:nvPr>
        </p:nvSpPr>
        <p:spPr/>
        <p:txBody>
          <a:bodyPr/>
          <a:lstStyle/>
          <a:p>
            <a:pPr marL="285750" indent="-285750">
              <a:lnSpc>
                <a:spcPct val="150000"/>
              </a:lnSpc>
              <a:buFont typeface="Arial" pitchFamily="34" charset="0"/>
              <a:buChar char="•"/>
            </a:pPr>
            <a:r>
              <a:rPr lang="ru-RU" dirty="0" smtClean="0"/>
              <a:t>Wi-Fi</a:t>
            </a:r>
          </a:p>
          <a:p>
            <a:pPr marL="285750" indent="-285750">
              <a:lnSpc>
                <a:spcPct val="150000"/>
              </a:lnSpc>
              <a:buFont typeface="Arial" pitchFamily="34" charset="0"/>
              <a:buChar char="•"/>
            </a:pPr>
            <a:r>
              <a:rPr lang="ru-RU" dirty="0" err="1" smtClean="0"/>
              <a:t>Bluetooht</a:t>
            </a:r>
            <a:endParaRPr lang="ru-RU" dirty="0" smtClean="0"/>
          </a:p>
          <a:p>
            <a:pPr marL="285750" indent="-285750">
              <a:lnSpc>
                <a:spcPct val="150000"/>
              </a:lnSpc>
              <a:buFont typeface="Arial" pitchFamily="34" charset="0"/>
              <a:buChar char="•"/>
            </a:pPr>
            <a:r>
              <a:rPr lang="ru-RU" dirty="0"/>
              <a:t>Спутниковые каналы передачи данных</a:t>
            </a:r>
            <a:endParaRPr lang="ru-RU" dirty="0" smtClean="0"/>
          </a:p>
          <a:p>
            <a:pPr marL="285750" indent="-285750">
              <a:buFont typeface="Arial" pitchFamily="34" charset="0"/>
              <a:buChar char="•"/>
            </a:pPr>
            <a:endParaRPr lang="ru-RU" dirty="0"/>
          </a:p>
        </p:txBody>
      </p:sp>
      <p:sp>
        <p:nvSpPr>
          <p:cNvPr id="5" name="Заголовок 4"/>
          <p:cNvSpPr>
            <a:spLocks noGrp="1"/>
          </p:cNvSpPr>
          <p:nvPr>
            <p:ph type="title"/>
          </p:nvPr>
        </p:nvSpPr>
        <p:spPr/>
        <p:txBody>
          <a:bodyPr/>
          <a:lstStyle/>
          <a:p>
            <a:r>
              <a:rPr lang="ru-RU" b="1" dirty="0" smtClean="0"/>
              <a:t>Беспроводные каналы связи</a:t>
            </a:r>
            <a:endParaRPr lang="ru-RU" b="1" dirty="0"/>
          </a:p>
        </p:txBody>
      </p:sp>
    </p:spTree>
    <p:extLst>
      <p:ext uri="{BB962C8B-B14F-4D97-AF65-F5344CB8AC3E}">
        <p14:creationId xmlns:p14="http://schemas.microsoft.com/office/powerpoint/2010/main" val="301007042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64</TotalTime>
  <Words>484</Words>
  <Application>Microsoft Office PowerPoint</Application>
  <PresentationFormat>Экран (4:3)</PresentationFormat>
  <Paragraphs>46</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Официальная</vt:lpstr>
      <vt:lpstr>Каналы связи</vt:lpstr>
      <vt:lpstr>Каналы связи</vt:lpstr>
      <vt:lpstr>В зависимости от физической среды передачи данных линии связи можно разделить на:</vt:lpstr>
      <vt:lpstr>Проводные каналы связи</vt:lpstr>
      <vt:lpstr>Презентация PowerPoint</vt:lpstr>
      <vt:lpstr>Презентация PowerPoint</vt:lpstr>
      <vt:lpstr>Презентация PowerPoint</vt:lpstr>
      <vt:lpstr>Презентация PowerPoint</vt:lpstr>
      <vt:lpstr>Беспроводные каналы связи</vt:lpstr>
      <vt:lpstr>Презентация PowerPoint</vt:lpstr>
      <vt:lpstr>Презентация PowerPoint</vt:lpstr>
      <vt:lpstr>   Спутниковые каналы передачи данных  </vt:lpstr>
      <vt:lpstr>Каналы связи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Каналы связи</dc:title>
  <dc:creator>Виталик</dc:creator>
  <cp:lastModifiedBy>Виталик</cp:lastModifiedBy>
  <cp:revision>10</cp:revision>
  <dcterms:created xsi:type="dcterms:W3CDTF">2013-09-15T13:45:00Z</dcterms:created>
  <dcterms:modified xsi:type="dcterms:W3CDTF">2013-12-17T16:22:21Z</dcterms:modified>
</cp:coreProperties>
</file>