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73" r:id="rId3"/>
    <p:sldId id="259" r:id="rId4"/>
    <p:sldId id="260" r:id="rId5"/>
    <p:sldId id="258" r:id="rId6"/>
    <p:sldId id="261" r:id="rId7"/>
    <p:sldId id="262" r:id="rId8"/>
    <p:sldId id="280" r:id="rId9"/>
    <p:sldId id="277" r:id="rId10"/>
    <p:sldId id="268" r:id="rId11"/>
    <p:sldId id="278" r:id="rId12"/>
    <p:sldId id="265" r:id="rId13"/>
    <p:sldId id="266" r:id="rId14"/>
    <p:sldId id="267" r:id="rId15"/>
    <p:sldId id="276" r:id="rId16"/>
    <p:sldId id="269" r:id="rId17"/>
    <p:sldId id="272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28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29741-C96A-4231-B3AB-50A041B1F64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C3E26-897D-4CCF-B4BC-1C7A3E729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9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04273-FB45-4F9C-9985-39DD9244959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40D77-3804-453A-93E8-227AA200C4D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542C2-A5E5-4067-83BF-1FDE43CB8EA4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ECEDE-9F57-419F-B123-FAA8D34DC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053;&#1086;&#1074;&#1072;&#1103;%20&#1087;&#1072;&#1087;&#1082;&#1072;\&#1056;&#1072;&#1079;&#1088;&#1072;&#1073;&#1086;&#1090;&#1082;&#1080;%20&#1086;&#1090;&#1082;&#1088;&#1099;&#1090;&#1099;&#1093;%20&#1084;&#1077;&#1088;&#1086;&#1087;&#1088;&#1080;&#1103;&#1090;&#1080;&#1081;%20&#1087;&#1086;%20&#1080;&#1085;&#1092;&#1086;&#1088;&#1084;&#1072;&#1090;&#1080;&#1082;&#1080;.pp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slide" Target="slide5.xml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053;&#1086;&#1074;&#1072;&#1103;%20&#1087;&#1072;&#1087;&#1082;&#1072;\&#1056;&#1072;&#1079;&#1088;&#1072;&#1073;&#1086;&#1090;&#1082;&#1080;%20&#1086;&#1090;&#1082;&#1088;&#1099;&#1090;&#1099;&#1093;%20&#1084;&#1077;&#1088;&#1086;&#1087;&#1088;&#1080;&#1103;&#1090;&#1080;&#1081;%20&#1087;&#1086;%20&#1080;&#1085;&#1092;&#1086;&#1088;&#1084;&#1072;&#1090;&#1080;&#1082;&#1080;.pp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2214554"/>
            <a:ext cx="6715172" cy="2585323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КВН «ЗАНИМАТЕЛЬНАЯ ИНФОРМАТИКА». 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5072074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Между обучающимися групп №33 и №34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21429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Чтобы спорилось нужное дело,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Чтобы в жизни не знать неудач,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Вы в поход отправляетесь смело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В мир загадок и сложных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928670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Конкурс «Дешифратор».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858280" cy="5857892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Скажи мне, какой у тебя компьютер, и я скажу, кто ты. 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b="1" dirty="0"/>
              <a:t>Скажи мне, кто твой друг, и я скажу, кто ты. </a:t>
            </a:r>
            <a:endParaRPr lang="ru-RU" b="1" dirty="0" smtClean="0"/>
          </a:p>
          <a:p>
            <a:pPr marL="514350" lvl="0" indent="-514350">
              <a:buNone/>
            </a:pPr>
            <a:r>
              <a:rPr lang="ru-RU" dirty="0" smtClean="0"/>
              <a:t>2. </a:t>
            </a:r>
            <a:r>
              <a:rPr lang="ru-RU" dirty="0"/>
              <a:t>Компьютер памятью не испортишь. 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b="1" dirty="0" smtClean="0"/>
              <a:t> </a:t>
            </a:r>
            <a:r>
              <a:rPr lang="ru-RU" b="1" dirty="0"/>
              <a:t>Кашу маслом не испортишь.</a:t>
            </a:r>
            <a:r>
              <a:rPr lang="ru-RU" dirty="0"/>
              <a:t> </a:t>
            </a:r>
            <a:r>
              <a:rPr lang="ru-RU" dirty="0" smtClean="0"/>
              <a:t>.</a:t>
            </a:r>
          </a:p>
          <a:p>
            <a:pPr marL="514350" lvl="0" indent="-514350">
              <a:buNone/>
            </a:pPr>
            <a:r>
              <a:rPr lang="ru-RU" dirty="0" smtClean="0"/>
              <a:t>3. По компьютерам встречают, по программам провожают.</a:t>
            </a:r>
          </a:p>
          <a:p>
            <a:pPr marL="514350" lvl="0" indent="-514350">
              <a:buNone/>
            </a:pPr>
            <a:r>
              <a:rPr lang="ru-RU" dirty="0" smtClean="0"/>
              <a:t>     </a:t>
            </a:r>
            <a:r>
              <a:rPr lang="ru-RU" b="1" dirty="0" smtClean="0"/>
              <a:t>По  одежке  встречают, по уму провожают.</a:t>
            </a:r>
          </a:p>
          <a:p>
            <a:pPr marL="514350" lvl="0" indent="-514350">
              <a:buNone/>
            </a:pPr>
            <a:r>
              <a:rPr lang="ru-RU" dirty="0" smtClean="0"/>
              <a:t>4. </a:t>
            </a:r>
            <a:r>
              <a:rPr lang="ru-RU" dirty="0"/>
              <a:t>Дареному компьютеру в системный блок не заглядывают. </a:t>
            </a:r>
            <a:r>
              <a:rPr lang="ru-RU" dirty="0" smtClean="0"/>
              <a:t>.</a:t>
            </a:r>
          </a:p>
          <a:p>
            <a:pPr marL="514350" lvl="0" indent="-514350">
              <a:buNone/>
            </a:pPr>
            <a:r>
              <a:rPr lang="ru-RU" b="1" dirty="0"/>
              <a:t>Дареному коню в зубы не смотрят</a:t>
            </a:r>
            <a:r>
              <a:rPr lang="ru-RU" dirty="0"/>
              <a:t>.</a:t>
            </a:r>
            <a:endParaRPr lang="ru-RU" dirty="0" smtClean="0"/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7308304" y="6165304"/>
            <a:ext cx="792088" cy="50405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6868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5.  </a:t>
            </a:r>
            <a:r>
              <a:rPr lang="ru-RU" sz="3600" dirty="0"/>
              <a:t>Бит байт бережет. </a:t>
            </a:r>
            <a:endParaRPr lang="ru-RU" sz="3600" dirty="0" smtClean="0"/>
          </a:p>
          <a:p>
            <a:pPr>
              <a:buNone/>
            </a:pPr>
            <a:r>
              <a:rPr lang="ru-RU" sz="3600" dirty="0"/>
              <a:t>Копейка рубль </a:t>
            </a:r>
            <a:r>
              <a:rPr lang="ru-RU" sz="3600" dirty="0" smtClean="0"/>
              <a:t>бережет</a:t>
            </a:r>
          </a:p>
          <a:p>
            <a:pPr>
              <a:buNone/>
            </a:pPr>
            <a:r>
              <a:rPr lang="ru-RU" sz="3600" dirty="0" smtClean="0"/>
              <a:t>6. Что </a:t>
            </a:r>
            <a:r>
              <a:rPr lang="ru-RU" sz="3600" dirty="0"/>
              <a:t>из Корзины удалено, то пропало.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Что </a:t>
            </a:r>
            <a:r>
              <a:rPr lang="ru-RU" sz="3600" dirty="0"/>
              <a:t>с возу упало, то пропало. </a:t>
            </a:r>
          </a:p>
          <a:p>
            <a:pPr>
              <a:buNone/>
            </a:pPr>
            <a:r>
              <a:rPr lang="ru-RU" sz="3600" dirty="0" smtClean="0"/>
              <a:t>7.Вирусов </a:t>
            </a:r>
            <a:r>
              <a:rPr lang="ru-RU" sz="3600" dirty="0"/>
              <a:t>бояться – в Интернет не ходить. </a:t>
            </a:r>
          </a:p>
          <a:p>
            <a:pPr>
              <a:buNone/>
            </a:pPr>
            <a:r>
              <a:rPr lang="ru-RU" sz="3600" dirty="0"/>
              <a:t>Волков бояться – в лес не ходить.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8.За одного </a:t>
            </a:r>
            <a:r>
              <a:rPr lang="ru-RU" sz="3600" dirty="0"/>
              <a:t>хакера семь кандидатов наук </a:t>
            </a:r>
            <a:r>
              <a:rPr lang="ru-RU" sz="3600" dirty="0" smtClean="0"/>
              <a:t>дают.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За одного битого семь небитых дают. 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6500826" y="2643182"/>
            <a:ext cx="357190" cy="500066"/>
          </a:xfrm>
          <a:prstGeom prst="rect">
            <a:avLst/>
          </a:prstGeom>
          <a:ln w="127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00100" y="500042"/>
            <a:ext cx="7472323" cy="528641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1"/>
            <a:ext cx="5400655" cy="64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Кроссворды.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5473005"/>
            <a:ext cx="87868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7. Устройство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 для ввода информации в компьютер с листа бумаги.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642918"/>
            <a:ext cx="5000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процессор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28926" y="1785926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  И  К  Р  О  Ф       Н     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929454" y="1785926"/>
            <a:ext cx="5000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НАУШНИКИ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072198" y="3571877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   А       Е   Р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357554" y="2571744"/>
            <a:ext cx="5715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428728" y="3571876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   Ж  О  Й       Т  И   К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00042"/>
            <a:ext cx="3571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1.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«Мозг»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компьютера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000108"/>
            <a:ext cx="3786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2.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ввода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звука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785926"/>
            <a:ext cx="4000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3.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прослушивания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музыки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звука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2786058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4.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хранения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программ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данных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143380"/>
            <a:ext cx="5643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5.Название файла </a:t>
            </a:r>
          </a:p>
          <a:p>
            <a:pPr lvl="0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созданного в текстовом редакторе.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5000636"/>
            <a:ext cx="5715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</a:rPr>
              <a:t>6. Устройство аналогичное мыши.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28992" y="2643182"/>
            <a:ext cx="357190" cy="2133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ДИСК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3857620" y="2643183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 К   У   М      Н Т</a:t>
            </a:r>
            <a:endParaRPr lang="ru-RU" sz="3200" dirty="0"/>
          </a:p>
        </p:txBody>
      </p:sp>
      <p:sp>
        <p:nvSpPr>
          <p:cNvPr id="2" name="Управляющая кнопка: в конец 1">
            <a:hlinkClick r:id="rId3" action="ppaction://hlinksldjump" highlightClick="1"/>
          </p:cNvPr>
          <p:cNvSpPr/>
          <p:nvPr/>
        </p:nvSpPr>
        <p:spPr>
          <a:xfrm>
            <a:off x="7929586" y="6150455"/>
            <a:ext cx="500066" cy="70754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699" grpId="0"/>
      <p:bldP spid="5" grpId="0"/>
      <p:bldP spid="6" grpId="0"/>
      <p:bldP spid="9" grpId="0"/>
      <p:bldP spid="10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214290"/>
            <a:ext cx="5643570" cy="61436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15008" y="5786454"/>
            <a:ext cx="34289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7.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Печатающее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вывода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0"/>
            <a:ext cx="5000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1.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Многоклавишное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ввода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64291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        2.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сбора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 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хранения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переработки</a:t>
            </a:r>
            <a:endParaRPr lang="ru-RU" sz="2000" dirty="0" smtClean="0">
              <a:latin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информации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71612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3.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прослушивания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музыки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звука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endParaRPr lang="ru-RU" sz="2200" dirty="0" smtClean="0"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2285992"/>
            <a:ext cx="53578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4.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Носитель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информации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который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записывают программы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данные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хранения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200" dirty="0" smtClean="0"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3571876"/>
            <a:ext cx="392905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5.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быстрого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перемещения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экрану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endParaRPr lang="ru-RU" sz="2200" dirty="0" smtClean="0"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857760"/>
            <a:ext cx="35004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6.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Устройство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вывода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информации</a:t>
            </a:r>
            <a:r>
              <a:rPr lang="ru-RU" sz="2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200" dirty="0" smtClean="0"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488" y="3143249"/>
            <a:ext cx="3571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клавиатура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500562" y="3357562"/>
            <a:ext cx="4286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О  М   П   Ь Ю  Т  Е  Р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78" y="335756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   Л    О   Н            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57224" y="38576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    И    С    К    Е    Т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714480" y="4429132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М </a:t>
            </a:r>
          </a:p>
          <a:p>
            <a:r>
              <a:rPr lang="ru-RU" dirty="0" smtClean="0"/>
              <a:t>  Ы</a:t>
            </a:r>
          </a:p>
          <a:p>
            <a:r>
              <a:rPr lang="ru-RU" dirty="0" smtClean="0"/>
              <a:t>  Ш</a:t>
            </a:r>
          </a:p>
          <a:p>
            <a:r>
              <a:rPr lang="ru-RU" dirty="0" smtClean="0"/>
              <a:t>  Ь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214546" y="442913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   Н          Т    О    Р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500298" y="550070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          И    Н    Т    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4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64291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"</a:t>
            </a:r>
            <a:r>
              <a:rPr lang="ru-RU" b="1" i="1" dirty="0" smtClean="0">
                <a:solidFill>
                  <a:schemeClr val="bg1"/>
                </a:solidFill>
              </a:rPr>
              <a:t>Крылатые слова и информатика"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5286380" cy="61436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Как называется человек на компьютерном языке?   </a:t>
            </a:r>
          </a:p>
          <a:p>
            <a:pPr marL="0" indent="0">
              <a:buNone/>
            </a:pPr>
            <a:r>
              <a:rPr lang="ru-RU" sz="3000" b="1" dirty="0" smtClean="0"/>
              <a:t>1.Пользователь.</a:t>
            </a:r>
          </a:p>
          <a:p>
            <a:pPr marL="514350" indent="-514350">
              <a:buNone/>
            </a:pPr>
            <a:r>
              <a:rPr lang="ru-RU" sz="3000" b="1" dirty="0" smtClean="0"/>
              <a:t>2. Клиент </a:t>
            </a:r>
          </a:p>
          <a:p>
            <a:pPr marL="514350" indent="-514350">
              <a:buNone/>
            </a:pPr>
            <a:r>
              <a:rPr lang="ru-RU" sz="3000" b="1" dirty="0" smtClean="0"/>
              <a:t>3. Пациент</a:t>
            </a:r>
            <a:r>
              <a:rPr lang="ru-RU" sz="3000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"</a:t>
            </a:r>
            <a:r>
              <a:rPr lang="en-US" dirty="0" err="1" smtClean="0"/>
              <a:t>Возмутитель</a:t>
            </a:r>
            <a:r>
              <a:rPr lang="en-US" dirty="0" smtClean="0"/>
              <a:t> </a:t>
            </a:r>
            <a:r>
              <a:rPr lang="en-US" dirty="0" err="1" smtClean="0"/>
              <a:t>спокойствия</a:t>
            </a:r>
            <a:r>
              <a:rPr lang="ru-RU" dirty="0" smtClean="0"/>
              <a:t> "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b="1" dirty="0" smtClean="0"/>
              <a:t>Звуковой сигнал на компьютере.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b="1" dirty="0" smtClean="0"/>
              <a:t>Антивирусная программа.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b="1" dirty="0" smtClean="0"/>
              <a:t>Компьютерный вирус.</a:t>
            </a:r>
          </a:p>
          <a:p>
            <a:pPr>
              <a:buNone/>
            </a:pPr>
            <a:r>
              <a:rPr lang="ru-RU" dirty="0" smtClean="0"/>
              <a:t>"А все-таки она вертится !"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/>
              <a:t>Дискета.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/>
              <a:t>"Мышь".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/>
              <a:t>Системная шина.</a:t>
            </a:r>
          </a:p>
          <a:p>
            <a:pPr marL="514350" lvl="0" indent="-51435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2066" y="857232"/>
            <a:ext cx="407193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Ни дня без строчки.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b="1" dirty="0" smtClean="0"/>
              <a:t>Текстовый файл.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b="1" dirty="0" smtClean="0"/>
              <a:t>Лазерный принтер.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b="1" dirty="0" smtClean="0"/>
              <a:t>Сканер.</a:t>
            </a:r>
          </a:p>
          <a:p>
            <a:r>
              <a:rPr lang="ru-RU" sz="3200" dirty="0" smtClean="0"/>
              <a:t>3 кита.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dirty="0" smtClean="0"/>
              <a:t>0, 1 и неопределенность.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dirty="0" smtClean="0"/>
              <a:t>Паскаль, Бейсик и Си.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dirty="0" smtClean="0"/>
              <a:t>Системный блок, клавиатура и монитор.</a:t>
            </a:r>
          </a:p>
          <a:p>
            <a:r>
              <a:rPr lang="ru-RU" sz="3200" dirty="0" smtClean="0"/>
              <a:t>Чего изволите?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Исполнитель алгоритма.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dirty="0" smtClean="0"/>
              <a:t>Процессор.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dirty="0" smtClean="0"/>
              <a:t>Программа </a:t>
            </a:r>
            <a:r>
              <a:rPr lang="en-US" sz="2400" b="1" dirty="0" smtClean="0"/>
              <a:t>Norton Commander.</a:t>
            </a:r>
            <a:endParaRPr lang="ru-RU" sz="2400" b="1" dirty="0" smtClean="0"/>
          </a:p>
          <a:p>
            <a:pPr marL="457200" lvl="0" indent="-457200"/>
            <a:endParaRPr lang="ru-RU" sz="2400" b="1" dirty="0" smtClean="0"/>
          </a:p>
          <a:p>
            <a:pPr marL="457200" lvl="0" indent="-457200" algn="just"/>
            <a:endParaRPr lang="ru-RU" sz="2400" b="1" dirty="0" smtClean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6858048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Конкурс «Отгадай-ка».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4500562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500" dirty="0" smtClean="0">
                <a:solidFill>
                  <a:schemeClr val="bg1"/>
                </a:solidFill>
              </a:rPr>
              <a:t>Сам </a:t>
            </a:r>
            <a:r>
              <a:rPr lang="ru-RU" sz="3500" dirty="0">
                <a:solidFill>
                  <a:schemeClr val="bg1"/>
                </a:solidFill>
              </a:rPr>
              <a:t>механический,</a:t>
            </a:r>
            <a:br>
              <a:rPr lang="ru-RU" sz="3500" dirty="0">
                <a:solidFill>
                  <a:schemeClr val="bg1"/>
                </a:solidFill>
              </a:rPr>
            </a:br>
            <a:r>
              <a:rPr lang="ru-RU" sz="3500" dirty="0">
                <a:solidFill>
                  <a:schemeClr val="bg1"/>
                </a:solidFill>
              </a:rPr>
              <a:t>Мозг электрический,</a:t>
            </a:r>
            <a:br>
              <a:rPr lang="ru-RU" sz="3500" dirty="0">
                <a:solidFill>
                  <a:schemeClr val="bg1"/>
                </a:solidFill>
              </a:rPr>
            </a:br>
            <a:r>
              <a:rPr lang="ru-RU" sz="3500" dirty="0">
                <a:solidFill>
                  <a:schemeClr val="bg1"/>
                </a:solidFill>
              </a:rPr>
              <a:t>Разговаривает. </a:t>
            </a:r>
            <a:endParaRPr lang="ru-RU" sz="3500" dirty="0" smtClean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57686" y="785794"/>
            <a:ext cx="50006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В упаковке, как конфета,</a:t>
            </a:r>
            <a:b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Быстро вертится …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500306"/>
            <a:ext cx="4429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Идут, идут, а с места не сойдут.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0438"/>
            <a:ext cx="47148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Под дисплеем – главный блок: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Там бежит электроток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К самым важным </a:t>
            </a:r>
            <a:r>
              <a:rPr lang="ru-RU" sz="3200" dirty="0" err="1" smtClean="0">
                <a:solidFill>
                  <a:schemeClr val="bg1"/>
                </a:solidFill>
              </a:rPr>
              <a:t>микросхемам.Этот</a:t>
            </a:r>
            <a:r>
              <a:rPr lang="ru-RU" sz="3200" dirty="0" smtClean="0">
                <a:solidFill>
                  <a:schemeClr val="bg1"/>
                </a:solidFill>
              </a:rPr>
              <a:t> блок зовут…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714488"/>
            <a:ext cx="50720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По клавишам прыг да скок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Бе-ре-ги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но-го-ток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!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Раз-два и готово – получили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слово!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78619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Скромный серый коробок,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Длинный тонкий проводок,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Ну а на коробке – две или три кнопки.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000240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(</a:t>
            </a:r>
            <a:r>
              <a:rPr lang="ru-RU" sz="3200" b="1" dirty="0" smtClean="0"/>
              <a:t>Робот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3109" y="3071810"/>
            <a:ext cx="20717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(Часы).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6273225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(Системный)</a:t>
            </a: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1428736"/>
            <a:ext cx="19918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(Дискета).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388" y="3286124"/>
            <a:ext cx="24995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(Клавиатура)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58148" y="6286520"/>
            <a:ext cx="17171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(Мышь).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214422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Конкурс «</a:t>
            </a:r>
            <a:r>
              <a:rPr lang="ru-RU" b="1" dirty="0" err="1" smtClean="0"/>
              <a:t>Инфоребусы</a:t>
            </a:r>
            <a:r>
              <a:rPr lang="ru-RU" b="1" dirty="0" smtClean="0"/>
              <a:t>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491174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РЕБУСЫ ПО ИНФОРМАТИКЕ </a:t>
            </a:r>
            <a:endParaRPr lang="ru-RU" dirty="0"/>
          </a:p>
        </p:txBody>
      </p:sp>
      <p:pic>
        <p:nvPicPr>
          <p:cNvPr id="4" name="Рисунок 3" descr="моде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762500" cy="18669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сервер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500570"/>
            <a:ext cx="5857884" cy="2357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«</a:t>
            </a:r>
            <a:r>
              <a:rPr lang="ru-RU" b="1" dirty="0" smtClean="0"/>
              <a:t>ЛИНГВИСТОВ».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8929718" cy="104298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8000" b="1" dirty="0" smtClean="0"/>
              <a:t>«КОМПЬЮТЕРИЗАЦИЯ»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pres?slideindex=14&amp;slidetitle=Размещение на сайте." highlightClick="1"/>
          </p:cNvPr>
          <p:cNvSpPr/>
          <p:nvPr/>
        </p:nvSpPr>
        <p:spPr>
          <a:xfrm>
            <a:off x="6300192" y="5157192"/>
            <a:ext cx="1152128" cy="72008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/>
              <a:t>Визитная карточка группы №33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500" dirty="0" smtClean="0">
                <a:solidFill>
                  <a:srgbClr val="C00000"/>
                </a:solidFill>
              </a:rPr>
              <a:t>Команда </a:t>
            </a:r>
          </a:p>
          <a:p>
            <a:r>
              <a:rPr lang="ru-RU" sz="4500" dirty="0" smtClean="0">
                <a:solidFill>
                  <a:srgbClr val="C00000"/>
                </a:solidFill>
              </a:rPr>
              <a:t>«Знатоки информатики»</a:t>
            </a:r>
            <a:endParaRPr lang="ru-RU" sz="45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Наш девиз: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5400" dirty="0" smtClean="0">
                <a:solidFill>
                  <a:srgbClr val="7030A0"/>
                </a:solidFill>
              </a:rPr>
              <a:t>Мы </a:t>
            </a:r>
            <a:r>
              <a:rPr lang="ru-RU" sz="5400" dirty="0">
                <a:solidFill>
                  <a:srgbClr val="7030A0"/>
                </a:solidFill>
              </a:rPr>
              <a:t>знаем все</a:t>
            </a:r>
            <a:br>
              <a:rPr lang="ru-RU" sz="5400" dirty="0">
                <a:solidFill>
                  <a:srgbClr val="7030A0"/>
                </a:solidFill>
              </a:rPr>
            </a:br>
            <a:r>
              <a:rPr lang="ru-RU" sz="5400" dirty="0">
                <a:solidFill>
                  <a:srgbClr val="7030A0"/>
                </a:solidFill>
              </a:rPr>
              <a:t>Нас знают все</a:t>
            </a:r>
            <a:br>
              <a:rPr lang="ru-RU" sz="5400" dirty="0">
                <a:solidFill>
                  <a:srgbClr val="7030A0"/>
                </a:solidFill>
              </a:rPr>
            </a:br>
            <a:r>
              <a:rPr lang="ru-RU" sz="5400" dirty="0">
                <a:solidFill>
                  <a:srgbClr val="7030A0"/>
                </a:solidFill>
              </a:rPr>
              <a:t>И мы уверены в себе,</a:t>
            </a:r>
            <a:br>
              <a:rPr lang="ru-RU" sz="5400" dirty="0">
                <a:solidFill>
                  <a:srgbClr val="7030A0"/>
                </a:solidFill>
              </a:rPr>
            </a:br>
            <a:r>
              <a:rPr lang="ru-RU" sz="5400" dirty="0">
                <a:solidFill>
                  <a:srgbClr val="7030A0"/>
                </a:solidFill>
              </a:rPr>
              <a:t>Мы победить хотим в игре!</a:t>
            </a:r>
          </a:p>
          <a:p>
            <a:pPr>
              <a:buNone/>
            </a:pPr>
            <a:endParaRPr lang="ru-RU" sz="40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Wingdings" pitchFamily="2" charset="2"/>
              <a:buChar char="v"/>
            </a:pPr>
            <a:r>
              <a:rPr lang="ru-RU" dirty="0" smtClean="0"/>
              <a:t>формирование общих и профессиональных компетенций;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/>
              <a:t>повторение и закрепление основного материала, представленного в неординарных ситуациях; 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dirty="0" smtClean="0"/>
              <a:t>развитие устойчивого интереса к информатике, творческой активности; 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dirty="0" smtClean="0"/>
              <a:t>воспитание уважения к сопернику, умения вести спор, стойкости, воли к победе, находчивости;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капитан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Бугрова </a:t>
            </a:r>
          </a:p>
          <a:p>
            <a:pPr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     Алла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E:\P101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785926"/>
            <a:ext cx="3429024" cy="44052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Малина  Люба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2050" name="Picture 2" descr="E:\P101000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714488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Атаева Маша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E:\P101001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643050"/>
            <a:ext cx="3714776" cy="4525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Тюгова Оксана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E:\P10100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571612"/>
            <a:ext cx="3643338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Черетаева</a:t>
            </a:r>
            <a:r>
              <a:rPr lang="ru-RU" sz="4800" dirty="0">
                <a:solidFill>
                  <a:schemeClr val="bg1"/>
                </a:solidFill>
              </a:rPr>
              <a:t> </a:t>
            </a:r>
            <a:r>
              <a:rPr lang="ru-RU" sz="4800" dirty="0" smtClean="0">
                <a:solidFill>
                  <a:schemeClr val="bg1"/>
                </a:solidFill>
              </a:rPr>
              <a:t>Катя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5122" name="Picture 2" descr="E:\P101001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4764" y="1600200"/>
            <a:ext cx="3626062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7786710" y="5715016"/>
            <a:ext cx="857256" cy="7143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920880" cy="316835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Визитная карточка </a:t>
            </a:r>
            <a:b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группы №34 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Команда «Дельфины»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780928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Дельфин всегда плывет вперед и никогда не отстает</a:t>
            </a:r>
            <a:endParaRPr lang="ru-RU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908720"/>
            <a:ext cx="5904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Девиз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500042"/>
            <a:ext cx="83582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Приветствие  Жюри 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Великодушное жюри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О, Вы нас строго не судите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Ведь  с честным сердцем и душою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Дельфинчики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 готовы к бою!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5725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Приветствие  Соперникам  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2357431"/>
            <a:ext cx="50006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Несмотря на наш нервоз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поясницу и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хандроз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сегодня и сейчас всем покажем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-Класс!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928670"/>
          </a:xfrm>
        </p:spPr>
        <p:txBody>
          <a:bodyPr>
            <a:normAutofit/>
          </a:bodyPr>
          <a:lstStyle/>
          <a:p>
            <a:r>
              <a:rPr lang="ru-RU" dirty="0" smtClean="0"/>
              <a:t>Члены жюри: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472518" cy="4983179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/>
              <a:t>Горшкова Ольга Ивановна – зам директора по УПР</a:t>
            </a:r>
          </a:p>
          <a:p>
            <a:pPr marL="514350" indent="-514350">
              <a:buNone/>
            </a:pPr>
            <a:r>
              <a:rPr lang="ru-RU" b="1" dirty="0" smtClean="0"/>
              <a:t>Михайлова Елена Владимировна – зам. директора по воспитательной работе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Приветствие  Болельщикам   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2857496"/>
            <a:ext cx="6858048" cy="331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болельщикам всем в раз мы даем такой наказ:</a:t>
            </a:r>
          </a:p>
          <a:p>
            <a:pPr algn="ctr">
              <a:lnSpc>
                <a:spcPct val="150000"/>
              </a:lnSpc>
              <a:buFontTx/>
              <a:buChar char="-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других вы не болейте,</a:t>
            </a:r>
          </a:p>
          <a:p>
            <a:pPr algn="ctr">
              <a:lnSpc>
                <a:spcPct val="150000"/>
              </a:lnSpc>
              <a:buFontTx/>
              <a:buChar char="-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болейте вы за нас!!!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9928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Состав команды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844824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Слепов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Николай</a:t>
            </a:r>
            <a:endParaRPr lang="ru-RU" sz="3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8421" y="3789040"/>
            <a:ext cx="4717253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Фролова Маргарита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2780928"/>
            <a:ext cx="377597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Семенова Алина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79179" y="5805264"/>
            <a:ext cx="4370235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Бабченко</a:t>
            </a:r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Светлана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157" y="4797152"/>
            <a:ext cx="4124463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Родина Екатерина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Капитан команды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395536" y="1916832"/>
            <a:ext cx="3384376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139952" y="2132856"/>
            <a:ext cx="4824536" cy="4031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Николай: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Николай - наш капитан, </a:t>
            </a:r>
          </a:p>
          <a:p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объездил много стран. </a:t>
            </a:r>
          </a:p>
          <a:p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Приведет к успеху нас Главный приз возьмем сейчас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251520" y="188640"/>
            <a:ext cx="2664296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6156176" y="3401616"/>
            <a:ext cx="2757661" cy="3456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635896" y="620688"/>
            <a:ext cx="4680520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Екатерина: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Катенька Катюшка хорошая девчушка учиться отлично ведет себя прилично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4221088"/>
            <a:ext cx="460851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Светлана: </a:t>
            </a:r>
          </a:p>
          <a:p>
            <a:r>
              <a:rPr lang="ru-RU" sz="32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Светочка Светуля просто </a:t>
            </a:r>
            <a:r>
              <a:rPr lang="ru-RU" sz="3200" b="1" i="1" dirty="0" err="1" smtClean="0">
                <a:ln w="10541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красотуля</a:t>
            </a:r>
            <a:r>
              <a:rPr lang="ru-RU" sz="32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всем в  группе помогает усталости не знает</a:t>
            </a:r>
            <a:endParaRPr lang="ru-RU" sz="3200" b="1" i="1" dirty="0">
              <a:ln w="10541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6119664" y="3284984"/>
            <a:ext cx="3024336" cy="3573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/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251520" y="260648"/>
            <a:ext cx="2736304" cy="33843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419872" y="620688"/>
            <a:ext cx="4464496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Алина: </a:t>
            </a:r>
          </a:p>
          <a:p>
            <a:r>
              <a:rPr lang="ru-RU" sz="32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Наша </a:t>
            </a:r>
            <a:r>
              <a:rPr lang="ru-RU" sz="3200" b="1" i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Алинка</a:t>
            </a:r>
            <a:r>
              <a:rPr lang="ru-RU" sz="32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–ягодка малинка цветов корзинка красивая блондинка</a:t>
            </a:r>
            <a:endParaRPr lang="ru-RU" sz="3200" b="1" i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149080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Маргарита:</a:t>
            </a:r>
          </a:p>
          <a:p>
            <a:r>
              <a:rPr lang="ru-RU" sz="32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Умница красавица всей команде нравится</a:t>
            </a:r>
            <a:endParaRPr lang="ru-RU" sz="3200" b="1" i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ёна\Desktop\4787309_69600_6821212_136_1283158954_shkola_kv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01090" y="2928934"/>
            <a:ext cx="642910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000240"/>
            <a:ext cx="7793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Всем большое спасибо!!!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rId2" action="ppaction://hlinkpres?slideindex=14&amp;slidetitle=Размещение на сайте." highlightClick="1"/>
          </p:cNvPr>
          <p:cNvSpPr/>
          <p:nvPr/>
        </p:nvSpPr>
        <p:spPr>
          <a:xfrm>
            <a:off x="6012160" y="5517232"/>
            <a:ext cx="1152128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3571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и критерии оценки.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60533"/>
              </p:ext>
            </p:extLst>
          </p:nvPr>
        </p:nvGraphicFramePr>
        <p:xfrm>
          <a:off x="0" y="764313"/>
          <a:ext cx="9144000" cy="641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4942"/>
                <a:gridCol w="392905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Этапы конкурса.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smtClean="0"/>
                        <a:t>  Кол-во</a:t>
                      </a:r>
                      <a:r>
                        <a:rPr lang="ru-RU" sz="2800" baseline="0" smtClean="0"/>
                        <a:t> </a:t>
                      </a:r>
                      <a:r>
                        <a:rPr lang="ru-RU" sz="2800" baseline="0" dirty="0" smtClean="0"/>
                        <a:t>баллов.</a:t>
                      </a:r>
                      <a:endParaRPr lang="ru-RU" sz="2800" dirty="0"/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Представление команд.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Разминка «Блиц-опрос».</a:t>
                      </a:r>
                      <a:r>
                        <a:rPr lang="ru-RU" sz="280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– «Программист».</a:t>
                      </a:r>
                      <a:endParaRPr lang="ru-R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Конкурс капитанов.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1 слово -2 балла</a:t>
                      </a:r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Конкурс с</a:t>
                      </a:r>
                      <a:r>
                        <a:rPr lang="ru-RU" sz="2800" baseline="0" dirty="0" smtClean="0"/>
                        <a:t> болельщиками.</a:t>
                      </a:r>
                      <a:endParaRPr lang="ru-R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 балл –прав. ответ</a:t>
                      </a:r>
                      <a:endParaRPr lang="ru-RU" sz="2800" dirty="0"/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Конкурс</a:t>
                      </a:r>
                      <a:r>
                        <a:rPr lang="ru-RU" sz="2800" baseline="0" dirty="0" smtClean="0"/>
                        <a:t> «Дешифратор».</a:t>
                      </a:r>
                      <a:r>
                        <a:rPr lang="ru-RU" sz="28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 ответ – 1 балл</a:t>
                      </a:r>
                      <a:endParaRPr lang="ru-RU" sz="2800" dirty="0"/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Конкурс кроссвордов.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1 ответ – 1 балл</a:t>
                      </a:r>
                    </a:p>
                  </a:txBody>
                  <a:tcPr/>
                </a:tc>
              </a:tr>
              <a:tr h="9555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Конкурс «Крылатые слова» с болельщиками.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1 ответ – 1 балл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523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Конкурс«Отгадай-ка».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1 ответ – 1 балл</a:t>
                      </a:r>
                    </a:p>
                  </a:txBody>
                  <a:tcPr/>
                </a:tc>
              </a:tr>
              <a:tr h="7507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/>
                        <a:t>Конкурс «</a:t>
                      </a:r>
                      <a:r>
                        <a:rPr lang="ru-RU" sz="2800" b="0" dirty="0" err="1" smtClean="0"/>
                        <a:t>Инфоребусы</a:t>
                      </a:r>
                      <a:r>
                        <a:rPr lang="ru-RU" sz="2800" b="0" dirty="0" smtClean="0"/>
                        <a:t>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4 балла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Жеребьевка и приветствие команд.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«Знатоки информатики»             «Дельфины»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Бугрова Алла                   1.Семенова Алина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Малина Люба                  2.Бабченко Света</a:t>
            </a:r>
          </a:p>
          <a:p>
            <a:pPr marL="514350" indent="-514350">
              <a:buAutoNum type="arabicPeriod"/>
            </a:pPr>
            <a:r>
              <a:rPr lang="ru-RU" b="1" dirty="0" err="1" smtClean="0"/>
              <a:t>Черетаева</a:t>
            </a:r>
            <a:r>
              <a:rPr lang="ru-RU" b="1" dirty="0" smtClean="0"/>
              <a:t> Катя                3. Фролова Рита</a:t>
            </a:r>
          </a:p>
          <a:p>
            <a:pPr marL="514350" indent="-514350">
              <a:buAutoNum type="arabicPeriod"/>
            </a:pPr>
            <a:r>
              <a:rPr lang="ru-RU" b="1" dirty="0" err="1" smtClean="0"/>
              <a:t>Тюгова</a:t>
            </a:r>
            <a:r>
              <a:rPr lang="ru-RU" b="1" dirty="0" smtClean="0"/>
              <a:t> Оксана                 4.Слепов Николай</a:t>
            </a:r>
          </a:p>
          <a:p>
            <a:pPr marL="514350" indent="-514350">
              <a:buAutoNum type="arabicPeriod"/>
            </a:pPr>
            <a:r>
              <a:rPr lang="ru-RU" b="1" dirty="0" err="1" smtClean="0"/>
              <a:t>Атаева</a:t>
            </a:r>
            <a:r>
              <a:rPr lang="ru-RU" b="1" dirty="0" smtClean="0"/>
              <a:t> Маша                     5. Родина Катя</a:t>
            </a:r>
          </a:p>
        </p:txBody>
      </p:sp>
      <p:sp>
        <p:nvSpPr>
          <p:cNvPr id="9" name="Управляющая кнопка: назад 8">
            <a:hlinkClick r:id="rId2" action="ppaction://hlinksldjump" highlightClick="1"/>
          </p:cNvPr>
          <p:cNvSpPr/>
          <p:nvPr/>
        </p:nvSpPr>
        <p:spPr>
          <a:xfrm>
            <a:off x="928662" y="5429264"/>
            <a:ext cx="1714512" cy="107157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3" action="ppaction://hlinksldjump" highlightClick="1"/>
          </p:cNvPr>
          <p:cNvSpPr/>
          <p:nvPr/>
        </p:nvSpPr>
        <p:spPr>
          <a:xfrm>
            <a:off x="6786578" y="5429264"/>
            <a:ext cx="1643074" cy="11430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5929322" cy="6286544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None/>
            </a:pPr>
            <a:r>
              <a:rPr lang="ru-RU" b="1" dirty="0" smtClean="0"/>
              <a:t>1.Основная микросхема, производящая в компьютере обработку информации? </a:t>
            </a:r>
            <a:r>
              <a:rPr lang="ru-RU" sz="3400" b="1" dirty="0" smtClean="0"/>
              <a:t> </a:t>
            </a:r>
          </a:p>
          <a:p>
            <a:pPr marL="514350" indent="-514350">
              <a:buNone/>
            </a:pPr>
            <a:r>
              <a:rPr lang="ru-RU" b="1" dirty="0" smtClean="0"/>
              <a:t>2.Устройство визуального  отображения информации? </a:t>
            </a:r>
            <a:r>
              <a:rPr lang="ru-RU" sz="3400" b="1" dirty="0" smtClean="0"/>
              <a:t>– </a:t>
            </a:r>
          </a:p>
          <a:p>
            <a:pPr marL="514350" lvl="0" indent="-514350">
              <a:buNone/>
            </a:pPr>
            <a:r>
              <a:rPr lang="ru-RU" b="1" dirty="0" smtClean="0"/>
              <a:t>3.Лицо, которое пользуется компьютером? </a:t>
            </a:r>
            <a:r>
              <a:rPr lang="ru-RU" sz="3400" b="1" dirty="0" smtClean="0"/>
              <a:t>- </a:t>
            </a:r>
          </a:p>
          <a:p>
            <a:pPr marL="514350" lvl="0" indent="-514350">
              <a:buNone/>
            </a:pPr>
            <a:r>
              <a:rPr lang="ru-RU" b="1" dirty="0" smtClean="0"/>
              <a:t>4.Комбинация символов после последней точки в имени файла, которая определяет тип файла? </a:t>
            </a:r>
            <a:r>
              <a:rPr lang="ru-RU" sz="3400" b="1" dirty="0" smtClean="0"/>
              <a:t>– </a:t>
            </a:r>
          </a:p>
          <a:p>
            <a:pPr marL="0" lvl="0" indent="0">
              <a:buNone/>
            </a:pPr>
            <a:r>
              <a:rPr lang="ru-RU" sz="3400" b="1" dirty="0" smtClean="0"/>
              <a:t>5.Специальная программа, выполняющая нежелательные для пользователя действия на компьютере </a:t>
            </a:r>
          </a:p>
          <a:p>
            <a:pPr marL="0" lvl="0" indent="106363">
              <a:buNone/>
            </a:pPr>
            <a:r>
              <a:rPr lang="ru-RU" b="1" dirty="0" smtClean="0"/>
              <a:t>6.Стандартное устройство для ввода алфавитно-цифровых данных в ПК? </a:t>
            </a:r>
            <a:r>
              <a:rPr lang="ru-RU" sz="3400" b="1" dirty="0" smtClean="0"/>
              <a:t> –</a:t>
            </a:r>
          </a:p>
          <a:p>
            <a:pPr marL="514350" lvl="0" indent="-514350">
              <a:buNone/>
            </a:pPr>
            <a:r>
              <a:rPr lang="ru-RU" sz="3400" b="1" dirty="0" smtClean="0"/>
              <a:t> 7.Устройство </a:t>
            </a:r>
            <a:r>
              <a:rPr lang="ru-RU" sz="3400" b="1" dirty="0"/>
              <a:t>ЭВМ, служащее для отображения текстовой и </a:t>
            </a:r>
            <a:r>
              <a:rPr lang="ru-RU" sz="3400" b="1" dirty="0" smtClean="0"/>
              <a:t>графической информации -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-214338"/>
            <a:ext cx="6500826" cy="923330"/>
          </a:xfrm>
          <a:prstGeom prst="rect">
            <a:avLst/>
          </a:prstGeom>
          <a:ln>
            <a:solidFill>
              <a:srgbClr val="B569CD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«Блиц-опрос».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9322" y="714357"/>
            <a:ext cx="321467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3200" b="1" dirty="0" smtClean="0"/>
              <a:t>ПРОЦЕССОР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ДИСПЛЕЙ</a:t>
            </a:r>
          </a:p>
          <a:p>
            <a:pPr lvl="0"/>
            <a:endParaRPr lang="ru-RU" sz="800" b="1" dirty="0" smtClean="0"/>
          </a:p>
          <a:p>
            <a:pPr lvl="0"/>
            <a:r>
              <a:rPr lang="ru-RU" sz="3200" b="1" dirty="0" smtClean="0"/>
              <a:t>ПОЛЬЗОВАТЕЛЬ</a:t>
            </a:r>
          </a:p>
          <a:p>
            <a:pPr lvl="0"/>
            <a:endParaRPr lang="ru-RU" sz="800" b="1" dirty="0" smtClean="0"/>
          </a:p>
          <a:p>
            <a:pPr lvl="0"/>
            <a:endParaRPr lang="ru-RU" sz="3200" b="1" dirty="0" smtClean="0"/>
          </a:p>
          <a:p>
            <a:pPr lvl="0"/>
            <a:r>
              <a:rPr lang="ru-RU" sz="3200" b="1" dirty="0" smtClean="0"/>
              <a:t>РАСШИРЕНИЕ </a:t>
            </a:r>
          </a:p>
          <a:p>
            <a:pPr lvl="0"/>
            <a:endParaRPr lang="ru-RU" sz="3200" b="1" dirty="0" smtClean="0"/>
          </a:p>
          <a:p>
            <a:pPr lvl="0"/>
            <a:r>
              <a:rPr lang="ru-RU" sz="3200" b="1" dirty="0" smtClean="0"/>
              <a:t>    ВИРУС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КЛАВИАТУРА</a:t>
            </a:r>
          </a:p>
          <a:p>
            <a:r>
              <a:rPr lang="ru-RU" sz="3200" b="1" dirty="0" smtClean="0"/>
              <a:t>  </a:t>
            </a:r>
          </a:p>
          <a:p>
            <a:r>
              <a:rPr lang="ru-RU" sz="3200" b="1" dirty="0" smtClean="0"/>
              <a:t>МОНИТОР</a:t>
            </a:r>
          </a:p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2857488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Вопросы для первой команды: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786446" cy="5857892"/>
          </a:xfrm>
        </p:spPr>
        <p:txBody>
          <a:bodyPr>
            <a:normAutofit fontScale="70000" lnSpcReduction="20000"/>
          </a:bodyPr>
          <a:lstStyle/>
          <a:p>
            <a:pPr marL="0" lvl="0" indent="276225">
              <a:buAutoNum type="arabicPeriod"/>
            </a:pPr>
            <a:r>
              <a:rPr lang="ru-RU" b="1" dirty="0" smtClean="0"/>
              <a:t>Наименьшая единица количества информации? </a:t>
            </a:r>
          </a:p>
          <a:p>
            <a:pPr marL="0" lvl="0" indent="276225">
              <a:buAutoNum type="arabicPeriod"/>
            </a:pPr>
            <a:r>
              <a:rPr lang="ru-RU" b="1" dirty="0" smtClean="0"/>
              <a:t>Совокупность знаний, сведений и данных? </a:t>
            </a:r>
          </a:p>
          <a:p>
            <a:pPr marL="514350" lvl="0" indent="-514350">
              <a:buNone/>
            </a:pPr>
            <a:r>
              <a:rPr lang="ru-RU" b="1" dirty="0" smtClean="0"/>
              <a:t>3. Устройство для считывания графической и </a:t>
            </a:r>
          </a:p>
          <a:p>
            <a:pPr marL="514350" lvl="0" indent="-514350">
              <a:buNone/>
            </a:pPr>
            <a:r>
              <a:rPr lang="ru-RU" b="1" dirty="0" smtClean="0"/>
              <a:t>текстовой информации в компьютер? </a:t>
            </a:r>
          </a:p>
          <a:p>
            <a:pPr marL="514350" lvl="0" indent="-514350">
              <a:buNone/>
            </a:pPr>
            <a:r>
              <a:rPr lang="ru-RU" b="1" dirty="0" smtClean="0"/>
              <a:t>4. Программируемый цифровой обработчик </a:t>
            </a:r>
          </a:p>
          <a:p>
            <a:pPr marL="514350" lvl="0" indent="-514350">
              <a:buNone/>
            </a:pPr>
            <a:r>
              <a:rPr lang="ru-RU" b="1" dirty="0" smtClean="0"/>
              <a:t>всевозможных данных?                                           </a:t>
            </a:r>
          </a:p>
          <a:p>
            <a:pPr marL="0" lvl="0" indent="276225">
              <a:buNone/>
            </a:pPr>
            <a:r>
              <a:rPr lang="ru-RU" b="1" dirty="0" smtClean="0"/>
              <a:t>5. Диск, предназначенный для постоянного хранения информации, используемой при работе с компьютером? </a:t>
            </a:r>
          </a:p>
          <a:p>
            <a:pPr marL="514350" lvl="0" indent="-514350">
              <a:buAutoNum type="arabicPeriod" startAt="6"/>
            </a:pPr>
            <a:r>
              <a:rPr lang="ru-RU" b="1" dirty="0" smtClean="0"/>
              <a:t>Устройство для обмена информацией с другими компьютерами через телефонную сеть? </a:t>
            </a:r>
          </a:p>
          <a:p>
            <a:pPr marL="514350" lvl="0" indent="-514350">
              <a:buAutoNum type="arabicPeriod" startAt="6"/>
            </a:pPr>
            <a:r>
              <a:rPr lang="ru-RU" b="1" dirty="0" smtClean="0"/>
              <a:t>Метка на экране, перемещающаяся при нажатии соответствующих клавиш?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8" y="857232"/>
            <a:ext cx="31432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200" b="1" dirty="0" smtClean="0"/>
              <a:t>БИТ </a:t>
            </a:r>
          </a:p>
          <a:p>
            <a:endParaRPr lang="ru-RU" sz="800" b="1" dirty="0" smtClean="0"/>
          </a:p>
          <a:p>
            <a:r>
              <a:rPr lang="ru-RU" sz="3200" b="1" dirty="0" smtClean="0"/>
              <a:t>ИНФОРМАЦИЯ</a:t>
            </a:r>
          </a:p>
          <a:p>
            <a:r>
              <a:rPr lang="ru-RU" sz="3200" b="1" dirty="0" smtClean="0"/>
              <a:t>СКАНЕР</a:t>
            </a:r>
          </a:p>
          <a:p>
            <a:r>
              <a:rPr lang="ru-RU" sz="3200" b="1" dirty="0" smtClean="0"/>
              <a:t>КОМПЬЮТЕР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ВИНЧЕСТЕР</a:t>
            </a:r>
          </a:p>
          <a:p>
            <a:r>
              <a:rPr lang="ru-RU" sz="3200" b="1" dirty="0" smtClean="0"/>
              <a:t>МОДЕМ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КУРСОР 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4974695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Вопросы для второй команды: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Конкурс «Программист».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1"/>
            <a:ext cx="8401080" cy="19002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bg1"/>
                </a:solidFill>
              </a:rPr>
              <a:t>Команды получают задание, на составление алгоритма за  3 минуты</a:t>
            </a:r>
            <a:r>
              <a:rPr lang="ru-RU" i="1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правильно составленный алгоритм – 5 баллов.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3500438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Конкурс капитанов.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1472" y="4357694"/>
            <a:ext cx="74295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Необходимо найти в таблице слова, связанные с информатикой и объяснить их смысл. На подготовку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 2 минуты.  За каждое найденное и объяснённое слово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2 балла.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Конкурс для болельщиков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“</a:t>
            </a:r>
            <a:r>
              <a:rPr lang="ru-RU" b="1" i="1" dirty="0"/>
              <a:t>В чём соль</a:t>
            </a:r>
            <a:r>
              <a:rPr lang="ru-RU" b="1" i="1" dirty="0" smtClean="0"/>
              <a:t>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858280" cy="48403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По заданным предложениям угадать известную поговорку или пословицу. Каждый правильный ответ приносить команде болельщика 1 балл. </a:t>
            </a:r>
            <a:endParaRPr lang="ru-RU" b="1" dirty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1.Если </a:t>
            </a:r>
            <a:r>
              <a:rPr lang="ru-RU" b="1" dirty="0">
                <a:solidFill>
                  <a:schemeClr val="bg1"/>
                </a:solidFill>
              </a:rPr>
              <a:t>два дела одновременно делать, то ничего не получится. 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ru-RU" b="1" dirty="0">
                <a:solidFill>
                  <a:schemeClr val="bg1"/>
                </a:solidFill>
              </a:rPr>
              <a:t>За двумя зайцами погонишься – ни одного не поймаешь)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2.Если </a:t>
            </a:r>
            <a:r>
              <a:rPr lang="ru-RU" b="1" dirty="0">
                <a:solidFill>
                  <a:schemeClr val="bg1"/>
                </a:solidFill>
              </a:rPr>
              <a:t>делать дело не торопясь, то быстрее его закончишь. 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ru-RU" b="1" dirty="0">
                <a:solidFill>
                  <a:schemeClr val="bg1"/>
                </a:solidFill>
              </a:rPr>
              <a:t>Тише едешь – дальше будешь)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3.Если </a:t>
            </a:r>
            <a:r>
              <a:rPr lang="ru-RU" b="1" dirty="0">
                <a:solidFill>
                  <a:schemeClr val="bg1"/>
                </a:solidFill>
              </a:rPr>
              <a:t>не будешь трудиться, то не сваришь ухи. 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( </a:t>
            </a:r>
            <a:r>
              <a:rPr lang="ru-RU" b="1" dirty="0">
                <a:solidFill>
                  <a:schemeClr val="bg1"/>
                </a:solidFill>
              </a:rPr>
              <a:t>Без труда не вытащишь и рыбку из пруда)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4.Если </a:t>
            </a:r>
            <a:r>
              <a:rPr lang="ru-RU" b="1" dirty="0">
                <a:solidFill>
                  <a:schemeClr val="bg1"/>
                </a:solidFill>
              </a:rPr>
              <a:t>сам натворил бед, то сам и отвечай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(Сам кашу заварил, сам и расхлёбывай)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1202</Words>
  <Application>Microsoft Office PowerPoint</Application>
  <PresentationFormat>Экран (4:3)</PresentationFormat>
  <Paragraphs>253</Paragraphs>
  <Slides>36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Презентация PowerPoint</vt:lpstr>
      <vt:lpstr>Цели и задачи:</vt:lpstr>
      <vt:lpstr>Члены жюри:</vt:lpstr>
      <vt:lpstr>Этапы и критерии оценки.</vt:lpstr>
      <vt:lpstr>Жеребьевка и приветствие команд.</vt:lpstr>
      <vt:lpstr>Презентация PowerPoint</vt:lpstr>
      <vt:lpstr>Презентация PowerPoint</vt:lpstr>
      <vt:lpstr>Конкурс «Программист».</vt:lpstr>
      <vt:lpstr>Конкурс для болельщиков  “В чём соль?»</vt:lpstr>
      <vt:lpstr>Конкурс «Дешифратор».</vt:lpstr>
      <vt:lpstr>Презентация PowerPoint</vt:lpstr>
      <vt:lpstr>Презентация PowerPoint</vt:lpstr>
      <vt:lpstr>Презентация PowerPoint</vt:lpstr>
      <vt:lpstr>"Крылатые слова и информатика"</vt:lpstr>
      <vt:lpstr>Конкурс «Отгадай-ка».</vt:lpstr>
      <vt:lpstr>Конкурс «Инфоребусы».</vt:lpstr>
      <vt:lpstr>Конкурс «ЛИНГВИСТОВ».</vt:lpstr>
      <vt:lpstr>Визитная карточка группы №33</vt:lpstr>
      <vt:lpstr>Наш девиз:</vt:lpstr>
      <vt:lpstr>Наш капитан</vt:lpstr>
      <vt:lpstr>Малина  Люба</vt:lpstr>
      <vt:lpstr>Атаева Маша</vt:lpstr>
      <vt:lpstr>Тюгова Оксана</vt:lpstr>
      <vt:lpstr>Черетаева Катя</vt:lpstr>
      <vt:lpstr>Визитная карточка  группы №34 </vt:lpstr>
      <vt:lpstr>Команда «Дельфины»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 User</dc:creator>
  <cp:lastModifiedBy>Владелец</cp:lastModifiedBy>
  <cp:revision>110</cp:revision>
  <dcterms:created xsi:type="dcterms:W3CDTF">2013-02-06T09:59:13Z</dcterms:created>
  <dcterms:modified xsi:type="dcterms:W3CDTF">2013-12-10T11:26:24Z</dcterms:modified>
</cp:coreProperties>
</file>