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58" r:id="rId3"/>
    <p:sldId id="256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3366FF"/>
    <a:srgbClr val="333399"/>
    <a:srgbClr val="FF0066"/>
    <a:srgbClr val="996633"/>
    <a:srgbClr val="FFFF66"/>
    <a:srgbClr val="808000"/>
    <a:srgbClr val="99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002302B-EE3B-4C12-8DCC-849C9C7AAFB9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E3C33A9-665C-4252-ABA6-7605EB2D5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708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B28B49-868D-4EDC-A7B7-BBBBC6A68E99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EDDBF-FE80-4B3B-BC5E-6AA52F04A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BD885-FC72-46CD-AD5C-7C9BD0C48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D15B0-70EF-41D0-9F8E-745E21C13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21582-C382-4D5A-8D33-2C8335AC1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2098C-EEF4-4EB9-A611-ECEB7380D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88E21-B6B2-48BF-82A3-BBC2E464F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D083D-B84C-4BF1-8544-7D4DA7DBE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9D76D-9D10-4D0B-8507-9D6E73A8A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26CF4-E948-4BFB-A00C-856A9902A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F7615-8BB2-4788-BDB8-89C972689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4785D-D7F4-4175-9CED-B4BFCBA74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B7149-A9FE-4843-AFE6-3B142FA69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 smtClean="0"/>
            </a:lvl1pPr>
          </a:lstStyle>
          <a:p>
            <a:pPr>
              <a:defRPr/>
            </a:pPr>
            <a:fld id="{DD1F4DF4-BD92-47F4-B4FF-B41BBC41D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Georgia" pitchFamily="18" charset="0"/>
              </a:rPr>
              <a:t>Лефортовский парк</a:t>
            </a:r>
          </a:p>
        </p:txBody>
      </p:sp>
      <p:pic>
        <p:nvPicPr>
          <p:cNvPr id="4" name="Picture 5" descr="lefpark%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2400"/>
            <a:ext cx="7848600" cy="2545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 descr="870_580_fixedwidth"/>
          <p:cNvPicPr>
            <a:picLocks noChangeAspect="1" noChangeArrowheads="1"/>
          </p:cNvPicPr>
          <p:nvPr/>
        </p:nvPicPr>
        <p:blipFill>
          <a:blip r:embed="rId4" cstate="print"/>
          <a:srcRect l="4023" t="25172" b="25173"/>
          <a:stretch>
            <a:fillRect/>
          </a:stretch>
        </p:blipFill>
        <p:spPr bwMode="auto">
          <a:xfrm>
            <a:off x="685800" y="3733800"/>
            <a:ext cx="7953375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 r="24730" b="44189"/>
          <a:stretch>
            <a:fillRect/>
          </a:stretch>
        </p:blipFill>
        <p:spPr bwMode="auto">
          <a:xfrm>
            <a:off x="0" y="2819400"/>
            <a:ext cx="1374623" cy="6173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r="24730" b="44189"/>
          <a:stretch>
            <a:fillRect/>
          </a:stretch>
        </p:blipFill>
        <p:spPr bwMode="auto">
          <a:xfrm flipH="1">
            <a:off x="7772400" y="2819400"/>
            <a:ext cx="1371600" cy="6159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"/>
            <a:ext cx="6324600" cy="3200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latin typeface="Georgia" pitchFamily="18" charset="0"/>
              </a:rPr>
              <a:t>     </a:t>
            </a:r>
            <a:r>
              <a:rPr lang="ru-RU" sz="2400" b="1" i="1" dirty="0" err="1" smtClean="0">
                <a:latin typeface="Georgia" pitchFamily="18" charset="0"/>
              </a:rPr>
              <a:t>Лефортовский</a:t>
            </a:r>
            <a:r>
              <a:rPr lang="ru-RU" sz="2400" b="1" i="1" dirty="0" smtClean="0">
                <a:latin typeface="Georgia" pitchFamily="18" charset="0"/>
              </a:rPr>
              <a:t> парк</a:t>
            </a:r>
            <a:r>
              <a:rPr lang="ru-RU" sz="2400" i="1" dirty="0" smtClean="0">
                <a:latin typeface="Georgia" pitchFamily="18" charset="0"/>
              </a:rPr>
              <a:t> — московский исторический и природный памятник, прилегающий к Екатерининскому дворцу в Лефортово. Построенный в 1703 году, он считается первым регулярным парком в России и прообразом многих парков Санкт-Петербурга. Бывший </a:t>
            </a:r>
            <a:r>
              <a:rPr lang="ru-RU" sz="2400" i="1" dirty="0" err="1" smtClean="0">
                <a:latin typeface="Georgia" pitchFamily="18" charset="0"/>
              </a:rPr>
              <a:t>Головинский</a:t>
            </a:r>
            <a:r>
              <a:rPr lang="ru-RU" sz="2400" i="1" dirty="0" smtClean="0">
                <a:latin typeface="Georgia" pitchFamily="18" charset="0"/>
              </a:rPr>
              <a:t> сад при императрице Анне Иоанновне называли «</a:t>
            </a:r>
            <a:r>
              <a:rPr lang="ru-RU" sz="2400" b="1" i="1" dirty="0" smtClean="0">
                <a:latin typeface="Georgia" pitchFamily="18" charset="0"/>
              </a:rPr>
              <a:t>Версалем на Яузе</a:t>
            </a:r>
            <a:r>
              <a:rPr lang="ru-RU" sz="2400" i="1" dirty="0" smtClean="0">
                <a:latin typeface="Georgia" pitchFamily="18" charset="0"/>
              </a:rPr>
              <a:t>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3366"/>
                </a:solidFill>
              </a:rPr>
              <a:t> </a:t>
            </a:r>
          </a:p>
        </p:txBody>
      </p:sp>
      <p:pic>
        <p:nvPicPr>
          <p:cNvPr id="7172" name="Picture 4" descr="img-33953"/>
          <p:cNvPicPr>
            <a:picLocks noChangeAspect="1" noChangeArrowheads="1"/>
          </p:cNvPicPr>
          <p:nvPr/>
        </p:nvPicPr>
        <p:blipFill>
          <a:blip r:embed="rId2" cstate="print"/>
          <a:srcRect r="3774" b="9381"/>
          <a:stretch>
            <a:fillRect/>
          </a:stretch>
        </p:blipFill>
        <p:spPr bwMode="auto">
          <a:xfrm>
            <a:off x="152400" y="3505200"/>
            <a:ext cx="3278981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5" descr="870_579_fixedwid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276600"/>
            <a:ext cx="4923389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ebaa59a5a8f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228600"/>
            <a:ext cx="4419600" cy="3314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4099" name="Text Box 17"/>
          <p:cNvSpPr txBox="1">
            <a:spLocks noChangeArrowheads="1"/>
          </p:cNvSpPr>
          <p:nvPr/>
        </p:nvSpPr>
        <p:spPr bwMode="auto">
          <a:xfrm>
            <a:off x="5257800" y="3657600"/>
            <a:ext cx="3505200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u="none" dirty="0">
                <a:latin typeface="Georgia" pitchFamily="18" charset="0"/>
              </a:rPr>
              <a:t>      C 2005 года </a:t>
            </a:r>
            <a:r>
              <a:rPr lang="ru-RU" i="1" u="none" dirty="0" err="1">
                <a:latin typeface="Georgia" pitchFamily="18" charset="0"/>
              </a:rPr>
              <a:t>Лефортовский</a:t>
            </a:r>
            <a:r>
              <a:rPr lang="ru-RU" i="1" u="none" dirty="0">
                <a:latin typeface="Georgia" pitchFamily="18" charset="0"/>
              </a:rPr>
              <a:t> парк входит в состав Московского государственного объединённого художественного историко-архитектурного и природно-ландшафтного музея-заповедника</a:t>
            </a:r>
            <a:r>
              <a:rPr lang="ru-RU" u="none" dirty="0">
                <a:latin typeface="Georgia" pitchFamily="18" charset="0"/>
              </a:rPr>
              <a:t>	</a:t>
            </a:r>
            <a:r>
              <a:rPr lang="ru-RU" u="none" dirty="0"/>
              <a:t>		</a:t>
            </a:r>
          </a:p>
          <a:p>
            <a:r>
              <a:rPr lang="ru-RU" u="none" dirty="0"/>
              <a:t>	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pic>
        <p:nvPicPr>
          <p:cNvPr id="7" name="Picture 22" descr="img_3767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l="1613" b="12303"/>
          <a:stretch>
            <a:fillRect/>
          </a:stretch>
        </p:blipFill>
        <p:spPr bwMode="auto">
          <a:xfrm>
            <a:off x="304800" y="3733800"/>
            <a:ext cx="46482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http://www.mgcb1.ru/sites/default/files/2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685800"/>
            <a:ext cx="3910641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6"/>
          <p:cNvSpPr txBox="1">
            <a:spLocks noChangeArrowheads="1"/>
          </p:cNvSpPr>
          <p:nvPr/>
        </p:nvSpPr>
        <p:spPr bwMode="auto">
          <a:xfrm>
            <a:off x="685800" y="31242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3" name="Text Box 19"/>
          <p:cNvSpPr txBox="1">
            <a:spLocks noChangeArrowheads="1"/>
          </p:cNvSpPr>
          <p:nvPr/>
        </p:nvSpPr>
        <p:spPr bwMode="auto">
          <a:xfrm>
            <a:off x="1219200" y="35814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124" name="Rectangle 20"/>
          <p:cNvSpPr>
            <a:spLocks noChangeArrowheads="1"/>
          </p:cNvSpPr>
          <p:nvPr/>
        </p:nvSpPr>
        <p:spPr bwMode="auto">
          <a:xfrm>
            <a:off x="152400" y="4419600"/>
            <a:ext cx="6400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u="none"/>
              <a:t>В дальнейшем стал главным прототипом для парков, проектируемых в Санкт-Петербурге.</a:t>
            </a:r>
            <a:br>
              <a:rPr lang="ru-RU" u="none"/>
            </a:br>
            <a:r>
              <a:rPr lang="ru-RU" u="none"/>
              <a:t>В этом парке глаза москвичей радовали великолепные фонтаны, ничуть не уступавшие знаменитым фонтанам Петергофа.</a:t>
            </a:r>
          </a:p>
        </p:txBody>
      </p:sp>
      <p:pic>
        <p:nvPicPr>
          <p:cNvPr id="16409" name="Picture 25" descr="IMG_3787-1024x682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28600" y="990600"/>
            <a:ext cx="4572000" cy="2849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6" name="Text Box 26"/>
          <p:cNvSpPr txBox="1">
            <a:spLocks noChangeArrowheads="1"/>
          </p:cNvSpPr>
          <p:nvPr/>
        </p:nvSpPr>
        <p:spPr bwMode="auto">
          <a:xfrm>
            <a:off x="457200" y="228600"/>
            <a:ext cx="213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none"/>
              <a:t>Грот Ф.Б.Растрелли</a:t>
            </a:r>
          </a:p>
        </p:txBody>
      </p:sp>
      <p:pic>
        <p:nvPicPr>
          <p:cNvPr id="11" name="Picture 25" descr="IMG_3779-400x6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43600" y="76200"/>
            <a:ext cx="26416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128" name="Text Box 26"/>
          <p:cNvSpPr txBox="1">
            <a:spLocks noChangeArrowheads="1"/>
          </p:cNvSpPr>
          <p:nvPr/>
        </p:nvSpPr>
        <p:spPr bwMode="auto">
          <a:xfrm>
            <a:off x="6858000" y="4114800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none"/>
              <a:t>Памятник Петру Первому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6"/>
          <p:cNvSpPr txBox="1">
            <a:spLocks noChangeArrowheads="1"/>
          </p:cNvSpPr>
          <p:nvPr/>
        </p:nvSpPr>
        <p:spPr bwMode="auto">
          <a:xfrm>
            <a:off x="838200" y="2895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7" name="Text Box 17"/>
          <p:cNvSpPr txBox="1">
            <a:spLocks noChangeArrowheads="1"/>
          </p:cNvSpPr>
          <p:nvPr/>
        </p:nvSpPr>
        <p:spPr bwMode="auto">
          <a:xfrm>
            <a:off x="838200" y="1981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8" name="TextBox 13"/>
          <p:cNvSpPr txBox="1">
            <a:spLocks noChangeArrowheads="1"/>
          </p:cNvSpPr>
          <p:nvPr/>
        </p:nvSpPr>
        <p:spPr bwMode="auto">
          <a:xfrm>
            <a:off x="5867400" y="1143000"/>
            <a:ext cx="260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149" name="Текст 16"/>
          <p:cNvSpPr>
            <a:spLocks noGrp="1"/>
          </p:cNvSpPr>
          <p:nvPr>
            <p:ph type="body" sz="half" idx="2"/>
          </p:nvPr>
        </p:nvSpPr>
        <p:spPr>
          <a:xfrm>
            <a:off x="685800" y="533400"/>
            <a:ext cx="4419600" cy="2514600"/>
          </a:xfrm>
        </p:spPr>
        <p:txBody>
          <a:bodyPr/>
          <a:lstStyle/>
          <a:p>
            <a:pPr eaLnBrk="1" hangingPunct="1"/>
            <a:r>
              <a:rPr lang="ru-RU" sz="2000" i="1" smtClean="0">
                <a:latin typeface="Georgia" pitchFamily="18" charset="0"/>
              </a:rPr>
              <a:t>Сюда любят приходить отдыхать москвичи, а гости столицы, решившие посмотреть не только на центр, удивляются тому, что и  в Москве есть спокойные места.</a:t>
            </a:r>
          </a:p>
          <a:p>
            <a:pPr eaLnBrk="1" hangingPunct="1"/>
            <a:endParaRPr lang="ru-RU" smtClean="0"/>
          </a:p>
        </p:txBody>
      </p:sp>
      <p:pic>
        <p:nvPicPr>
          <p:cNvPr id="18" name="Picture 5" descr="870_579_fixedwidth"/>
          <p:cNvPicPr>
            <a:picLocks noChangeAspect="1" noChangeArrowheads="1"/>
          </p:cNvPicPr>
          <p:nvPr/>
        </p:nvPicPr>
        <p:blipFill>
          <a:blip r:embed="rId2" cstate="print"/>
          <a:srcRect r="690" b="8808"/>
          <a:stretch>
            <a:fillRect/>
          </a:stretch>
        </p:blipFill>
        <p:spPr bwMode="auto">
          <a:xfrm>
            <a:off x="152400" y="3581400"/>
            <a:ext cx="4987637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43" name="Picture 27" descr="G:\картинки\531284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52400"/>
            <a:ext cx="3453975" cy="4538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68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Оформление по умолчанию</vt:lpstr>
      <vt:lpstr>Лефортовский парк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Катерина</dc:creator>
  <cp:lastModifiedBy>Екатерина</cp:lastModifiedBy>
  <cp:revision>12</cp:revision>
  <cp:lastPrinted>1601-01-01T00:00:00Z</cp:lastPrinted>
  <dcterms:created xsi:type="dcterms:W3CDTF">1601-01-01T00:00:00Z</dcterms:created>
  <dcterms:modified xsi:type="dcterms:W3CDTF">2013-03-23T15:45:13Z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