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76" r:id="rId2"/>
    <p:sldId id="277" r:id="rId3"/>
    <p:sldId id="256" r:id="rId4"/>
    <p:sldId id="262" r:id="rId5"/>
    <p:sldId id="257" r:id="rId6"/>
    <p:sldId id="263" r:id="rId7"/>
    <p:sldId id="264" r:id="rId8"/>
    <p:sldId id="265" r:id="rId9"/>
    <p:sldId id="266" r:id="rId10"/>
    <p:sldId id="270" r:id="rId11"/>
    <p:sldId id="271" r:id="rId12"/>
    <p:sldId id="267" r:id="rId13"/>
    <p:sldId id="268" r:id="rId14"/>
    <p:sldId id="269" r:id="rId15"/>
    <p:sldId id="261" r:id="rId16"/>
    <p:sldId id="272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000066"/>
    <a:srgbClr val="660066"/>
    <a:srgbClr val="800080"/>
    <a:srgbClr val="FF0000"/>
    <a:srgbClr val="FF99FF"/>
    <a:srgbClr val="99FFCC"/>
    <a:srgbClr val="00CC00"/>
    <a:srgbClr val="CC66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42" autoAdjust="0"/>
    <p:restoredTop sz="94576" autoAdjust="0"/>
  </p:normalViewPr>
  <p:slideViewPr>
    <p:cSldViewPr>
      <p:cViewPr>
        <p:scale>
          <a:sx n="80" d="100"/>
          <a:sy n="80" d="100"/>
        </p:scale>
        <p:origin x="-87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C20570F6-8BEF-4409-9D70-E7E34285B201}" type="datetimeFigureOut">
              <a:rPr lang="ru-RU"/>
              <a:pPr>
                <a:defRPr/>
              </a:pPr>
              <a:t>27.01.2014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719BC208-4371-4757-9514-2262E4499C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946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224B851-70E8-493C-AC94-B29F07289E1D}" type="slidenum">
              <a:rPr lang="ru-RU" smtClean="0"/>
              <a:pPr/>
              <a:t>3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6AA2AD-6A84-4F2B-AEC7-041F35573E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7B67F6-A2AD-4061-B964-D4C1658A44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EC2816-4EB4-4973-9AC8-F93D9718FD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76BEC2-0792-473E-B2AA-086D91C39D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4C1C00-F65D-492A-8A65-10F44B0374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9401E8-45DA-4404-BBD9-42796F3070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31CE74-CA1C-497F-ACF9-75F9A0758E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978EEC-CDFC-460F-9EDB-72DA11D388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CF10B8-9066-400B-BE5A-CC8C6CA90C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92DED0-FEA3-425C-B6E9-5B992F8C58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969E58-39B3-4F9C-9D21-411BCAB4F6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32990F8-76A2-4341-AD6F-3B272BB661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zoom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user\Desktop\betkhoven_-_melodiya_slez_(zaycev.net).mp3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2.xml"/><Relationship Id="rId3" Type="http://schemas.openxmlformats.org/officeDocument/2006/relationships/slide" Target="slide6.xml"/><Relationship Id="rId7" Type="http://schemas.openxmlformats.org/officeDocument/2006/relationships/slide" Target="slide11.xml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9.xml"/><Relationship Id="rId5" Type="http://schemas.openxmlformats.org/officeDocument/2006/relationships/slide" Target="slide8.xml"/><Relationship Id="rId10" Type="http://schemas.openxmlformats.org/officeDocument/2006/relationships/slide" Target="slide14.xml"/><Relationship Id="rId4" Type="http://schemas.openxmlformats.org/officeDocument/2006/relationships/slide" Target="slide7.xml"/><Relationship Id="rId9" Type="http://schemas.openxmlformats.org/officeDocument/2006/relationships/slide" Target="slide1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3" Type="http://schemas.openxmlformats.org/officeDocument/2006/relationships/image" Target="../media/image10.wmf"/><Relationship Id="rId7" Type="http://schemas.openxmlformats.org/officeDocument/2006/relationships/image" Target="../media/image14.wmf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wmf"/><Relationship Id="rId11" Type="http://schemas.openxmlformats.org/officeDocument/2006/relationships/slide" Target="slide2.xml"/><Relationship Id="rId5" Type="http://schemas.openxmlformats.org/officeDocument/2006/relationships/image" Target="../media/image12.wmf"/><Relationship Id="rId10" Type="http://schemas.openxmlformats.org/officeDocument/2006/relationships/image" Target="../media/image17.jpeg"/><Relationship Id="rId4" Type="http://schemas.openxmlformats.org/officeDocument/2006/relationships/image" Target="../media/image11.wmf"/><Relationship Id="rId9" Type="http://schemas.openxmlformats.org/officeDocument/2006/relationships/image" Target="../media/image16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7" Type="http://schemas.openxmlformats.org/officeDocument/2006/relationships/slide" Target="slide2.xm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gif"/><Relationship Id="rId4" Type="http://schemas.openxmlformats.org/officeDocument/2006/relationships/image" Target="../media/image20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slide" Target="slide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oleObject" Target="../embeddings/oleObject2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>
          <a:xfrm>
            <a:off x="685800" y="1384300"/>
            <a:ext cx="7772400" cy="2216150"/>
          </a:xfrm>
        </p:spPr>
        <p:txBody>
          <a:bodyPr/>
          <a:lstStyle/>
          <a:p>
            <a:pPr eaLnBrk="1" hangingPunct="1"/>
            <a:r>
              <a:rPr lang="ru-RU" sz="4800" b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Формы предоставления информации </a:t>
            </a:r>
            <a:br>
              <a:rPr lang="ru-RU" sz="4800" b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(5 класс)</a:t>
            </a:r>
          </a:p>
        </p:txBody>
      </p:sp>
      <p:sp>
        <p:nvSpPr>
          <p:cNvPr id="3075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ru-RU" sz="360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Презентацию выполнила Валова М.М.</a:t>
            </a:r>
          </a:p>
        </p:txBody>
      </p:sp>
      <p:pic>
        <p:nvPicPr>
          <p:cNvPr id="6" name="betkhoven_-_melodiya_slez_(zaycev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5491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358775" y="225425"/>
            <a:ext cx="8389938" cy="112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4625" algn="ctr">
              <a:lnSpc>
                <a:spcPct val="85000"/>
              </a:lnSpc>
            </a:pPr>
            <a:r>
              <a:rPr lang="ru-RU" sz="4000" b="1">
                <a:latin typeface="Times New Roman" pitchFamily="18" charset="0"/>
                <a:cs typeface="Times New Roman" pitchFamily="18" charset="0"/>
              </a:rPr>
              <a:t>Языки искусства </a:t>
            </a:r>
          </a:p>
          <a:p>
            <a:pPr marL="174625" algn="ctr">
              <a:lnSpc>
                <a:spcPct val="85000"/>
              </a:lnSpc>
            </a:pPr>
            <a:r>
              <a:rPr lang="ru-RU" sz="4000" b="1">
                <a:latin typeface="Times New Roman" pitchFamily="18" charset="0"/>
                <a:cs typeface="Times New Roman" pitchFamily="18" charset="0"/>
              </a:rPr>
              <a:t>(живопись)</a:t>
            </a:r>
          </a:p>
        </p:txBody>
      </p:sp>
      <p:pic>
        <p:nvPicPr>
          <p:cNvPr id="11267" name="Picture 9" descr="Полено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8175" y="1268413"/>
            <a:ext cx="5472113" cy="4545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8" name="Text Box 10"/>
          <p:cNvSpPr txBox="1">
            <a:spLocks noChangeArrowheads="1"/>
          </p:cNvSpPr>
          <p:nvPr/>
        </p:nvSpPr>
        <p:spPr bwMode="auto">
          <a:xfrm>
            <a:off x="395288" y="5913438"/>
            <a:ext cx="8280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latin typeface="Times New Roman" pitchFamily="18" charset="0"/>
                <a:cs typeface="Times New Roman" pitchFamily="18" charset="0"/>
              </a:rPr>
              <a:t>Василий Дмитриевич Поленов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 </a:t>
            </a:r>
            <a:endParaRPr lang="ru-RU" b="1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>
                <a:latin typeface="Times New Roman" pitchFamily="18" charset="0"/>
                <a:cs typeface="Times New Roman" pitchFamily="18" charset="0"/>
              </a:rPr>
              <a:t>Картина 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Московский дворик. 1878</a:t>
            </a:r>
          </a:p>
        </p:txBody>
      </p:sp>
      <p:sp>
        <p:nvSpPr>
          <p:cNvPr id="5" name="Управляющая кнопка: назад 4">
            <a:hlinkClick r:id="rId3" action="ppaction://hlinksldjump" highlightClick="1"/>
          </p:cNvPr>
          <p:cNvSpPr/>
          <p:nvPr/>
        </p:nvSpPr>
        <p:spPr>
          <a:xfrm>
            <a:off x="8259763" y="6313488"/>
            <a:ext cx="547687" cy="255587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slow" advTm="5491"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323850" y="225425"/>
            <a:ext cx="8389938" cy="87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4625" algn="ctr">
              <a:lnSpc>
                <a:spcPct val="80000"/>
              </a:lnSpc>
            </a:pPr>
            <a:r>
              <a:rPr lang="ru-RU" sz="3200" b="1">
                <a:latin typeface="Times New Roman" pitchFamily="18" charset="0"/>
                <a:cs typeface="Times New Roman" pitchFamily="18" charset="0"/>
              </a:rPr>
              <a:t>Языки искусства </a:t>
            </a:r>
          </a:p>
          <a:p>
            <a:pPr marL="174625" algn="ctr">
              <a:lnSpc>
                <a:spcPct val="80000"/>
              </a:lnSpc>
            </a:pPr>
            <a:r>
              <a:rPr lang="ru-RU" sz="3200" b="1">
                <a:latin typeface="Times New Roman" pitchFamily="18" charset="0"/>
                <a:cs typeface="Times New Roman" pitchFamily="18" charset="0"/>
              </a:rPr>
              <a:t>(скульптура)</a:t>
            </a:r>
          </a:p>
        </p:txBody>
      </p:sp>
      <p:pic>
        <p:nvPicPr>
          <p:cNvPr id="12291" name="Picture 8" descr="МВ!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EDF1F4"/>
              </a:clrFrom>
              <a:clrTo>
                <a:srgbClr val="EDF1F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55875" y="873125"/>
            <a:ext cx="3833813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2" name="Text Box 9"/>
          <p:cNvSpPr txBox="1">
            <a:spLocks noChangeArrowheads="1"/>
          </p:cNvSpPr>
          <p:nvPr/>
        </p:nvSpPr>
        <p:spPr bwMode="auto">
          <a:xfrm>
            <a:off x="395288" y="5949950"/>
            <a:ext cx="83899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>
                <a:latin typeface="Times New Roman" pitchFamily="18" charset="0"/>
                <a:cs typeface="Times New Roman" pitchFamily="18" charset="0"/>
              </a:rPr>
              <a:t>Памятник Петру I («Медный всадник») открыли 7 августа 1782 года, в центре Сенатской площади. Автор скульптуры — Этьен-Морис Фальконе.</a:t>
            </a:r>
            <a:r>
              <a:rPr lang="ru-RU" b="1"/>
              <a:t> </a:t>
            </a:r>
          </a:p>
        </p:txBody>
      </p:sp>
      <p:sp>
        <p:nvSpPr>
          <p:cNvPr id="5" name="Управляющая кнопка: назад 4">
            <a:hlinkClick r:id="rId3" action="ppaction://hlinksldjump" highlightClick="1"/>
          </p:cNvPr>
          <p:cNvSpPr/>
          <p:nvPr/>
        </p:nvSpPr>
        <p:spPr>
          <a:xfrm>
            <a:off x="8332788" y="6386513"/>
            <a:ext cx="511175" cy="219075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slow" advTm="6037"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1150938" y="225425"/>
            <a:ext cx="66611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latin typeface="Times New Roman" pitchFamily="18" charset="0"/>
                <a:cs typeface="Times New Roman" pitchFamily="18" charset="0"/>
              </a:rPr>
              <a:t>Специальные языки </a:t>
            </a:r>
          </a:p>
          <a:p>
            <a:pPr algn="ctr"/>
            <a:r>
              <a:rPr lang="ru-RU" sz="3200" b="1">
                <a:latin typeface="Times New Roman" pitchFamily="18" charset="0"/>
                <a:cs typeface="Times New Roman" pitchFamily="18" charset="0"/>
              </a:rPr>
              <a:t>(азбука Брайля)</a:t>
            </a:r>
          </a:p>
        </p:txBody>
      </p:sp>
      <p:pic>
        <p:nvPicPr>
          <p:cNvPr id="13315" name="Picture 6" descr="brille_10_5_2005_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850" y="1268413"/>
            <a:ext cx="5815013" cy="2487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7" descr="Braill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1638" y="3213100"/>
            <a:ext cx="4629150" cy="340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Управляющая кнопка: назад 4">
            <a:hlinkClick r:id="rId4" action="ppaction://hlinksldjump" highlightClick="1"/>
          </p:cNvPr>
          <p:cNvSpPr/>
          <p:nvPr/>
        </p:nvSpPr>
        <p:spPr>
          <a:xfrm>
            <a:off x="8259763" y="6386513"/>
            <a:ext cx="584200" cy="219075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slow" advTm="5538"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5"/>
          <p:cNvSpPr txBox="1">
            <a:spLocks noChangeArrowheads="1"/>
          </p:cNvSpPr>
          <p:nvPr/>
        </p:nvSpPr>
        <p:spPr bwMode="auto">
          <a:xfrm>
            <a:off x="1150938" y="225425"/>
            <a:ext cx="66611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latin typeface="Times New Roman" pitchFamily="18" charset="0"/>
                <a:cs typeface="Times New Roman" pitchFamily="18" charset="0"/>
              </a:rPr>
              <a:t>Специальные языки </a:t>
            </a:r>
          </a:p>
          <a:p>
            <a:pPr algn="ctr"/>
            <a:r>
              <a:rPr lang="ru-RU" sz="3200" b="1">
                <a:latin typeface="Times New Roman" pitchFamily="18" charset="0"/>
                <a:cs typeface="Times New Roman" pitchFamily="18" charset="0"/>
              </a:rPr>
              <a:t>(азбука Морзе)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651000" y="1420813"/>
          <a:ext cx="6134100" cy="47910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6773"/>
                <a:gridCol w="1095390"/>
                <a:gridCol w="803286"/>
                <a:gridCol w="1168416"/>
                <a:gridCol w="693747"/>
                <a:gridCol w="1606572"/>
              </a:tblGrid>
              <a:tr h="36856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68569"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• —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—• — —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• • —</a:t>
                      </a:r>
                      <a:endParaRPr lang="ru-RU" dirty="0"/>
                    </a:p>
                  </a:txBody>
                  <a:tcPr/>
                </a:tc>
              </a:tr>
              <a:tr h="368569">
                <a:tc>
                  <a:txBody>
                    <a:bodyPr/>
                    <a:lstStyle/>
                    <a:p>
                      <a:r>
                        <a:rPr lang="ru-RU" dirty="0" smtClean="0"/>
                        <a:t>Б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— • • •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— • —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• • — •</a:t>
                      </a:r>
                      <a:endParaRPr lang="ru-RU" dirty="0"/>
                    </a:p>
                  </a:txBody>
                  <a:tcPr/>
                </a:tc>
              </a:tr>
              <a:tr h="368569">
                <a:tc>
                  <a:txBody>
                    <a:bodyPr/>
                    <a:lstStyle/>
                    <a:p>
                      <a:r>
                        <a:rPr lang="ru-RU" dirty="0" smtClean="0"/>
                        <a:t>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• — —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• — • •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Х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• • • •</a:t>
                      </a:r>
                      <a:endParaRPr lang="ru-RU" dirty="0"/>
                    </a:p>
                  </a:txBody>
                  <a:tcPr/>
                </a:tc>
              </a:tr>
              <a:tr h="368569">
                <a:tc>
                  <a:txBody>
                    <a:bodyPr/>
                    <a:lstStyle/>
                    <a:p>
                      <a:r>
                        <a:rPr lang="ru-RU" dirty="0" smtClean="0"/>
                        <a:t>Г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— — •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— —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Ц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— • — •</a:t>
                      </a:r>
                      <a:endParaRPr lang="ru-RU" dirty="0"/>
                    </a:p>
                  </a:txBody>
                  <a:tcPr/>
                </a:tc>
              </a:tr>
              <a:tr h="368569">
                <a:tc>
                  <a:txBody>
                    <a:bodyPr/>
                    <a:lstStyle/>
                    <a:p>
                      <a:r>
                        <a:rPr lang="ru-RU" dirty="0" smtClean="0"/>
                        <a:t>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— • •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— •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Ч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— — — •</a:t>
                      </a:r>
                      <a:endParaRPr lang="ru-RU" dirty="0"/>
                    </a:p>
                  </a:txBody>
                  <a:tcPr/>
                </a:tc>
              </a:tr>
              <a:tr h="368569">
                <a:tc>
                  <a:txBody>
                    <a:bodyPr/>
                    <a:lstStyle/>
                    <a:p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•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— — —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Ш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— — — —</a:t>
                      </a:r>
                      <a:endParaRPr lang="ru-RU" dirty="0"/>
                    </a:p>
                  </a:txBody>
                  <a:tcPr/>
                </a:tc>
              </a:tr>
              <a:tr h="368569">
                <a:tc>
                  <a:txBody>
                    <a:bodyPr/>
                    <a:lstStyle/>
                    <a:p>
                      <a:r>
                        <a:rPr lang="ru-RU" dirty="0" smtClean="0"/>
                        <a:t>Ё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•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• — — •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Щ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— — • —</a:t>
                      </a:r>
                      <a:endParaRPr lang="ru-RU" dirty="0"/>
                    </a:p>
                  </a:txBody>
                  <a:tcPr/>
                </a:tc>
              </a:tr>
              <a:tr h="368569">
                <a:tc>
                  <a:txBody>
                    <a:bodyPr/>
                    <a:lstStyle/>
                    <a:p>
                      <a:r>
                        <a:rPr lang="ru-RU" dirty="0" smtClean="0"/>
                        <a:t>Ж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• • • —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• — •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Ъ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— — • — —</a:t>
                      </a:r>
                      <a:endParaRPr lang="ru-RU" dirty="0"/>
                    </a:p>
                  </a:txBody>
                  <a:tcPr/>
                </a:tc>
              </a:tr>
              <a:tr h="368569">
                <a:tc>
                  <a:txBody>
                    <a:bodyPr/>
                    <a:lstStyle/>
                    <a:p>
                      <a:r>
                        <a:rPr lang="ru-RU" dirty="0" smtClean="0"/>
                        <a:t>З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— — • •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• • •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Ы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— • — —</a:t>
                      </a:r>
                      <a:endParaRPr lang="ru-RU" dirty="0"/>
                    </a:p>
                  </a:txBody>
                  <a:tcPr/>
                </a:tc>
              </a:tr>
              <a:tr h="368569">
                <a:tc>
                  <a:txBody>
                    <a:bodyPr/>
                    <a:lstStyle/>
                    <a:p>
                      <a:r>
                        <a:rPr lang="ru-RU" dirty="0" smtClean="0"/>
                        <a:t>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• •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—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— • • —</a:t>
                      </a:r>
                      <a:endParaRPr lang="ru-RU" dirty="0"/>
                    </a:p>
                  </a:txBody>
                  <a:tcPr/>
                </a:tc>
              </a:tr>
              <a:tr h="368569">
                <a:tc>
                  <a:txBody>
                    <a:bodyPr/>
                    <a:lstStyle/>
                    <a:p>
                      <a:r>
                        <a:rPr lang="ru-RU" dirty="0" smtClean="0"/>
                        <a:t>Э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• • — • •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Ю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• • — —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• — • —</a:t>
                      </a:r>
                      <a:endParaRPr lang="ru-RU" dirty="0"/>
                    </a:p>
                  </a:txBody>
                  <a:tcPr/>
                </a:tc>
              </a:tr>
              <a:tr h="36856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8332788" y="6423025"/>
            <a:ext cx="547687" cy="182563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slow" advTm="6146"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5"/>
          <p:cNvSpPr txBox="1">
            <a:spLocks noChangeArrowheads="1"/>
          </p:cNvSpPr>
          <p:nvPr/>
        </p:nvSpPr>
        <p:spPr bwMode="auto">
          <a:xfrm>
            <a:off x="1150938" y="225425"/>
            <a:ext cx="66611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latin typeface="Times New Roman" pitchFamily="18" charset="0"/>
                <a:cs typeface="Times New Roman" pitchFamily="18" charset="0"/>
              </a:rPr>
              <a:t>Специальные языки </a:t>
            </a:r>
          </a:p>
          <a:p>
            <a:pPr algn="ctr"/>
            <a:r>
              <a:rPr lang="ru-RU" sz="3200" b="1">
                <a:latin typeface="Times New Roman" pitchFamily="18" charset="0"/>
                <a:cs typeface="Times New Roman" pitchFamily="18" charset="0"/>
              </a:rPr>
              <a:t>(флажковая азбука)</a:t>
            </a:r>
          </a:p>
        </p:txBody>
      </p:sp>
      <p:pic>
        <p:nvPicPr>
          <p:cNvPr id="15363" name="Picture 8" descr="image00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7F5DC"/>
              </a:clrFrom>
              <a:clrTo>
                <a:srgbClr val="F7F5D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59000" y="1304925"/>
            <a:ext cx="5153025" cy="51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Управляющая кнопка: назад 3">
            <a:hlinkClick r:id="rId3" action="ppaction://hlinksldjump" highlightClick="1"/>
          </p:cNvPr>
          <p:cNvSpPr/>
          <p:nvPr/>
        </p:nvSpPr>
        <p:spPr>
          <a:xfrm>
            <a:off x="8259763" y="6350000"/>
            <a:ext cx="620712" cy="25558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slow" advTm="5179"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6"/>
          <p:cNvSpPr txBox="1">
            <a:spLocks noChangeArrowheads="1"/>
          </p:cNvSpPr>
          <p:nvPr/>
        </p:nvSpPr>
        <p:spPr bwMode="auto">
          <a:xfrm>
            <a:off x="215900" y="944563"/>
            <a:ext cx="8532813" cy="267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174625" algn="just"/>
            <a:r>
              <a:rPr lang="ru-RU" sz="2400" b="1">
                <a:latin typeface="Times New Roman" pitchFamily="18" charset="0"/>
                <a:cs typeface="Times New Roman" pitchFamily="18" charset="0"/>
              </a:rPr>
              <a:t>Способ кодирования  (форма представления )информации зависят от цели, ради которой  осуществляется кодирование. 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indent="174625" algn="just"/>
            <a:r>
              <a:rPr lang="ru-RU" sz="2400" b="1">
                <a:latin typeface="Times New Roman" pitchFamily="18" charset="0"/>
                <a:cs typeface="Times New Roman" pitchFamily="18" charset="0"/>
              </a:rPr>
              <a:t>Такими целями могут  быть  сокращение записи, засекречивание (шифровка) информации, удобство обработки и т.д.</a:t>
            </a:r>
          </a:p>
          <a:p>
            <a:pPr indent="174625"/>
            <a:endParaRPr lang="ru-RU" sz="2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7" name="Text Box 7"/>
          <p:cNvSpPr txBox="1">
            <a:spLocks noChangeArrowheads="1"/>
          </p:cNvSpPr>
          <p:nvPr/>
        </p:nvSpPr>
        <p:spPr bwMode="auto">
          <a:xfrm>
            <a:off x="287338" y="3681413"/>
            <a:ext cx="8569325" cy="283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30213" indent="-342900"/>
            <a:r>
              <a:rPr lang="ru-RU" sz="2400" b="1">
                <a:latin typeface="Times New Roman" pitchFamily="18" charset="0"/>
                <a:cs typeface="Times New Roman" pitchFamily="18" charset="0"/>
              </a:rPr>
              <a:t>Чаще всего применяют следующие способы кодирования информации: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marL="430213" indent="-342900">
              <a:buFontTx/>
              <a:buAutoNum type="arabicParenR"/>
            </a:pPr>
            <a:r>
              <a:rPr lang="ru-RU" sz="2400" b="1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 графический</a:t>
            </a:r>
            <a:r>
              <a:rPr lang="ru-RU" sz="2400" b="1">
                <a:latin typeface="Times New Roman" pitchFamily="18" charset="0"/>
                <a:cs typeface="Times New Roman" pitchFamily="18" charset="0"/>
              </a:rPr>
              <a:t> - с помощью рисунков или значков,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marL="430213" indent="-342900">
              <a:buFontTx/>
              <a:buAutoNum type="arabicParenR"/>
            </a:pPr>
            <a:r>
              <a:rPr lang="ru-RU" sz="2400" b="1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 числовой </a:t>
            </a:r>
            <a:r>
              <a:rPr lang="ru-RU" sz="2400" b="1">
                <a:latin typeface="Times New Roman" pitchFamily="18" charset="0"/>
                <a:cs typeface="Times New Roman" pitchFamily="18" charset="0"/>
              </a:rPr>
              <a:t>- с помощью чисел,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marL="430213" indent="-342900">
              <a:buFontTx/>
              <a:buAutoNum type="arabicParenR"/>
            </a:pPr>
            <a:r>
              <a:rPr lang="ru-RU" sz="2400" b="1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 символьный </a:t>
            </a:r>
            <a:r>
              <a:rPr lang="ru-RU" sz="2400" b="1">
                <a:latin typeface="Times New Roman" pitchFamily="18" charset="0"/>
                <a:cs typeface="Times New Roman" pitchFamily="18" charset="0"/>
              </a:rPr>
              <a:t>-с помощью символов того же алфавита, что и исходный текст.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marL="430213" indent="-342900">
              <a:spcBef>
                <a:spcPct val="50000"/>
              </a:spcBef>
            </a:pPr>
            <a:endParaRPr lang="ru-RU" sz="2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 advTm="20078">
    <p:zo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4"/>
          <p:cNvSpPr txBox="1">
            <a:spLocks noChangeArrowheads="1"/>
          </p:cNvSpPr>
          <p:nvPr/>
        </p:nvSpPr>
        <p:spPr bwMode="auto">
          <a:xfrm>
            <a:off x="468313" y="800100"/>
            <a:ext cx="8280400" cy="124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261938" algn="just"/>
            <a:r>
              <a:rPr lang="ru-RU" sz="2400" b="1">
                <a:latin typeface="Times New Roman" pitchFamily="18" charset="0"/>
                <a:cs typeface="Times New Roman" pitchFamily="18" charset="0"/>
              </a:rPr>
              <a:t>Переход от одной формы представления информации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>
                <a:latin typeface="Times New Roman" pitchFamily="18" charset="0"/>
                <a:cs typeface="Times New Roman" pitchFamily="18" charset="0"/>
              </a:rPr>
              <a:t>к другой, более удобной для хранения, передачи или обработки, также называют </a:t>
            </a:r>
            <a:r>
              <a:rPr lang="ru-RU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кодированием</a:t>
            </a:r>
            <a:r>
              <a:rPr lang="ru-RU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1" name="Text Box 5"/>
          <p:cNvSpPr txBox="1">
            <a:spLocks noChangeArrowheads="1"/>
          </p:cNvSpPr>
          <p:nvPr/>
        </p:nvSpPr>
        <p:spPr bwMode="auto">
          <a:xfrm>
            <a:off x="539750" y="2312988"/>
            <a:ext cx="7848600" cy="161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174625" algn="just"/>
            <a:r>
              <a:rPr lang="ru-RU" sz="2400" b="1">
                <a:latin typeface="Times New Roman" pitchFamily="18" charset="0"/>
                <a:cs typeface="Times New Roman" pitchFamily="18" charset="0"/>
              </a:rPr>
              <a:t>Действия по восстановлению первоначальной формы представления информации принято называть </a:t>
            </a:r>
            <a:r>
              <a:rPr lang="ru-RU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декодированием</a:t>
            </a:r>
            <a:r>
              <a:rPr lang="ru-RU" sz="2400" b="1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indent="174625" algn="just"/>
            <a:r>
              <a:rPr lang="ru-RU" sz="2400" b="1">
                <a:latin typeface="Times New Roman" pitchFamily="18" charset="0"/>
                <a:cs typeface="Times New Roman" pitchFamily="18" charset="0"/>
              </a:rPr>
              <a:t>Для декодирования надо знать </a:t>
            </a:r>
            <a:r>
              <a:rPr lang="ru-RU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ru-RU" sz="2400" b="1">
                <a:latin typeface="Times New Roman" pitchFamily="18" charset="0"/>
                <a:cs typeface="Times New Roman" pitchFamily="18" charset="0"/>
              </a:rPr>
              <a:t>.</a:t>
            </a:r>
            <a:endParaRPr lang="ru-RU"/>
          </a:p>
        </p:txBody>
      </p:sp>
      <p:pic>
        <p:nvPicPr>
          <p:cNvPr id="17412" name="Picture 8" descr="normal_%E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95850" y="3968750"/>
            <a:ext cx="3986213" cy="265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19" descr="Как читать штриховой код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36000" contrast="24000"/>
          </a:blip>
          <a:srcRect/>
          <a:stretch>
            <a:fillRect/>
          </a:stretch>
        </p:blipFill>
        <p:spPr bwMode="auto">
          <a:xfrm>
            <a:off x="323850" y="4113213"/>
            <a:ext cx="4572000" cy="239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15975"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190500" y="288925"/>
            <a:ext cx="8229600" cy="1143000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Содержание</a:t>
            </a:r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446088" y="1600200"/>
            <a:ext cx="8240712" cy="4786313"/>
          </a:xfrm>
        </p:spPr>
        <p:txBody>
          <a:bodyPr/>
          <a:lstStyle/>
          <a:p>
            <a:pPr eaLnBrk="1" hangingPunct="1"/>
            <a:r>
              <a:rPr lang="ru-RU" sz="2900" smtClean="0">
                <a:hlinkClick r:id="rId2" action="ppaction://hlinksldjump"/>
              </a:rPr>
              <a:t>Разговорные языки</a:t>
            </a:r>
            <a:endParaRPr lang="ru-RU" sz="2900" smtClean="0"/>
          </a:p>
          <a:p>
            <a:pPr eaLnBrk="1" hangingPunct="1"/>
            <a:r>
              <a:rPr lang="ru-RU" sz="2900" smtClean="0">
                <a:hlinkClick r:id="rId3" action="ppaction://hlinksldjump"/>
              </a:rPr>
              <a:t>Языки мимики и жестов</a:t>
            </a:r>
            <a:endParaRPr lang="ru-RU" sz="2900" smtClean="0"/>
          </a:p>
          <a:p>
            <a:pPr eaLnBrk="1" hangingPunct="1"/>
            <a:r>
              <a:rPr lang="ru-RU" sz="2900" smtClean="0">
                <a:hlinkClick r:id="rId4" action="ppaction://hlinksldjump"/>
              </a:rPr>
              <a:t>Язык рисунков и чертежей</a:t>
            </a:r>
            <a:endParaRPr lang="ru-RU" sz="2900" smtClean="0"/>
          </a:p>
          <a:p>
            <a:pPr eaLnBrk="1" hangingPunct="1"/>
            <a:r>
              <a:rPr lang="ru-RU" sz="2900" smtClean="0">
                <a:hlinkClick r:id="rId5" action="ppaction://hlinksldjump"/>
              </a:rPr>
              <a:t>Научные языки (математики,физики,химии)</a:t>
            </a:r>
            <a:endParaRPr lang="ru-RU" sz="2900" smtClean="0"/>
          </a:p>
          <a:p>
            <a:pPr eaLnBrk="1" hangingPunct="1"/>
            <a:r>
              <a:rPr lang="ru-RU" sz="2900" smtClean="0">
                <a:hlinkClick r:id="rId6" action="ppaction://hlinksldjump"/>
              </a:rPr>
              <a:t>Языки искусства (музыка)</a:t>
            </a:r>
            <a:endParaRPr lang="ru-RU" sz="2900" smtClean="0"/>
          </a:p>
          <a:p>
            <a:pPr eaLnBrk="1" hangingPunct="1"/>
            <a:r>
              <a:rPr lang="ru-RU" sz="2900" smtClean="0">
                <a:hlinkClick r:id="rId7" action="ppaction://hlinksldjump"/>
              </a:rPr>
              <a:t>Языки искусства (скульптура)</a:t>
            </a:r>
            <a:endParaRPr lang="ru-RU" sz="2900" smtClean="0"/>
          </a:p>
          <a:p>
            <a:pPr eaLnBrk="1" hangingPunct="1"/>
            <a:r>
              <a:rPr lang="ru-RU" sz="2900" smtClean="0">
                <a:hlinkClick r:id="rId8" action="ppaction://hlinksldjump"/>
              </a:rPr>
              <a:t>Специальные языки (азбука Брайля)</a:t>
            </a:r>
            <a:endParaRPr lang="ru-RU" sz="2900" smtClean="0"/>
          </a:p>
          <a:p>
            <a:pPr eaLnBrk="1" hangingPunct="1"/>
            <a:r>
              <a:rPr lang="ru-RU" sz="2900" smtClean="0">
                <a:hlinkClick r:id="rId9" action="ppaction://hlinksldjump"/>
              </a:rPr>
              <a:t>Специальные языки (азбука Морзе)</a:t>
            </a:r>
            <a:endParaRPr lang="ru-RU" sz="2900" smtClean="0"/>
          </a:p>
          <a:p>
            <a:pPr eaLnBrk="1" hangingPunct="1"/>
            <a:r>
              <a:rPr lang="ru-RU" sz="2900" smtClean="0">
                <a:hlinkClick r:id="rId10" action="ppaction://hlinksldjump"/>
              </a:rPr>
              <a:t>Специальный языки (флажковая азбука)</a:t>
            </a:r>
            <a:endParaRPr lang="ru-RU" sz="2900" smtClean="0"/>
          </a:p>
          <a:p>
            <a:pPr eaLnBrk="1" hangingPunct="1"/>
            <a:endParaRPr lang="ru-RU" sz="2900" smtClean="0"/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ransition spd="slow" advTm="5648"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9"/>
          <p:cNvSpPr txBox="1">
            <a:spLocks noChangeArrowheads="1"/>
          </p:cNvSpPr>
          <p:nvPr/>
        </p:nvSpPr>
        <p:spPr bwMode="auto">
          <a:xfrm>
            <a:off x="2124075" y="5481638"/>
            <a:ext cx="42116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65" name="Picture 17" descr="3-126569194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95963" y="4346575"/>
            <a:ext cx="2586037" cy="193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8" name="Picture 20" descr="barcarol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188" y="3105150"/>
            <a:ext cx="1984375" cy="280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9" name="Picture 21" descr="d33564e3c409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46375" y="2333625"/>
            <a:ext cx="2676525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71" name="Picture 23" descr="d4b33d318c63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92725" y="1735138"/>
            <a:ext cx="3529013" cy="233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72" name="WordArt 24"/>
          <p:cNvSpPr>
            <a:spLocks noChangeArrowheads="1" noChangeShapeType="1" noTextEdit="1"/>
          </p:cNvSpPr>
          <p:nvPr/>
        </p:nvSpPr>
        <p:spPr bwMode="auto">
          <a:xfrm>
            <a:off x="323850" y="260350"/>
            <a:ext cx="8507413" cy="9001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spc="72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800080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"/>
                <a:cs typeface="Arial"/>
              </a:rPr>
              <a:t>Формы представления информации</a:t>
            </a:r>
          </a:p>
        </p:txBody>
      </p:sp>
      <p:pic>
        <p:nvPicPr>
          <p:cNvPr id="5128" name="Рисунок 8" descr="as-701-fourseason-sm.gif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36550" y="1128713"/>
            <a:ext cx="2362200" cy="167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Управляющая кнопка: назад 8">
            <a:hlinkClick r:id="rId8" action="ppaction://hlinksldjump" highlightClick="1"/>
          </p:cNvPr>
          <p:cNvSpPr/>
          <p:nvPr/>
        </p:nvSpPr>
        <p:spPr>
          <a:xfrm>
            <a:off x="8004175" y="6240463"/>
            <a:ext cx="730250" cy="2921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slow" advTm="8253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0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0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7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358775" y="404813"/>
            <a:ext cx="8426450" cy="558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3600" b="1">
              <a:solidFill>
                <a:srgbClr val="660066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Одна и та же информация может быть представлена различными кодами, иначе говоря, в разных формах.</a:t>
            </a:r>
          </a:p>
          <a:p>
            <a:endParaRPr lang="ru-RU" sz="3600" b="1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Люди выработали множество форм представления информации.</a:t>
            </a:r>
          </a:p>
          <a:p>
            <a:pPr algn="just"/>
            <a:endParaRPr lang="ru-RU" sz="3600" b="1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К ним  относятся:</a:t>
            </a:r>
            <a:endParaRPr lang="ru-RU" sz="360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360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 advTm="11278"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358775" y="404813"/>
            <a:ext cx="8426450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4625" algn="ctr"/>
            <a:r>
              <a:rPr lang="ru-RU" sz="4000" b="1">
                <a:latin typeface="Times New Roman" pitchFamily="18" charset="0"/>
                <a:cs typeface="Times New Roman" pitchFamily="18" charset="0"/>
              </a:rPr>
              <a:t>Разговорные языки (более 2000)</a:t>
            </a:r>
          </a:p>
          <a:p>
            <a:pPr marL="174625"/>
            <a:r>
              <a:rPr lang="ru-RU" sz="320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2735263" y="1557338"/>
            <a:ext cx="6156325" cy="3989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40000"/>
              </a:lnSpc>
            </a:pPr>
            <a:r>
              <a:rPr lang="ru-RU" sz="3600" b="1">
                <a:latin typeface="Times New Roman" pitchFamily="18" charset="0"/>
                <a:cs typeface="Times New Roman" pitchFamily="18" charset="0"/>
              </a:rPr>
              <a:t>Русский -    </a:t>
            </a:r>
            <a:r>
              <a:rPr lang="ru-RU" sz="3600" b="1">
                <a:solidFill>
                  <a:srgbClr val="CC6600"/>
                </a:solidFill>
                <a:latin typeface="Times New Roman" pitchFamily="18" charset="0"/>
                <a:cs typeface="Times New Roman" pitchFamily="18" charset="0"/>
              </a:rPr>
              <a:t> КНИГА </a:t>
            </a:r>
            <a:endParaRPr lang="ru-RU" sz="3600">
              <a:solidFill>
                <a:srgbClr val="CC66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40000"/>
              </a:lnSpc>
            </a:pPr>
            <a:r>
              <a:rPr lang="ru-RU" sz="3600" b="1">
                <a:latin typeface="Times New Roman" pitchFamily="18" charset="0"/>
                <a:cs typeface="Times New Roman" pitchFamily="18" charset="0"/>
              </a:rPr>
              <a:t>Английский -     </a:t>
            </a:r>
            <a:r>
              <a:rPr lang="ru-RU" sz="3600" b="1">
                <a:solidFill>
                  <a:srgbClr val="CC6600"/>
                </a:solidFill>
                <a:latin typeface="Times New Roman" pitchFamily="18" charset="0"/>
                <a:cs typeface="Times New Roman" pitchFamily="18" charset="0"/>
              </a:rPr>
              <a:t>BOOK</a:t>
            </a:r>
            <a:endParaRPr lang="ru-RU" sz="3600">
              <a:solidFill>
                <a:srgbClr val="CC66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40000"/>
              </a:lnSpc>
            </a:pPr>
            <a:r>
              <a:rPr lang="ru-RU" sz="3600" b="1">
                <a:latin typeface="Times New Roman" pitchFamily="18" charset="0"/>
                <a:cs typeface="Times New Roman" pitchFamily="18" charset="0"/>
              </a:rPr>
              <a:t>Немецкий -    </a:t>
            </a:r>
            <a:r>
              <a:rPr lang="ru-RU" sz="3600" b="1">
                <a:solidFill>
                  <a:srgbClr val="CC6600"/>
                </a:solidFill>
                <a:latin typeface="Times New Roman" pitchFamily="18" charset="0"/>
                <a:cs typeface="Times New Roman" pitchFamily="18" charset="0"/>
              </a:rPr>
              <a:t>BUCH</a:t>
            </a:r>
            <a:r>
              <a:rPr lang="ru-RU" sz="360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spcBef>
                <a:spcPct val="50000"/>
              </a:spcBef>
            </a:pPr>
            <a:r>
              <a:rPr lang="ru-RU" sz="3600" b="1">
                <a:latin typeface="Times New Roman" pitchFamily="18" charset="0"/>
                <a:cs typeface="Times New Roman" pitchFamily="18" charset="0"/>
              </a:rPr>
              <a:t>Французский язык</a:t>
            </a:r>
            <a:r>
              <a:rPr lang="ru-RU" sz="3600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 - </a:t>
            </a:r>
            <a:r>
              <a:rPr lang="en-US" sz="3600" b="1">
                <a:solidFill>
                  <a:srgbClr val="CC6600"/>
                </a:solidFill>
                <a:latin typeface="Times New Roman" pitchFamily="18" charset="0"/>
                <a:cs typeface="Times New Roman" pitchFamily="18" charset="0"/>
              </a:rPr>
              <a:t>LIVRE</a:t>
            </a:r>
            <a:endParaRPr lang="ru-RU" sz="3600" b="1">
              <a:solidFill>
                <a:srgbClr val="CC66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40000"/>
              </a:lnSpc>
            </a:pPr>
            <a:endParaRPr lang="ru-RU" sz="3600">
              <a:solidFill>
                <a:srgbClr val="CC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83" name="Picture 11" descr="MC900432645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1800" y="1916113"/>
            <a:ext cx="2376488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Управляющая кнопка: назад 4">
            <a:hlinkClick r:id="rId3" action="ppaction://hlinksldjump" highlightClick="1"/>
          </p:cNvPr>
          <p:cNvSpPr/>
          <p:nvPr/>
        </p:nvSpPr>
        <p:spPr>
          <a:xfrm>
            <a:off x="8186738" y="6240463"/>
            <a:ext cx="584200" cy="328612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slow" advTm="7598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10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30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" grpId="0"/>
      <p:bldP spid="308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358775" y="404813"/>
            <a:ext cx="84264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4625" algn="ctr"/>
            <a:r>
              <a:rPr lang="ru-RU" sz="4000" b="1">
                <a:latin typeface="Times New Roman" pitchFamily="18" charset="0"/>
                <a:cs typeface="Times New Roman" pitchFamily="18" charset="0"/>
              </a:rPr>
              <a:t>Язык мимики и жестов</a:t>
            </a:r>
            <a:endParaRPr lang="ru-RU" sz="40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4" name="Picture 4" descr="MC900281744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08850" y="4473575"/>
            <a:ext cx="1327150" cy="180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5" descr="MC900297955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5373688"/>
            <a:ext cx="1676400" cy="811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8" name="Picture 8" descr="MC900333404[1]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43550" y="1449388"/>
            <a:ext cx="1825625" cy="906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9" name="Picture 9" descr="MC900281712[1]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867400" y="2457450"/>
            <a:ext cx="977900" cy="182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0" name="Picture 10" descr="MC900281714[1]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832475" y="4545013"/>
            <a:ext cx="849313" cy="177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1" name="Picture 11" descr="MC900281710[1]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380288" y="2312988"/>
            <a:ext cx="1319212" cy="1820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2" name="Picture 12" descr="MC900297963[1]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232025" y="4976813"/>
            <a:ext cx="1271588" cy="165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3" name="Picture 13" descr="MC900297945[1]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563938" y="5408613"/>
            <a:ext cx="1838325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3" name="Рисунок 11" descr="Classify[1].jpg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884238" y="1128713"/>
            <a:ext cx="3895725" cy="3678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Управляющая кнопка: назад 11">
            <a:hlinkClick r:id="rId11" action="ppaction://hlinksldjump" highlightClick="1"/>
          </p:cNvPr>
          <p:cNvSpPr/>
          <p:nvPr/>
        </p:nvSpPr>
        <p:spPr>
          <a:xfrm>
            <a:off x="8186738" y="6240463"/>
            <a:ext cx="657225" cy="328612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slow" advTm="7192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20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10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20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0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20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20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2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431800" y="225425"/>
            <a:ext cx="84264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4625" algn="ctr"/>
            <a:r>
              <a:rPr lang="ru-RU" sz="4000" b="1">
                <a:latin typeface="Times New Roman" pitchFamily="18" charset="0"/>
                <a:cs typeface="Times New Roman" pitchFamily="18" charset="0"/>
              </a:rPr>
              <a:t>Язык рисунков и чертежей</a:t>
            </a:r>
            <a:endParaRPr lang="ru-RU" sz="4000">
              <a:solidFill>
                <a:srgbClr val="80008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9" name="Picture 5" descr="чертеж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08625" y="1052513"/>
            <a:ext cx="3360738" cy="305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2" name="Picture 8" descr="animal_7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67400" y="4292600"/>
            <a:ext cx="1970088" cy="197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3" name="Picture 9" descr="butterfly_20014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27088" y="4041775"/>
            <a:ext cx="1905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77.gi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32113" y="3976688"/>
            <a:ext cx="2319337" cy="179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scheme_5F402_diff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11213" y="1128713"/>
            <a:ext cx="3724275" cy="274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Управляющая кнопка: назад 9">
            <a:hlinkClick r:id="rId7" action="ppaction://hlinksldjump" highlightClick="1"/>
          </p:cNvPr>
          <p:cNvSpPr/>
          <p:nvPr/>
        </p:nvSpPr>
        <p:spPr>
          <a:xfrm>
            <a:off x="8223250" y="6313488"/>
            <a:ext cx="584200" cy="255587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slow" advTm="9907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20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0" y="296863"/>
            <a:ext cx="63722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4625"/>
            <a:r>
              <a:rPr lang="ru-RU" sz="3200" b="1">
                <a:latin typeface="Times New Roman" pitchFamily="18" charset="0"/>
                <a:cs typeface="Times New Roman" pitchFamily="18" charset="0"/>
              </a:rPr>
              <a:t>Научные языки (математики, </a:t>
            </a:r>
          </a:p>
        </p:txBody>
      </p:sp>
      <p:sp>
        <p:nvSpPr>
          <p:cNvPr id="12292" name="Oval 4"/>
          <p:cNvSpPr>
            <a:spLocks noChangeArrowheads="1"/>
          </p:cNvSpPr>
          <p:nvPr/>
        </p:nvSpPr>
        <p:spPr bwMode="auto">
          <a:xfrm>
            <a:off x="1541463" y="3903663"/>
            <a:ext cx="2232025" cy="2205037"/>
          </a:xfrm>
          <a:prstGeom prst="ellipse">
            <a:avLst/>
          </a:prstGeom>
          <a:solidFill>
            <a:schemeClr val="folHlink"/>
          </a:solidFill>
          <a:ln w="38100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12293" name="Object 5"/>
          <p:cNvGraphicFramePr>
            <a:graphicFrameLocks noChangeAspect="1"/>
          </p:cNvGraphicFramePr>
          <p:nvPr/>
        </p:nvGraphicFramePr>
        <p:xfrm>
          <a:off x="1979613" y="4743450"/>
          <a:ext cx="1233487" cy="481013"/>
        </p:xfrm>
        <a:graphic>
          <a:graphicData uri="http://schemas.openxmlformats.org/presentationml/2006/ole">
            <p:oleObj spid="_x0000_s1026" name="Формула" r:id="rId3" imgW="520560" imgH="203040" progId="Equation.3">
              <p:embed/>
            </p:oleObj>
          </a:graphicData>
        </a:graphic>
      </p:graphicFrame>
      <p:graphicFrame>
        <p:nvGraphicFramePr>
          <p:cNvPr id="12294" name="Object 6"/>
          <p:cNvGraphicFramePr>
            <a:graphicFrameLocks noChangeAspect="1"/>
          </p:cNvGraphicFramePr>
          <p:nvPr/>
        </p:nvGraphicFramePr>
        <p:xfrm>
          <a:off x="5040313" y="1449388"/>
          <a:ext cx="2655887" cy="846137"/>
        </p:xfrm>
        <a:graphic>
          <a:graphicData uri="http://schemas.openxmlformats.org/presentationml/2006/ole">
            <p:oleObj spid="_x0000_s1027" name="Формула" r:id="rId4" imgW="558720" imgH="177480" progId="Equation.3">
              <p:embed/>
            </p:oleObj>
          </a:graphicData>
        </a:graphic>
      </p:graphicFrame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5724525" y="296863"/>
            <a:ext cx="17653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latin typeface="Times New Roman" pitchFamily="18" charset="0"/>
                <a:cs typeface="Times New Roman" pitchFamily="18" charset="0"/>
              </a:rPr>
              <a:t>физики,</a:t>
            </a:r>
            <a:r>
              <a:rPr lang="ru-RU" b="1"/>
              <a:t> </a:t>
            </a:r>
          </a:p>
        </p:txBody>
      </p:sp>
      <p:sp>
        <p:nvSpPr>
          <p:cNvPr id="12297" name="Text Box 9"/>
          <p:cNvSpPr txBox="1">
            <a:spLocks noChangeArrowheads="1"/>
          </p:cNvSpPr>
          <p:nvPr/>
        </p:nvSpPr>
        <p:spPr bwMode="auto">
          <a:xfrm>
            <a:off x="7235825" y="296863"/>
            <a:ext cx="154781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latin typeface="Times New Roman" pitchFamily="18" charset="0"/>
                <a:cs typeface="Times New Roman" pitchFamily="18" charset="0"/>
              </a:rPr>
              <a:t>химии)</a:t>
            </a:r>
          </a:p>
        </p:txBody>
      </p:sp>
      <p:pic>
        <p:nvPicPr>
          <p:cNvPr id="10" name="Рисунок 9" descr="0008-015-Rabota-sily-tjazhesti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2138" y="1092200"/>
            <a:ext cx="3395662" cy="254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Borazine-2D-aromatic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973638" y="2876550"/>
            <a:ext cx="2995612" cy="314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Управляющая кнопка: назад 12">
            <a:hlinkClick r:id="rId7" action="ppaction://hlinksldjump" highlightClick="1"/>
          </p:cNvPr>
          <p:cNvSpPr/>
          <p:nvPr/>
        </p:nvSpPr>
        <p:spPr>
          <a:xfrm>
            <a:off x="8296275" y="6350000"/>
            <a:ext cx="547688" cy="25558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slow" advTm="11061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8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  <p:bldP spid="12292" grpId="0" animBg="1"/>
      <p:bldP spid="12296" grpId="0"/>
      <p:bldP spid="1229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358775" y="260350"/>
            <a:ext cx="8389938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4625" algn="ctr"/>
            <a:r>
              <a:rPr lang="ru-RU" sz="4000" b="1">
                <a:latin typeface="Times New Roman" pitchFamily="18" charset="0"/>
                <a:cs typeface="Times New Roman" pitchFamily="18" charset="0"/>
              </a:rPr>
              <a:t>Языки искусства </a:t>
            </a:r>
          </a:p>
          <a:p>
            <a:pPr marL="174625" algn="ctr"/>
            <a:r>
              <a:rPr lang="ru-RU" sz="4000" b="1">
                <a:latin typeface="Times New Roman" pitchFamily="18" charset="0"/>
                <a:cs typeface="Times New Roman" pitchFamily="18" charset="0"/>
              </a:rPr>
              <a:t>(музыка)</a:t>
            </a:r>
          </a:p>
        </p:txBody>
      </p:sp>
      <p:pic>
        <p:nvPicPr>
          <p:cNvPr id="10243" name="Picture 7" descr="barcarol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1800" y="1449388"/>
            <a:ext cx="3822700" cy="5408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8" descr="maestr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3800" y="2097088"/>
            <a:ext cx="3619500" cy="395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Управляющая кнопка: назад 4">
            <a:hlinkClick r:id="rId4" action="ppaction://hlinksldjump" highlightClick="1"/>
          </p:cNvPr>
          <p:cNvSpPr/>
          <p:nvPr/>
        </p:nvSpPr>
        <p:spPr>
          <a:xfrm>
            <a:off x="8259763" y="6350000"/>
            <a:ext cx="620712" cy="25558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slow" advTm="6178"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512</TotalTime>
  <Words>436</Words>
  <Application>Microsoft Office PowerPoint</Application>
  <PresentationFormat>Экран (4:3)</PresentationFormat>
  <Paragraphs>123</Paragraphs>
  <Slides>16</Slides>
  <Notes>1</Notes>
  <HiddenSlides>0</HiddenSlides>
  <MMClips>1</MMClips>
  <ScaleCrop>false</ScaleCrop>
  <HeadingPairs>
    <vt:vector size="8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Arial</vt:lpstr>
      <vt:lpstr>Calibri</vt:lpstr>
      <vt:lpstr>Times New Roman</vt:lpstr>
      <vt:lpstr>Оформление по умолчанию</vt:lpstr>
      <vt:lpstr>Формула</vt:lpstr>
      <vt:lpstr>Microsoft Equation 3.0</vt:lpstr>
      <vt:lpstr>Формы предоставления информации  (5 класс)</vt:lpstr>
      <vt:lpstr>Содержание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122</dc:creator>
  <cp:lastModifiedBy>user</cp:lastModifiedBy>
  <cp:revision>39</cp:revision>
  <dcterms:created xsi:type="dcterms:W3CDTF">2010-12-03T18:07:30Z</dcterms:created>
  <dcterms:modified xsi:type="dcterms:W3CDTF">2014-01-27T16:26:11Z</dcterms:modified>
</cp:coreProperties>
</file>