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98" r:id="rId2"/>
    <p:sldId id="300" r:id="rId3"/>
    <p:sldId id="299" r:id="rId4"/>
    <p:sldId id="301" r:id="rId5"/>
    <p:sldId id="309" r:id="rId6"/>
    <p:sldId id="310" r:id="rId7"/>
    <p:sldId id="304" r:id="rId8"/>
    <p:sldId id="305" r:id="rId9"/>
    <p:sldId id="306" r:id="rId10"/>
    <p:sldId id="307" r:id="rId11"/>
    <p:sldId id="308" r:id="rId12"/>
    <p:sldId id="266" r:id="rId13"/>
    <p:sldId id="293" r:id="rId14"/>
    <p:sldId id="29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80249-EE88-4390-B130-8B2624F7F854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79DC3-40E9-489C-99D2-7E6960A1C1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464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52A7-CF1F-419D-A7EC-71854B88903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1AC5-1416-443F-B17C-C1618F6CF0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466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52A7-CF1F-419D-A7EC-71854B88903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1AC5-1416-443F-B17C-C1618F6CF0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852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52A7-CF1F-419D-A7EC-71854B88903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1AC5-1416-443F-B17C-C1618F6CF0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353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52A7-CF1F-419D-A7EC-71854B88903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1AC5-1416-443F-B17C-C1618F6CF0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769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52A7-CF1F-419D-A7EC-71854B88903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1AC5-1416-443F-B17C-C1618F6CF0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433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52A7-CF1F-419D-A7EC-71854B88903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1AC5-1416-443F-B17C-C1618F6CF0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210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52A7-CF1F-419D-A7EC-71854B88903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1AC5-1416-443F-B17C-C1618F6CF0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950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52A7-CF1F-419D-A7EC-71854B88903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1AC5-1416-443F-B17C-C1618F6CF0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687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52A7-CF1F-419D-A7EC-71854B88903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1AC5-1416-443F-B17C-C1618F6CF0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68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52A7-CF1F-419D-A7EC-71854B88903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1AC5-1416-443F-B17C-C1618F6CF0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09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52A7-CF1F-419D-A7EC-71854B88903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1AC5-1416-443F-B17C-C1618F6CF0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256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252A7-CF1F-419D-A7EC-71854B88903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51AC5-1416-443F-B17C-C1618F6CF0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712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3" Type="http://schemas.openxmlformats.org/officeDocument/2006/relationships/image" Target="../media/image15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2" Type="http://schemas.openxmlformats.org/officeDocument/2006/relationships/image" Target="../media/image14.png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10" Type="http://schemas.openxmlformats.org/officeDocument/2006/relationships/image" Target="../media/image53.png"/><Relationship Id="rId4" Type="http://schemas.openxmlformats.org/officeDocument/2006/relationships/image" Target="../media/image16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5" Type="http://schemas.openxmlformats.org/officeDocument/2006/relationships/image" Target="../media/image7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Relationship Id="rId14" Type="http://schemas.openxmlformats.org/officeDocument/2006/relationships/image" Target="../media/image7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908720"/>
            <a:ext cx="6344558" cy="507831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/>
                <a:solidFill>
                  <a:srgbClr val="7030A0"/>
                </a:solidFill>
                <a:latin typeface="+mn-lt"/>
                <a:cs typeface="+mn-cs"/>
              </a:rPr>
              <a:t>ОБЛАСТЬ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/>
                <a:solidFill>
                  <a:srgbClr val="7030A0"/>
                </a:solidFill>
                <a:latin typeface="+mn-lt"/>
                <a:cs typeface="+mn-cs"/>
              </a:rPr>
              <a:t>ОПРЕДЕЛЕНИЯ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/>
                <a:solidFill>
                  <a:srgbClr val="7030A0"/>
                </a:solidFill>
                <a:latin typeface="+mn-lt"/>
                <a:cs typeface="+mn-cs"/>
              </a:rPr>
              <a:t>ФУНКЦИИ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rgbClr val="0070C0"/>
                </a:solidFill>
                <a:latin typeface="+mn-lt"/>
                <a:cs typeface="+mn-cs"/>
              </a:rPr>
              <a:t>9 класс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/>
              <a:solidFill>
                <a:schemeClr val="accent3"/>
              </a:solidFill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8061" y="143122"/>
            <a:ext cx="544014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cs typeface="+mn-cs"/>
              </a:rPr>
              <a:t>МБОУ «СОШ №17» г. Ангарск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6065867"/>
            <a:ext cx="31637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cs typeface="+mn-cs"/>
              </a:rPr>
              <a:t>МАРЧЕНКО С.С.</a:t>
            </a:r>
          </a:p>
        </p:txBody>
      </p:sp>
    </p:spTree>
    <p:extLst>
      <p:ext uri="{BB962C8B-B14F-4D97-AF65-F5344CB8AC3E}">
        <p14:creationId xmlns:p14="http://schemas.microsoft.com/office/powerpoint/2010/main" val="138470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2432" y="263908"/>
            <a:ext cx="608009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НАЙТИ  ОБЛАСТЬ ОПРЕДЕЛЕНИЯ  ФУНКЦИИ</a:t>
            </a:r>
          </a:p>
        </p:txBody>
      </p:sp>
      <p:sp>
        <p:nvSpPr>
          <p:cNvPr id="9" name="TextBox 8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9723" y="2098861"/>
            <a:ext cx="1829347" cy="523220"/>
          </a:xfrm>
          <a:prstGeom prst="rect">
            <a:avLst/>
          </a:prstGeom>
          <a:blipFill rotWithShape="1">
            <a:blip r:embed="rId2" cstate="print"/>
            <a:stretch>
              <a:fillRect t="-12791" r="-13667" b="-32558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69925" y="2622550"/>
            <a:ext cx="12604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5х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≥ 13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7188" y="5578938"/>
            <a:ext cx="2014416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/>
              <a:t>[</a:t>
            </a:r>
            <a:r>
              <a:rPr lang="ru-RU" sz="3600" b="1" dirty="0"/>
              <a:t>2,6;+</a:t>
            </a:r>
            <a:r>
              <a:rPr lang="ru-RU" sz="3600" b="1" dirty="0">
                <a:latin typeface="Microsoft Sans Serif"/>
                <a:cs typeface="Microsoft Sans Serif"/>
              </a:rPr>
              <a:t>∞)</a:t>
            </a:r>
            <a:endParaRPr lang="ru-RU" sz="3600" b="1" dirty="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843177" y="2089391"/>
            <a:ext cx="1797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17 − 2х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0</a:t>
            </a:r>
            <a:endParaRPr lang="ru-RU" sz="2800" b="1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905089" y="2606887"/>
            <a:ext cx="1735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−2х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−17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703533" y="5548160"/>
            <a:ext cx="2136743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/>
              <a:t>(−</a:t>
            </a:r>
            <a:r>
              <a:rPr lang="ru-RU" sz="4000" b="1" dirty="0">
                <a:latin typeface="Microsoft Sans Serif"/>
                <a:cs typeface="Microsoft Sans Serif"/>
              </a:rPr>
              <a:t>∞; 8,5)</a:t>
            </a:r>
            <a:endParaRPr lang="ru-RU" sz="4000" b="1" dirty="0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54050" y="3213100"/>
            <a:ext cx="1377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х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≥ 13:5</a:t>
            </a:r>
            <a:endParaRPr lang="ru-RU" sz="2800" b="1" dirty="0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811225" y="3157651"/>
            <a:ext cx="22971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х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−17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: (−2)</a:t>
            </a:r>
            <a:endParaRPr lang="ru-RU" sz="2800" b="1" dirty="0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846556" y="3728130"/>
            <a:ext cx="1257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х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8,5</a:t>
            </a:r>
            <a:endParaRPr lang="ru-RU" sz="2800" b="1" dirty="0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654006" y="2098206"/>
            <a:ext cx="1797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10х − 6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0</a:t>
            </a:r>
            <a:endParaRPr lang="ru-RU" sz="2800" b="1" dirty="0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654006" y="2611038"/>
            <a:ext cx="1354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10х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6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812827" y="5517383"/>
            <a:ext cx="1949772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/>
              <a:t>(</a:t>
            </a:r>
            <a:r>
              <a:rPr lang="ru-RU" sz="4000" b="1" dirty="0"/>
              <a:t>0,6;+</a:t>
            </a:r>
            <a:r>
              <a:rPr lang="ru-RU" sz="4000" b="1" dirty="0">
                <a:latin typeface="Microsoft Sans Serif"/>
                <a:cs typeface="Microsoft Sans Serif"/>
              </a:rPr>
              <a:t>∞)</a:t>
            </a:r>
            <a:endParaRPr lang="ru-RU" sz="4000" b="1" dirty="0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729413" y="3130762"/>
            <a:ext cx="16462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х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6 : 10</a:t>
            </a:r>
            <a:endParaRPr lang="ru-RU" sz="2800" b="1" dirty="0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850473" y="3736975"/>
            <a:ext cx="1257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х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0,6</a:t>
            </a:r>
            <a:endParaRPr lang="ru-RU" sz="2800" b="1" dirty="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69925" y="3952875"/>
            <a:ext cx="1166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х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≥ 2,6</a:t>
            </a:r>
            <a:endParaRPr lang="ru-RU" sz="2800" b="1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357898" y="4973795"/>
            <a:ext cx="2773942" cy="561033"/>
            <a:chOff x="431708" y="5235405"/>
            <a:chExt cx="2773942" cy="561033"/>
          </a:xfrm>
        </p:grpSpPr>
        <p:cxnSp>
          <p:nvCxnSpPr>
            <p:cNvPr id="31" name="Прямая со стрелкой 30"/>
            <p:cNvCxnSpPr/>
            <p:nvPr/>
          </p:nvCxnSpPr>
          <p:spPr>
            <a:xfrm>
              <a:off x="431708" y="5301208"/>
              <a:ext cx="2773942" cy="0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474502" y="5273218"/>
              <a:ext cx="6431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2,6</a:t>
              </a:r>
              <a:endParaRPr lang="ru-RU" sz="2800" b="1" dirty="0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1604200" y="5235405"/>
              <a:ext cx="108012" cy="13080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Стрелка вправо 33"/>
          <p:cNvSpPr/>
          <p:nvPr/>
        </p:nvSpPr>
        <p:spPr>
          <a:xfrm>
            <a:off x="1665045" y="4612553"/>
            <a:ext cx="1365874" cy="492447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293388" y="1112371"/>
                <a:ext cx="2743315" cy="704232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3600" b="1" dirty="0" smtClean="0"/>
                  <a:t>у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600" b="1" i="1" smtClean="0">
                            <a:latin typeface="Cambria Math"/>
                          </a:rPr>
                          <m:t>𝟓</m:t>
                        </m:r>
                        <m:r>
                          <a:rPr lang="ru-RU" sz="3600" b="1" i="1" smtClean="0">
                            <a:latin typeface="Cambria Math"/>
                          </a:rPr>
                          <m:t>х−</m:t>
                        </m:r>
                        <m:r>
                          <a:rPr lang="ru-RU" sz="3600" b="1" i="1" smtClean="0">
                            <a:latin typeface="Cambria Math"/>
                          </a:rPr>
                          <m:t>𝟏𝟑</m:t>
                        </m:r>
                      </m:e>
                    </m:rad>
                  </m:oMath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388" y="1112371"/>
                <a:ext cx="2743315" cy="70423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6667" t="-4310" b="-31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3703533" y="1001828"/>
                <a:ext cx="2076338" cy="925318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3600" b="1" dirty="0" smtClean="0"/>
                  <a:t>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ru-RU" sz="3600" b="1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3600" b="1" i="1" smtClean="0">
                                <a:latin typeface="Cambria Math"/>
                              </a:rPr>
                              <m:t>𝟏𝟕</m:t>
                            </m:r>
                            <m:r>
                              <a:rPr lang="ru-RU" sz="36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ru-RU" sz="36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ru-RU" sz="3600" b="1" i="1" smtClean="0">
                                <a:latin typeface="Cambria Math"/>
                              </a:rPr>
                              <m:t>х</m:t>
                            </m:r>
                          </m:e>
                        </m:rad>
                      </m:den>
                    </m:f>
                  </m:oMath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3533" y="1001828"/>
                <a:ext cx="2076338" cy="925318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9118" b="-92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Группа 36"/>
          <p:cNvGrpSpPr/>
          <p:nvPr/>
        </p:nvGrpSpPr>
        <p:grpSpPr>
          <a:xfrm>
            <a:off x="3456963" y="4956350"/>
            <a:ext cx="2773942" cy="561033"/>
            <a:chOff x="431708" y="5235405"/>
            <a:chExt cx="2773942" cy="561033"/>
          </a:xfrm>
        </p:grpSpPr>
        <p:cxnSp>
          <p:nvCxnSpPr>
            <p:cNvPr id="38" name="Прямая со стрелкой 37"/>
            <p:cNvCxnSpPr/>
            <p:nvPr/>
          </p:nvCxnSpPr>
          <p:spPr>
            <a:xfrm>
              <a:off x="431708" y="5301208"/>
              <a:ext cx="2773942" cy="0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1474502" y="5273218"/>
              <a:ext cx="6431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8,5</a:t>
              </a:r>
              <a:endParaRPr lang="ru-RU" sz="2800" b="1" dirty="0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1604200" y="5235405"/>
              <a:ext cx="108012" cy="13080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1" name="Стрелка вправо 40"/>
          <p:cNvSpPr/>
          <p:nvPr/>
        </p:nvSpPr>
        <p:spPr>
          <a:xfrm>
            <a:off x="3456963" y="4612553"/>
            <a:ext cx="1172492" cy="492447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6514362" y="1001828"/>
                <a:ext cx="2076338" cy="926216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3600" b="1" dirty="0" smtClean="0"/>
                  <a:t>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</a:rPr>
                          <m:t>𝟓</m:t>
                        </m:r>
                        <m:r>
                          <a:rPr lang="ru-RU" sz="3600" b="1" i="1" smtClean="0">
                            <a:latin typeface="Cambria Math"/>
                          </a:rPr>
                          <m:t>−х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ru-RU" sz="3600" b="1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3600" b="1" i="1" smtClean="0">
                                <a:latin typeface="Cambria Math"/>
                              </a:rPr>
                              <m:t>𝟏𝟎</m:t>
                            </m:r>
                            <m:r>
                              <a:rPr lang="ru-RU" sz="3600" b="1" i="1" smtClean="0">
                                <a:latin typeface="Cambria Math"/>
                              </a:rPr>
                              <m:t>х−</m:t>
                            </m:r>
                            <m:r>
                              <a:rPr lang="ru-RU" sz="3600" b="1" i="1" smtClean="0">
                                <a:latin typeface="Cambria Math"/>
                              </a:rPr>
                              <m:t>𝟔</m:t>
                            </m:r>
                          </m:e>
                        </m:rad>
                      </m:den>
                    </m:f>
                  </m:oMath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4362" y="1001828"/>
                <a:ext cx="2076338" cy="926216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9118" b="-92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Группа 42"/>
          <p:cNvGrpSpPr/>
          <p:nvPr/>
        </p:nvGrpSpPr>
        <p:grpSpPr>
          <a:xfrm>
            <a:off x="6538005" y="4949997"/>
            <a:ext cx="2425140" cy="561033"/>
            <a:chOff x="780510" y="5235405"/>
            <a:chExt cx="2425140" cy="561033"/>
          </a:xfrm>
        </p:grpSpPr>
        <p:cxnSp>
          <p:nvCxnSpPr>
            <p:cNvPr id="44" name="Прямая со стрелкой 43"/>
            <p:cNvCxnSpPr/>
            <p:nvPr/>
          </p:nvCxnSpPr>
          <p:spPr>
            <a:xfrm>
              <a:off x="780510" y="5300807"/>
              <a:ext cx="2425140" cy="401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474502" y="5273218"/>
              <a:ext cx="6431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0,6</a:t>
              </a:r>
              <a:endParaRPr lang="ru-RU" sz="2800" b="1" dirty="0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1604200" y="5235405"/>
              <a:ext cx="108012" cy="13080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7" name="Стрелка вправо 46"/>
          <p:cNvSpPr/>
          <p:nvPr/>
        </p:nvSpPr>
        <p:spPr>
          <a:xfrm>
            <a:off x="7551475" y="4588355"/>
            <a:ext cx="1172492" cy="492447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283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4" grpId="0"/>
      <p:bldP spid="15" grpId="0"/>
      <p:bldP spid="16" grpId="0" animBg="1"/>
      <p:bldP spid="21" grpId="0"/>
      <p:bldP spid="23" grpId="0"/>
      <p:bldP spid="24" grpId="0"/>
      <p:bldP spid="25" grpId="0"/>
      <p:bldP spid="26" grpId="0"/>
      <p:bldP spid="27" grpId="0" animBg="1"/>
      <p:bldP spid="28" grpId="0"/>
      <p:bldP spid="29" grpId="0"/>
      <p:bldP spid="20" grpId="0"/>
      <p:bldP spid="34" grpId="0" animBg="1"/>
      <p:bldP spid="35" grpId="0" animBg="1"/>
      <p:bldP spid="36" grpId="0" animBg="1"/>
      <p:bldP spid="41" grpId="0" animBg="1"/>
      <p:bldP spid="42" grpId="0" animBg="1"/>
      <p:bldP spid="4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6025" y="260350"/>
            <a:ext cx="6085119" cy="4619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НАЙТИ  ОБЛАСТЬ ОПРЕДЕЛЕНИЯ  ФУНКЦИИ</a:t>
            </a:r>
          </a:p>
        </p:txBody>
      </p:sp>
      <p:sp>
        <p:nvSpPr>
          <p:cNvPr id="6" name="Text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53722" y="1201497"/>
            <a:ext cx="3562312" cy="1070293"/>
          </a:xfrm>
          <a:prstGeom prst="rect">
            <a:avLst/>
          </a:prstGeom>
          <a:blipFill rotWithShape="1">
            <a:blip r:embed="rId2" cstate="print"/>
            <a:stretch>
              <a:fillRect l="-5983" b="-227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2275" y="5013325"/>
            <a:ext cx="4022725" cy="9540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х – любое число,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      кроме −0,5 и 3,5</a:t>
            </a:r>
          </a:p>
        </p:txBody>
      </p:sp>
      <p:sp>
        <p:nvSpPr>
          <p:cNvPr id="17" name="TextBox 1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987649" y="1201497"/>
            <a:ext cx="2470080" cy="990656"/>
          </a:xfrm>
          <a:prstGeom prst="rect">
            <a:avLst/>
          </a:prstGeom>
          <a:blipFill rotWithShape="1">
            <a:blip r:embed="rId3" cstate="print"/>
            <a:stretch>
              <a:fillRect l="-8642" b="-1042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109663" y="2420938"/>
            <a:ext cx="24304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(4х+2)(2х−7)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39750" y="3108325"/>
            <a:ext cx="1352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4х+2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687638" y="3098800"/>
            <a:ext cx="12715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2х−7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54050" y="3689350"/>
            <a:ext cx="12858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4х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−2</a:t>
            </a:r>
            <a:endParaRPr lang="ru-RU" sz="2800" b="1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687638" y="3708400"/>
            <a:ext cx="10810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2х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7</a:t>
            </a:r>
            <a:endParaRPr lang="ru-RU" sz="2800" b="1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04825" y="4213225"/>
            <a:ext cx="15827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х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−2 : 4</a:t>
            </a:r>
            <a:endParaRPr lang="ru-RU" sz="2800" b="1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655888" y="4211638"/>
            <a:ext cx="1377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х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7 : 2</a:t>
            </a:r>
            <a:endParaRPr lang="ru-RU" sz="2800" b="1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786313" y="3446463"/>
            <a:ext cx="1617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х −10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 dirty="0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962775" y="3446463"/>
            <a:ext cx="16176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х +10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884738" y="4103688"/>
            <a:ext cx="1152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х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10</a:t>
            </a:r>
            <a:endParaRPr lang="ru-RU" sz="2800" b="1"/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7092950" y="4124325"/>
            <a:ext cx="13573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х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−10</a:t>
            </a:r>
            <a:endParaRPr lang="ru-RU" sz="2800" b="1"/>
          </a:p>
        </p:txBody>
      </p:sp>
      <p:sp>
        <p:nvSpPr>
          <p:cNvPr id="23" name="TextBox 2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38060" y="2314200"/>
            <a:ext cx="1969257" cy="532966"/>
          </a:xfrm>
          <a:prstGeom prst="rect">
            <a:avLst/>
          </a:prstGeom>
          <a:blipFill rotWithShape="1">
            <a:blip r:embed="rId4" cstate="print"/>
            <a:stretch>
              <a:fillRect t="-11494" r="-14241" b="-32184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4" name="TextBox 3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786313" y="5013306"/>
            <a:ext cx="3400889" cy="954107"/>
          </a:xfrm>
          <a:prstGeom prst="rect">
            <a:avLst/>
          </a:prstGeom>
          <a:blipFill rotWithShape="1">
            <a:blip r:embed="rId5" cstate="print"/>
            <a:stretch>
              <a:fillRect l="-3584" t="-7006" b="-16561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228432" y="2847166"/>
            <a:ext cx="302679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 smtClean="0"/>
              <a:t>(х </a:t>
            </a:r>
            <a:r>
              <a:rPr lang="ru-RU" sz="2800" b="1" dirty="0"/>
              <a:t>−</a:t>
            </a:r>
            <a:r>
              <a:rPr lang="ru-RU" sz="2800" b="1" dirty="0" smtClean="0"/>
              <a:t>10)(х+10)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813817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Стрелка вправо 44"/>
          <p:cNvSpPr/>
          <p:nvPr/>
        </p:nvSpPr>
        <p:spPr>
          <a:xfrm>
            <a:off x="7864712" y="4929632"/>
            <a:ext cx="836932" cy="492447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 вправо 43"/>
          <p:cNvSpPr/>
          <p:nvPr/>
        </p:nvSpPr>
        <p:spPr>
          <a:xfrm>
            <a:off x="5488278" y="4929633"/>
            <a:ext cx="836932" cy="492447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259632" y="378242"/>
            <a:ext cx="701551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НАЙТИ  ОБЛАСТЬ ОПРЕДЕЛЕНИЯ  ФУНКЦИИ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292080" y="1149061"/>
                <a:ext cx="2748125" cy="1122551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4000" b="1" dirty="0" smtClean="0"/>
                  <a:t>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ru-RU" sz="4000" b="1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ru-RU" sz="40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4000" b="1" i="1" smtClean="0">
                                    <a:latin typeface="Cambria Math"/>
                                  </a:rPr>
                                  <m:t>х</m:t>
                                </m:r>
                              </m:e>
                              <m:sup>
                                <m:r>
                                  <a:rPr lang="ru-RU" sz="4000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ru-RU" sz="40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ru-RU" sz="40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ru-RU" sz="4000" b="1" i="1" smtClean="0">
                                <a:latin typeface="Cambria Math"/>
                              </a:rPr>
                              <m:t>х−</m:t>
                            </m:r>
                            <m:r>
                              <a:rPr lang="ru-RU" sz="4000" b="1" i="1" smtClean="0">
                                <a:latin typeface="Cambria Math"/>
                              </a:rPr>
                              <m:t>𝟑</m:t>
                            </m:r>
                          </m:e>
                        </m:rad>
                      </m:den>
                    </m:f>
                  </m:oMath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1149061"/>
                <a:ext cx="2748125" cy="1122551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7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588851" y="2450526"/>
                <a:ext cx="2426946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1" i="1" dirty="0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800" b="1" i="1" dirty="0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800" b="1" i="1" dirty="0" smtClean="0">
                        <a:latin typeface="Cambria Math"/>
                      </a:rPr>
                      <m:t>−</m:t>
                    </m:r>
                    <m:r>
                      <a:rPr lang="ru-RU" sz="2800" b="1" i="1" dirty="0" smtClean="0">
                        <a:latin typeface="Cambria Math"/>
                      </a:rPr>
                      <m:t>𝟐</m:t>
                    </m:r>
                    <m:r>
                      <a:rPr lang="ru-RU" sz="2800" b="1" i="1" dirty="0" smtClean="0">
                        <a:latin typeface="Cambria Math"/>
                      </a:rPr>
                      <m:t>х</m:t>
                    </m:r>
                  </m:oMath>
                </a14:m>
                <a:r>
                  <a:rPr lang="ru-RU" sz="2800" b="1" dirty="0" smtClean="0"/>
                  <a:t> − 3 </a:t>
                </a:r>
                <a:r>
                  <a:rPr lang="en-US" sz="2800" b="1" dirty="0" smtClean="0">
                    <a:latin typeface="Times New Roman"/>
                    <a:cs typeface="Times New Roman"/>
                  </a:rPr>
                  <a:t>&gt;</a:t>
                </a:r>
                <a:r>
                  <a:rPr lang="ru-RU" sz="2800" b="1" dirty="0" smtClean="0">
                    <a:latin typeface="Times New Roman"/>
                    <a:cs typeface="Times New Roman"/>
                  </a:rPr>
                  <a:t> 0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8851" y="2450526"/>
                <a:ext cx="2426946" cy="532966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t="-10345" r="-4020" b="-3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31708" y="1308465"/>
                <a:ext cx="2743315" cy="700063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3600" b="1" dirty="0" smtClean="0"/>
                  <a:t>у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600" b="1" i="1" smtClean="0">
                            <a:latin typeface="Cambria Math"/>
                          </a:rPr>
                          <m:t>𝟏𝟒</m:t>
                        </m:r>
                        <m:r>
                          <a:rPr lang="ru-RU" sz="3600" b="1" i="1" smtClean="0">
                            <a:latin typeface="Cambria Math"/>
                          </a:rPr>
                          <m:t>−</m:t>
                        </m:r>
                        <m:r>
                          <a:rPr lang="ru-RU" sz="3600" b="1" i="1" smtClean="0">
                            <a:latin typeface="Cambria Math"/>
                          </a:rPr>
                          <m:t>𝟕</m:t>
                        </m:r>
                        <m:r>
                          <a:rPr lang="ru-RU" sz="3600" b="1" i="1" smtClean="0">
                            <a:latin typeface="Cambria Math"/>
                          </a:rPr>
                          <m:t>х</m:t>
                        </m:r>
                      </m:e>
                    </m:rad>
                  </m:oMath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708" y="1308465"/>
                <a:ext cx="2743315" cy="700063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6889" t="-4386" b="-342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573701" y="2127360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14 − 7х  </a:t>
            </a:r>
            <a:r>
              <a:rPr lang="ru-RU" sz="3600" b="1" dirty="0" smtClean="0">
                <a:latin typeface="Times New Roman"/>
                <a:cs typeface="Times New Roman"/>
              </a:rPr>
              <a:t>≥  0</a:t>
            </a:r>
            <a:endParaRPr lang="ru-RU" sz="36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06743" y="2787970"/>
            <a:ext cx="2130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−7х  </a:t>
            </a:r>
            <a:r>
              <a:rPr lang="ru-RU" sz="3600" b="1" dirty="0" smtClean="0">
                <a:latin typeface="Times New Roman"/>
                <a:cs typeface="Times New Roman"/>
              </a:rPr>
              <a:t>≥ </a:t>
            </a:r>
            <a:r>
              <a:rPr lang="ru-RU" sz="3600" b="1" dirty="0" smtClean="0"/>
              <a:t>−1</a:t>
            </a:r>
            <a:r>
              <a:rPr lang="ru-RU" sz="3600" b="1" dirty="0" smtClean="0">
                <a:latin typeface="Times New Roman"/>
                <a:cs typeface="Times New Roman"/>
              </a:rPr>
              <a:t>4</a:t>
            </a:r>
            <a:endParaRPr lang="ru-RU" sz="3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177392" y="5846893"/>
            <a:ext cx="1463862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(−</a:t>
            </a:r>
            <a:r>
              <a:rPr lang="ru-RU" sz="3600" b="1" dirty="0" smtClean="0">
                <a:latin typeface="Microsoft Sans Serif"/>
                <a:cs typeface="Microsoft Sans Serif"/>
              </a:rPr>
              <a:t>∞; 2</a:t>
            </a:r>
            <a:r>
              <a:rPr lang="en-US" sz="3600" b="1" dirty="0" smtClean="0">
                <a:latin typeface="Microsoft Sans Serif"/>
                <a:cs typeface="Microsoft Sans Serif"/>
              </a:rPr>
              <a:t>]</a:t>
            </a:r>
            <a:endParaRPr lang="ru-RU" sz="3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49279" y="3486076"/>
            <a:ext cx="2853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х  </a:t>
            </a:r>
            <a:r>
              <a:rPr lang="ru-RU" sz="3600" b="1" dirty="0" smtClean="0">
                <a:latin typeface="Times New Roman"/>
                <a:cs typeface="Times New Roman"/>
              </a:rPr>
              <a:t>≤ </a:t>
            </a:r>
            <a:r>
              <a:rPr lang="ru-RU" sz="3600" b="1" dirty="0" smtClean="0"/>
              <a:t>−1</a:t>
            </a:r>
            <a:r>
              <a:rPr lang="ru-RU" sz="3600" b="1" dirty="0" smtClean="0">
                <a:latin typeface="Times New Roman"/>
                <a:cs typeface="Times New Roman"/>
              </a:rPr>
              <a:t>4</a:t>
            </a:r>
            <a:r>
              <a:rPr lang="ru-RU" sz="3600" b="1" dirty="0" smtClean="0">
                <a:latin typeface="Times New Roman"/>
                <a:cs typeface="Times New Roman"/>
                <a:sym typeface="Wingdings" pitchFamily="2" charset="2"/>
              </a:rPr>
              <a:t> : (−7)</a:t>
            </a:r>
            <a:endParaRPr lang="ru-RU" sz="3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73701" y="4157786"/>
            <a:ext cx="1207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х  </a:t>
            </a:r>
            <a:r>
              <a:rPr lang="ru-RU" sz="3600" b="1" dirty="0" smtClean="0">
                <a:latin typeface="Times New Roman"/>
                <a:cs typeface="Times New Roman"/>
              </a:rPr>
              <a:t>≤ </a:t>
            </a:r>
            <a:r>
              <a:rPr lang="ru-RU" sz="3600" b="1" dirty="0" smtClean="0"/>
              <a:t>2</a:t>
            </a:r>
            <a:endParaRPr lang="ru-RU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488278" y="3014666"/>
                <a:ext cx="2628092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D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en-US" sz="28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 dirty="0" smtClean="0"/>
                  <a:t> − 4·1·(−3)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8278" y="3014666"/>
                <a:ext cx="2628092" cy="532966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4640" t="-8046" r="-3480" b="-3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488278" y="3547632"/>
                <a:ext cx="118333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D =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/>
                      </a:rPr>
                      <m:t>𝟏𝟔</m:t>
                    </m:r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8278" y="3547632"/>
                <a:ext cx="1183337" cy="523220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l="-10309" t="-10465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539094" y="4020826"/>
                <a:ext cx="1923412" cy="783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b="1" i="1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800" b="1" i="1" smtClean="0">
                            <a:latin typeface="Cambria Math"/>
                          </a:rPr>
                          <m:t>𝟏</m:t>
                        </m:r>
                        <m:r>
                          <a:rPr lang="ru-RU" sz="2800" b="1" i="1" smtClean="0">
                            <a:latin typeface="Cambria Math"/>
                          </a:rPr>
                          <m:t>,</m:t>
                        </m:r>
                        <m:r>
                          <a:rPr lang="ru-RU" sz="2800" b="1" i="1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sz="2800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1" i="1" smtClean="0">
                            <a:latin typeface="Cambria Math"/>
                          </a:rPr>
                          <m:t>𝟐</m:t>
                        </m:r>
                        <m:r>
                          <a:rPr lang="en-US" sz="2800" b="1" i="1" smtClean="0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sz="2800" b="1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b="1" i="1" smtClean="0">
                                <a:latin typeface="Cambria Math"/>
                                <a:ea typeface="Cambria Math"/>
                              </a:rPr>
                              <m:t>𝟏𝟔</m:t>
                            </m:r>
                          </m:e>
                        </m:rad>
                      </m:num>
                      <m:den>
                        <m:r>
                          <a:rPr lang="en-US" sz="28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9094" y="4020826"/>
                <a:ext cx="1923412" cy="783291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448173" y="4200353"/>
                <a:ext cx="120417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/>
                  <a:t>=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/>
                      </a:rPr>
                      <m:t>𝟑</m:t>
                    </m:r>
                  </m:oMath>
                </a14:m>
                <a:r>
                  <a:rPr lang="ru-RU" sz="2800" b="1" dirty="0" smtClean="0"/>
                  <a:t>; −1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8173" y="4200353"/>
                <a:ext cx="1204176" cy="523220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l="-10660" t="-10465" r="-9137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Группа 9"/>
          <p:cNvGrpSpPr/>
          <p:nvPr/>
        </p:nvGrpSpPr>
        <p:grpSpPr>
          <a:xfrm>
            <a:off x="431708" y="5235805"/>
            <a:ext cx="3348204" cy="523220"/>
            <a:chOff x="431708" y="5235805"/>
            <a:chExt cx="3348204" cy="523220"/>
          </a:xfrm>
        </p:grpSpPr>
        <p:cxnSp>
          <p:nvCxnSpPr>
            <p:cNvPr id="6" name="Прямая со стрелкой 5"/>
            <p:cNvCxnSpPr/>
            <p:nvPr/>
          </p:nvCxnSpPr>
          <p:spPr>
            <a:xfrm>
              <a:off x="431708" y="5301208"/>
              <a:ext cx="3348204" cy="0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976112" y="5235805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2</a:t>
              </a:r>
              <a:endParaRPr lang="ru-RU" sz="2800" b="1" dirty="0"/>
            </a:p>
          </p:txBody>
        </p:sp>
        <p:sp>
          <p:nvSpPr>
            <p:cNvPr id="7" name="Овал 6"/>
            <p:cNvSpPr/>
            <p:nvPr/>
          </p:nvSpPr>
          <p:spPr>
            <a:xfrm>
              <a:off x="2105810" y="5235805"/>
              <a:ext cx="108012" cy="13080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292080" y="5278799"/>
            <a:ext cx="3348204" cy="568038"/>
            <a:chOff x="5304145" y="5742464"/>
            <a:chExt cx="3348204" cy="568038"/>
          </a:xfrm>
        </p:grpSpPr>
        <p:cxnSp>
          <p:nvCxnSpPr>
            <p:cNvPr id="34" name="Прямая со стрелкой 33"/>
            <p:cNvCxnSpPr/>
            <p:nvPr/>
          </p:nvCxnSpPr>
          <p:spPr>
            <a:xfrm>
              <a:off x="5304145" y="5807867"/>
              <a:ext cx="3348204" cy="0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7538646" y="5759025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3</a:t>
              </a:r>
              <a:endParaRPr lang="ru-RU" sz="2800" b="1" dirty="0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7668344" y="5742464"/>
              <a:ext cx="108012" cy="13080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6392788" y="5742464"/>
              <a:ext cx="108012" cy="13080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227327" y="5787282"/>
              <a:ext cx="5469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−1</a:t>
              </a:r>
              <a:endParaRPr lang="ru-RU" sz="2800" b="1" dirty="0"/>
            </a:p>
          </p:txBody>
        </p:sp>
      </p:grpSp>
      <p:sp>
        <p:nvSpPr>
          <p:cNvPr id="11" name="Дуга 10"/>
          <p:cNvSpPr/>
          <p:nvPr/>
        </p:nvSpPr>
        <p:spPr>
          <a:xfrm rot="8222566">
            <a:off x="6353338" y="4324287"/>
            <a:ext cx="1470095" cy="1438195"/>
          </a:xfrm>
          <a:prstGeom prst="arc">
            <a:avLst>
              <a:gd name="adj1" fmla="val 13413308"/>
              <a:gd name="adj2" fmla="val 279335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6906285" y="529536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−</a:t>
            </a:r>
            <a:endParaRPr lang="ru-RU" sz="28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5946843" y="488638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858104" y="488638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241565" y="5848863"/>
            <a:ext cx="369364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(−</a:t>
            </a:r>
            <a:r>
              <a:rPr lang="ru-RU" sz="3600" b="1" dirty="0" smtClean="0">
                <a:latin typeface="Microsoft Sans Serif"/>
                <a:cs typeface="Microsoft Sans Serif"/>
              </a:rPr>
              <a:t>∞; −1) </a:t>
            </a:r>
            <a:r>
              <a:rPr lang="en-US" sz="3600" b="1" dirty="0" smtClean="0">
                <a:latin typeface="Microsoft Sans Serif"/>
                <a:cs typeface="Microsoft Sans Serif"/>
              </a:rPr>
              <a:t>U</a:t>
            </a:r>
            <a:r>
              <a:rPr lang="ru-RU" sz="3600" b="1" dirty="0" smtClean="0">
                <a:latin typeface="Microsoft Sans Serif"/>
                <a:cs typeface="Microsoft Sans Serif"/>
              </a:rPr>
              <a:t> (3; +∞)</a:t>
            </a:r>
            <a:endParaRPr lang="ru-RU" sz="3600" b="1" dirty="0"/>
          </a:p>
        </p:txBody>
      </p:sp>
      <p:sp>
        <p:nvSpPr>
          <p:cNvPr id="33" name="Стрелка вправо 32"/>
          <p:cNvSpPr/>
          <p:nvPr/>
        </p:nvSpPr>
        <p:spPr>
          <a:xfrm>
            <a:off x="405864" y="4874163"/>
            <a:ext cx="1699945" cy="492447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71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4" grpId="0" animBg="1"/>
      <p:bldP spid="13" grpId="0" animBg="1"/>
      <p:bldP spid="14" grpId="0" animBg="1"/>
      <p:bldP spid="23" grpId="0" animBg="1"/>
      <p:bldP spid="24" grpId="0"/>
      <p:bldP spid="25" grpId="0"/>
      <p:bldP spid="26" grpId="0" animBg="1"/>
      <p:bldP spid="17" grpId="0"/>
      <p:bldP spid="21" grpId="0"/>
      <p:bldP spid="3" grpId="0" animBg="1"/>
      <p:bldP spid="22" grpId="0" animBg="1"/>
      <p:bldP spid="4" grpId="0" animBg="1"/>
      <p:bldP spid="28" grpId="0" animBg="1"/>
      <p:bldP spid="11" grpId="0" animBg="1"/>
      <p:bldP spid="40" grpId="0"/>
      <p:bldP spid="41" grpId="0"/>
      <p:bldP spid="42" grpId="0"/>
      <p:bldP spid="43" grpId="0" animBg="1"/>
      <p:bldP spid="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Стрелка вправо 57"/>
          <p:cNvSpPr/>
          <p:nvPr/>
        </p:nvSpPr>
        <p:spPr>
          <a:xfrm>
            <a:off x="6740390" y="5288009"/>
            <a:ext cx="836932" cy="492447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право 56"/>
          <p:cNvSpPr/>
          <p:nvPr/>
        </p:nvSpPr>
        <p:spPr>
          <a:xfrm>
            <a:off x="969441" y="4489426"/>
            <a:ext cx="1061965" cy="492447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3563751" y="4481979"/>
            <a:ext cx="836932" cy="492447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259632" y="378242"/>
            <a:ext cx="701551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НАЙТИ  ОБЛАСТЬ ОПРЕДЕЛЕНИЯ  ФУНКЦИИ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292080" y="1149061"/>
                <a:ext cx="2748125" cy="1113382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4000" b="1" dirty="0" smtClean="0"/>
                  <a:t>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latin typeface="Cambria Math"/>
                          </a:rPr>
                          <m:t>−</m:t>
                        </m:r>
                        <m:r>
                          <a:rPr lang="ru-RU" sz="4000" b="1" i="1" smtClean="0">
                            <a:latin typeface="Cambria Math"/>
                          </a:rPr>
                          <m:t>𝟏𝟐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ru-RU" sz="4000" b="1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ru-RU" sz="40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4000" b="1" i="1" smtClean="0"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en-US" sz="4000" b="1" i="1" smtClean="0">
                                    <a:latin typeface="Cambria Math"/>
                                  </a:rPr>
                                  <m:t>−х−</m:t>
                                </m:r>
                                <m:r>
                                  <a:rPr lang="ru-RU" sz="4000" b="1" i="1" smtClean="0">
                                    <a:latin typeface="Cambria Math"/>
                                  </a:rPr>
                                  <m:t>𝟑</m:t>
                                </m:r>
                                <m:r>
                                  <a:rPr lang="ru-RU" sz="4000" b="1" i="1" smtClean="0">
                                    <a:latin typeface="Cambria Math"/>
                                  </a:rPr>
                                  <m:t>х</m:t>
                                </m:r>
                              </m:e>
                              <m:sup>
                                <m:r>
                                  <a:rPr lang="ru-RU" sz="4000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1149061"/>
                <a:ext cx="2748125" cy="1113382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7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527533" y="2338862"/>
                <a:ext cx="2543197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1" i="1" dirty="0" smtClean="0">
                            <a:latin typeface="Cambria Math"/>
                          </a:rPr>
                          <m:t>𝟐</m:t>
                        </m:r>
                        <m:r>
                          <a:rPr lang="ru-RU" sz="2800" b="1" i="1" dirty="0" smtClean="0">
                            <a:latin typeface="Cambria Math"/>
                          </a:rPr>
                          <m:t>−х−</m:t>
                        </m:r>
                        <m:r>
                          <a:rPr lang="ru-RU" sz="2800" b="1" i="1" dirty="0" smtClean="0">
                            <a:latin typeface="Cambria Math"/>
                          </a:rPr>
                          <m:t>𝟑</m:t>
                        </m:r>
                        <m:r>
                          <a:rPr lang="ru-RU" sz="2800" b="1" i="1" dirty="0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800" b="1" i="1" dirty="0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 smtClean="0"/>
                  <a:t> </a:t>
                </a:r>
                <a:r>
                  <a:rPr lang="en-US" sz="2800" b="1" dirty="0" smtClean="0">
                    <a:latin typeface="Times New Roman"/>
                    <a:cs typeface="Times New Roman"/>
                  </a:rPr>
                  <a:t>&gt;</a:t>
                </a:r>
                <a:r>
                  <a:rPr lang="ru-RU" sz="2800" b="1" dirty="0" smtClean="0">
                    <a:latin typeface="Times New Roman"/>
                    <a:cs typeface="Times New Roman"/>
                  </a:rPr>
                  <a:t> 0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7533" y="2338862"/>
                <a:ext cx="2543197" cy="532966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t="-10345" r="-3837" b="-310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31708" y="1131361"/>
                <a:ext cx="3776740" cy="78566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3600" b="1" dirty="0" smtClean="0"/>
                  <a:t>у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36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600" b="1" i="1" smtClean="0">
                                <a:latin typeface="Cambria Math"/>
                              </a:rPr>
                              <m:t>𝟒</m:t>
                            </m:r>
                            <m:r>
                              <a:rPr lang="ru-RU" sz="3600" b="1" i="1" smtClean="0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36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3600" b="1" i="1" smtClean="0">
                            <a:latin typeface="Cambria Math"/>
                          </a:rPr>
                          <m:t>−</m:t>
                        </m:r>
                        <m:r>
                          <a:rPr lang="ru-RU" sz="3600" b="1" i="1" smtClean="0">
                            <a:latin typeface="Cambria Math"/>
                          </a:rPr>
                          <m:t>𝟓</m:t>
                        </m:r>
                        <m:r>
                          <a:rPr lang="ru-RU" sz="3600" b="1" i="1" smtClean="0">
                            <a:latin typeface="Cambria Math"/>
                          </a:rPr>
                          <m:t>х+</m:t>
                        </m:r>
                        <m:r>
                          <a:rPr lang="ru-RU" sz="3600" b="1" i="1" smtClean="0">
                            <a:latin typeface="Cambria Math"/>
                          </a:rPr>
                          <m:t>𝟏</m:t>
                        </m:r>
                      </m:e>
                    </m:rad>
                  </m:oMath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708" y="1131361"/>
                <a:ext cx="3776740" cy="785664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5008" b="-296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539094" y="3209631"/>
                <a:ext cx="2628092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D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latin typeface="Cambria Math"/>
                          </a:rPr>
                          <m:t>𝟏</m:t>
                        </m:r>
                      </m:e>
                      <m:sup>
                        <m:r>
                          <a:rPr lang="en-US" sz="28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 dirty="0" smtClean="0"/>
                  <a:t> − 4·3·</a:t>
                </a:r>
                <a:r>
                  <a:rPr lang="ru-RU" sz="2800" b="1" dirty="0" smtClean="0"/>
                  <a:t>(−</a:t>
                </a:r>
                <a:r>
                  <a:rPr lang="en-US" sz="2800" b="1" dirty="0" smtClean="0"/>
                  <a:t>2</a:t>
                </a:r>
                <a:r>
                  <a:rPr lang="ru-RU" sz="2800" b="1" dirty="0" smtClean="0"/>
                  <a:t>)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9094" y="3209631"/>
                <a:ext cx="2628092" cy="532966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4872" t="-8046" r="-3248" b="-3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530725" y="3659359"/>
                <a:ext cx="118333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D = </a:t>
                </a:r>
                <a14:m>
                  <m:oMath xmlns:m="http://schemas.openxmlformats.org/officeDocument/2006/math">
                    <m:r>
                      <a:rPr lang="ru-RU" sz="2800" b="1" i="1" smtClean="0">
                        <a:latin typeface="Cambria Math"/>
                      </a:rPr>
                      <m:t>𝟐𝟓</m:t>
                    </m:r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0725" y="3659359"/>
                <a:ext cx="1183337" cy="523220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l="-10309" t="-10465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539094" y="4020826"/>
                <a:ext cx="2114169" cy="7864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b="1" i="1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800" b="1" i="1" smtClean="0">
                            <a:latin typeface="Cambria Math"/>
                          </a:rPr>
                          <m:t>𝟏</m:t>
                        </m:r>
                        <m:r>
                          <a:rPr lang="ru-RU" sz="2800" b="1" i="1" smtClean="0">
                            <a:latin typeface="Cambria Math"/>
                          </a:rPr>
                          <m:t>,</m:t>
                        </m:r>
                        <m:r>
                          <a:rPr lang="ru-RU" sz="2800" b="1" i="1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sz="2800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/>
                          </a:rPr>
                          <m:t>−</m:t>
                        </m:r>
                        <m:r>
                          <a:rPr lang="ru-RU" sz="2800" b="1" i="1" smtClean="0">
                            <a:latin typeface="Cambria Math"/>
                          </a:rPr>
                          <m:t>𝟏</m:t>
                        </m:r>
                        <m:r>
                          <a:rPr lang="en-US" sz="2800" b="1" i="1" smtClean="0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sz="2800" b="1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800" b="1" i="1" smtClean="0">
                                <a:latin typeface="Cambria Math"/>
                                <a:ea typeface="Cambria Math"/>
                              </a:rPr>
                              <m:t>𝟐𝟓</m:t>
                            </m:r>
                          </m:e>
                        </m:rad>
                      </m:num>
                      <m:den>
                        <m:r>
                          <a:rPr lang="ru-RU" sz="2800" b="1" i="1" smtClean="0">
                            <a:latin typeface="Cambria Math"/>
                          </a:rPr>
                          <m:t>𝟔</m:t>
                        </m:r>
                      </m:den>
                    </m:f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9094" y="4020826"/>
                <a:ext cx="2114169" cy="786497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b="-100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593952" y="4121606"/>
                <a:ext cx="1146468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b="1" i="1" smtClean="0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2800" b="1" dirty="0" smtClean="0"/>
                  <a:t>; −1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3952" y="4121606"/>
                <a:ext cx="1146468" cy="714683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l="-11170" r="-9574" b="-1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Группа 11"/>
          <p:cNvGrpSpPr/>
          <p:nvPr/>
        </p:nvGrpSpPr>
        <p:grpSpPr>
          <a:xfrm>
            <a:off x="5292080" y="5278799"/>
            <a:ext cx="3348204" cy="687129"/>
            <a:chOff x="5304145" y="5742464"/>
            <a:chExt cx="3348204" cy="687129"/>
          </a:xfrm>
        </p:grpSpPr>
        <p:cxnSp>
          <p:nvCxnSpPr>
            <p:cNvPr id="34" name="Прямая со стрелкой 33"/>
            <p:cNvCxnSpPr/>
            <p:nvPr/>
          </p:nvCxnSpPr>
          <p:spPr>
            <a:xfrm>
              <a:off x="5304145" y="5807867"/>
              <a:ext cx="3348204" cy="0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7621394" y="5759025"/>
                  <a:ext cx="396262" cy="6705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sz="2000" b="1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000" b="1" i="1" dirty="0" smtClean="0">
                                <a:latin typeface="Cambria Math"/>
                              </a:rPr>
                              <m:t>𝟐</m:t>
                            </m:r>
                          </m:num>
                          <m:den>
                            <m:r>
                              <a:rPr lang="ru-RU" sz="2000" b="1" i="1" dirty="0" smtClean="0">
                                <a:latin typeface="Cambria Math"/>
                              </a:rPr>
                              <m:t>𝟑</m:t>
                            </m:r>
                          </m:den>
                        </m:f>
                      </m:oMath>
                    </m:oMathPara>
                  </a14:m>
                  <a:endParaRPr lang="ru-RU" sz="2000" b="1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21394" y="5759025"/>
                  <a:ext cx="396262" cy="670568"/>
                </a:xfrm>
                <a:prstGeom prst="rect">
                  <a:avLst/>
                </a:prstGeom>
                <a:blipFill rotWithShape="1">
                  <a:blip r:embed="rId9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Овал 36"/>
            <p:cNvSpPr/>
            <p:nvPr/>
          </p:nvSpPr>
          <p:spPr>
            <a:xfrm>
              <a:off x="7668344" y="5742464"/>
              <a:ext cx="108012" cy="13080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6392788" y="5742464"/>
              <a:ext cx="108012" cy="13080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227327" y="5787282"/>
              <a:ext cx="5469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−1</a:t>
              </a:r>
              <a:endParaRPr lang="ru-RU" sz="2800" b="1" dirty="0"/>
            </a:p>
          </p:txBody>
        </p:sp>
      </p:grpSp>
      <p:sp>
        <p:nvSpPr>
          <p:cNvPr id="11" name="Дуга 10"/>
          <p:cNvSpPr/>
          <p:nvPr/>
        </p:nvSpPr>
        <p:spPr>
          <a:xfrm rot="8222566">
            <a:off x="6353338" y="4324287"/>
            <a:ext cx="1470095" cy="1438195"/>
          </a:xfrm>
          <a:prstGeom prst="arc">
            <a:avLst>
              <a:gd name="adj1" fmla="val 13413308"/>
              <a:gd name="adj2" fmla="val 279335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6906285" y="529536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−</a:t>
            </a:r>
            <a:endParaRPr lang="ru-RU" sz="28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6016521" y="488638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858104" y="484339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643792" y="5860003"/>
                <a:ext cx="1689886" cy="892552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 smtClean="0"/>
                  <a:t>[</a:t>
                </a:r>
                <a:r>
                  <a:rPr lang="ru-RU" sz="3600" b="1" dirty="0" smtClean="0">
                    <a:latin typeface="Microsoft Sans Serif"/>
                    <a:cs typeface="Microsoft Sans Serif"/>
                  </a:rPr>
                  <a:t>−1;</a:t>
                </a:r>
                <a:r>
                  <a:rPr lang="en-US" sz="3600" b="1" dirty="0" smtClean="0">
                    <a:latin typeface="Microsoft Sans Serif"/>
                    <a:cs typeface="Microsoft Sans Serif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latin typeface="Cambria Math"/>
                            <a:cs typeface="Microsoft Sans Serif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  <a:cs typeface="Microsoft Sans Serif"/>
                          </a:rPr>
                          <m:t>𝟐</m:t>
                        </m:r>
                      </m:num>
                      <m:den>
                        <m:r>
                          <a:rPr lang="ru-RU" sz="3600" b="1" i="1" smtClean="0">
                            <a:latin typeface="Cambria Math"/>
                            <a:cs typeface="Microsoft Sans Serif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sz="3600" b="1" dirty="0" smtClean="0">
                    <a:latin typeface="Microsoft Sans Serif"/>
                    <a:cs typeface="Microsoft Sans Serif"/>
                  </a:rPr>
                  <a:t> ]</a:t>
                </a:r>
                <a:r>
                  <a:rPr lang="ru-RU" sz="3600" b="1" dirty="0" smtClean="0">
                    <a:latin typeface="Microsoft Sans Serif"/>
                    <a:cs typeface="Microsoft Sans Serif"/>
                  </a:rPr>
                  <a:t> </a:t>
                </a:r>
                <a:endParaRPr lang="ru-RU" sz="3600" b="1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792" y="5860003"/>
                <a:ext cx="1689886" cy="892552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 l="-11191" r="-3610" b="-122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106605" y="2081652"/>
                <a:ext cx="2641749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1" i="1" dirty="0" smtClean="0">
                            <a:latin typeface="Cambria Math"/>
                          </a:rPr>
                          <m:t>𝟒</m:t>
                        </m:r>
                        <m:r>
                          <a:rPr lang="ru-RU" sz="2800" b="1" i="1" dirty="0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800" b="1" i="1" dirty="0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800" b="1" i="1" dirty="0" smtClean="0">
                        <a:latin typeface="Cambria Math"/>
                      </a:rPr>
                      <m:t>−</m:t>
                    </m:r>
                    <m:r>
                      <a:rPr lang="ru-RU" sz="2800" b="1" i="1" dirty="0" smtClean="0">
                        <a:latin typeface="Cambria Math"/>
                      </a:rPr>
                      <m:t>𝟓</m:t>
                    </m:r>
                    <m:r>
                      <a:rPr lang="ru-RU" sz="2800" b="1" i="1" dirty="0" smtClean="0">
                        <a:latin typeface="Cambria Math"/>
                      </a:rPr>
                      <m:t>х</m:t>
                    </m:r>
                  </m:oMath>
                </a14:m>
                <a:r>
                  <a:rPr lang="ru-RU" sz="2800" b="1" dirty="0" smtClean="0"/>
                  <a:t> + 1 </a:t>
                </a:r>
                <a:r>
                  <a:rPr lang="en-US" sz="2800" b="1" dirty="0" smtClean="0">
                    <a:latin typeface="Times New Roman"/>
                    <a:cs typeface="Times New Roman"/>
                  </a:rPr>
                  <a:t>≥</a:t>
                </a:r>
                <a:r>
                  <a:rPr lang="ru-RU" sz="2800" b="1" dirty="0" smtClean="0">
                    <a:latin typeface="Times New Roman"/>
                    <a:cs typeface="Times New Roman"/>
                  </a:rPr>
                  <a:t> 0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605" y="2081652"/>
                <a:ext cx="2641749" cy="532966"/>
              </a:xfrm>
              <a:prstGeom prst="rect">
                <a:avLst/>
              </a:prstGeom>
              <a:blipFill rotWithShape="1">
                <a:blip r:embed="rId11" cstate="print"/>
                <a:stretch>
                  <a:fillRect t="-10227" r="-3233" b="-31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1032481" y="2605345"/>
                <a:ext cx="2789995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D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latin typeface="Cambria Math"/>
                          </a:rPr>
                          <m:t>(−</m:t>
                        </m:r>
                        <m:r>
                          <a:rPr lang="ru-RU" sz="2800" b="1" i="1" smtClean="0">
                            <a:latin typeface="Cambria Math"/>
                          </a:rPr>
                          <m:t>𝟓</m:t>
                        </m:r>
                        <m:r>
                          <a:rPr lang="ru-RU" sz="2800" b="1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28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 dirty="0" smtClean="0"/>
                  <a:t> − 4·</a:t>
                </a:r>
                <a:r>
                  <a:rPr lang="ru-RU" sz="2800" b="1" dirty="0" smtClean="0"/>
                  <a:t>4</a:t>
                </a:r>
                <a:r>
                  <a:rPr lang="en-US" sz="2800" b="1" dirty="0" smtClean="0"/>
                  <a:t>·</a:t>
                </a:r>
                <a:r>
                  <a:rPr lang="ru-RU" sz="2800" b="1" dirty="0" smtClean="0"/>
                  <a:t>1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481" y="2605345"/>
                <a:ext cx="2789995" cy="532966"/>
              </a:xfrm>
              <a:prstGeom prst="rect">
                <a:avLst/>
              </a:prstGeom>
              <a:blipFill rotWithShape="1">
                <a:blip r:embed="rId12" cstate="print"/>
                <a:stretch>
                  <a:fillRect l="-4367" t="-7955" r="-3275" b="-31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1048303" y="3116134"/>
                <a:ext cx="96853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D = </a:t>
                </a:r>
                <a14:m>
                  <m:oMath xmlns:m="http://schemas.openxmlformats.org/officeDocument/2006/math">
                    <m:r>
                      <a:rPr lang="ru-RU" sz="2800" b="1" i="1" smtClean="0">
                        <a:latin typeface="Cambria Math"/>
                      </a:rPr>
                      <m:t>𝟗</m:t>
                    </m:r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303" y="3116134"/>
                <a:ext cx="968535" cy="523220"/>
              </a:xfrm>
              <a:prstGeom prst="rect">
                <a:avLst/>
              </a:prstGeom>
              <a:blipFill rotWithShape="1">
                <a:blip r:embed="rId13" cstate="print"/>
                <a:stretch>
                  <a:fillRect l="-13208" t="-10465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1024216" y="3573160"/>
                <a:ext cx="1766317" cy="783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b="1" i="1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800" b="1" i="1" smtClean="0">
                            <a:latin typeface="Cambria Math"/>
                          </a:rPr>
                          <m:t>𝟏</m:t>
                        </m:r>
                        <m:r>
                          <a:rPr lang="ru-RU" sz="2800" b="1" i="1" smtClean="0">
                            <a:latin typeface="Cambria Math"/>
                          </a:rPr>
                          <m:t>,</m:t>
                        </m:r>
                        <m:r>
                          <a:rPr lang="ru-RU" sz="2800" b="1" i="1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sz="2800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/>
                          </a:rPr>
                          <m:t>𝟓</m:t>
                        </m:r>
                        <m:r>
                          <a:rPr lang="en-US" sz="2800" b="1" i="1" smtClean="0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sz="2800" b="1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800" b="1" i="1" smtClean="0">
                                <a:latin typeface="Cambria Math"/>
                                <a:ea typeface="Cambria Math"/>
                              </a:rPr>
                              <m:t>𝟗</m:t>
                            </m:r>
                          </m:e>
                        </m:rad>
                      </m:num>
                      <m:den>
                        <m:r>
                          <a:rPr lang="en-US" sz="2800" b="1" i="1" smtClean="0">
                            <a:latin typeface="Cambria Math"/>
                          </a:rPr>
                          <m:t>𝟐</m:t>
                        </m:r>
                        <m:r>
                          <a:rPr lang="en-US" sz="2800" b="1" i="1" smtClean="0">
                            <a:latin typeface="Cambria Math"/>
                          </a:rPr>
                          <m:t>·</m:t>
                        </m:r>
                        <m:r>
                          <a:rPr lang="ru-RU" sz="2800" b="1" i="1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216" y="3573160"/>
                <a:ext cx="1766317" cy="783291"/>
              </a:xfrm>
              <a:prstGeom prst="rect">
                <a:avLst/>
              </a:prstGeom>
              <a:blipFill rotWithShape="1">
                <a:blip r:embed="rId14" cstate="print"/>
                <a:stretch>
                  <a:fillRect b="-100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2676640" y="3754594"/>
                <a:ext cx="148309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/>
                  <a:t>= </a:t>
                </a:r>
                <a14:m>
                  <m:oMath xmlns:m="http://schemas.openxmlformats.org/officeDocument/2006/math">
                    <m:r>
                      <a:rPr lang="ru-RU" sz="2800" b="1" i="1" smtClean="0">
                        <a:latin typeface="Cambria Math"/>
                      </a:rPr>
                      <m:t>𝟏</m:t>
                    </m:r>
                  </m:oMath>
                </a14:m>
                <a:r>
                  <a:rPr lang="ru-RU" sz="2800" b="1" dirty="0" smtClean="0"/>
                  <a:t>; 0,25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6640" y="3754594"/>
                <a:ext cx="1483098" cy="523220"/>
              </a:xfrm>
              <a:prstGeom prst="rect">
                <a:avLst/>
              </a:prstGeom>
              <a:blipFill rotWithShape="1">
                <a:blip r:embed="rId15" cstate="print"/>
                <a:stretch>
                  <a:fillRect l="-8230" t="-10465" r="-6996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" name="Группа 44"/>
          <p:cNvGrpSpPr/>
          <p:nvPr/>
        </p:nvGrpSpPr>
        <p:grpSpPr>
          <a:xfrm>
            <a:off x="993182" y="4836289"/>
            <a:ext cx="3348204" cy="589037"/>
            <a:chOff x="5304145" y="5742464"/>
            <a:chExt cx="3348204" cy="589037"/>
          </a:xfrm>
        </p:grpSpPr>
        <p:cxnSp>
          <p:nvCxnSpPr>
            <p:cNvPr id="46" name="Прямая со стрелкой 45"/>
            <p:cNvCxnSpPr/>
            <p:nvPr/>
          </p:nvCxnSpPr>
          <p:spPr>
            <a:xfrm>
              <a:off x="5304145" y="5807867"/>
              <a:ext cx="3348204" cy="0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7538646" y="5759025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1</a:t>
              </a:r>
              <a:endParaRPr lang="ru-RU" sz="2800" b="1" dirty="0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7668344" y="5742464"/>
              <a:ext cx="108012" cy="13080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6392788" y="5742464"/>
              <a:ext cx="108012" cy="13080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914867" y="5808281"/>
              <a:ext cx="8258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0,25</a:t>
              </a:r>
              <a:endParaRPr lang="ru-RU" sz="2800" b="1" dirty="0"/>
            </a:p>
          </p:txBody>
        </p:sp>
      </p:grpSp>
      <p:sp>
        <p:nvSpPr>
          <p:cNvPr id="51" name="Дуга 50"/>
          <p:cNvSpPr/>
          <p:nvPr/>
        </p:nvSpPr>
        <p:spPr>
          <a:xfrm rot="8222566">
            <a:off x="2055485" y="3831840"/>
            <a:ext cx="1470095" cy="1438195"/>
          </a:xfrm>
          <a:prstGeom prst="arc">
            <a:avLst>
              <a:gd name="adj1" fmla="val 13413308"/>
              <a:gd name="adj2" fmla="val 279335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2608431" y="4800397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−</a:t>
            </a:r>
            <a:endParaRPr lang="ru-RU" sz="28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1603904" y="440457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3566253" y="441613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431708" y="5846837"/>
            <a:ext cx="401424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(−</a:t>
            </a:r>
            <a:r>
              <a:rPr lang="ru-RU" sz="3600" b="1" dirty="0" smtClean="0">
                <a:latin typeface="Microsoft Sans Serif"/>
                <a:cs typeface="Microsoft Sans Serif"/>
              </a:rPr>
              <a:t>∞; 0,25</a:t>
            </a:r>
            <a:r>
              <a:rPr lang="en-US" sz="3600" b="1" dirty="0" smtClean="0">
                <a:latin typeface="Microsoft Sans Serif"/>
                <a:cs typeface="Microsoft Sans Serif"/>
              </a:rPr>
              <a:t>]</a:t>
            </a:r>
            <a:r>
              <a:rPr lang="ru-RU" sz="3600" b="1" dirty="0" smtClean="0">
                <a:latin typeface="Microsoft Sans Serif"/>
                <a:cs typeface="Microsoft Sans Serif"/>
              </a:rPr>
              <a:t> </a:t>
            </a:r>
            <a:r>
              <a:rPr lang="en-US" sz="3600" b="1" dirty="0" smtClean="0">
                <a:latin typeface="Microsoft Sans Serif"/>
                <a:cs typeface="Microsoft Sans Serif"/>
              </a:rPr>
              <a:t>U</a:t>
            </a:r>
            <a:r>
              <a:rPr lang="ru-RU" sz="3600" b="1" dirty="0" smtClean="0">
                <a:latin typeface="Microsoft Sans Serif"/>
                <a:cs typeface="Microsoft Sans Serif"/>
              </a:rPr>
              <a:t> </a:t>
            </a:r>
            <a:r>
              <a:rPr lang="en-US" sz="3600" b="1" dirty="0" smtClean="0">
                <a:latin typeface="Microsoft Sans Serif"/>
                <a:cs typeface="Microsoft Sans Serif"/>
              </a:rPr>
              <a:t>[1</a:t>
            </a:r>
            <a:r>
              <a:rPr lang="ru-RU" sz="3600" b="1" dirty="0" smtClean="0">
                <a:latin typeface="Microsoft Sans Serif"/>
                <a:cs typeface="Microsoft Sans Serif"/>
              </a:rPr>
              <a:t>; +∞)</a:t>
            </a:r>
            <a:endParaRPr lang="ru-RU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5530725" y="2757745"/>
                <a:ext cx="2252989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1" i="1" dirty="0" smtClean="0">
                            <a:latin typeface="Cambria Math"/>
                          </a:rPr>
                          <m:t>𝟑</m:t>
                        </m:r>
                        <m:r>
                          <a:rPr lang="ru-RU" sz="2800" b="1" i="1" dirty="0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800" b="1" i="1" dirty="0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 smtClean="0"/>
                  <a:t>+ х − 2 </a:t>
                </a:r>
                <a:r>
                  <a:rPr lang="en-US" sz="2800" b="1" dirty="0" smtClean="0">
                    <a:latin typeface="Times New Roman"/>
                    <a:cs typeface="Times New Roman"/>
                  </a:rPr>
                  <a:t>&lt;</a:t>
                </a:r>
                <a:r>
                  <a:rPr lang="ru-RU" sz="2800" b="1" dirty="0" smtClean="0">
                    <a:latin typeface="Times New Roman"/>
                    <a:cs typeface="Times New Roman"/>
                  </a:rPr>
                  <a:t> 0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0725" y="2757745"/>
                <a:ext cx="2252989" cy="532966"/>
              </a:xfrm>
              <a:prstGeom prst="rect">
                <a:avLst/>
              </a:prstGeom>
              <a:blipFill rotWithShape="1">
                <a:blip r:embed="rId16" cstate="print"/>
                <a:stretch>
                  <a:fillRect t="-10227" r="-4595" b="-31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084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7" grpId="0" animBg="1"/>
      <p:bldP spid="5" grpId="0" animBg="1"/>
      <p:bldP spid="13" grpId="0" animBg="1"/>
      <p:bldP spid="14" grpId="0" animBg="1"/>
      <p:bldP spid="23" grpId="0" animBg="1"/>
      <p:bldP spid="3" grpId="0" animBg="1"/>
      <p:bldP spid="22" grpId="0" animBg="1"/>
      <p:bldP spid="4" grpId="0" animBg="1"/>
      <p:bldP spid="28" grpId="0" animBg="1"/>
      <p:bldP spid="11" grpId="0" animBg="1"/>
      <p:bldP spid="40" grpId="0"/>
      <p:bldP spid="41" grpId="0"/>
      <p:bldP spid="42" grpId="0"/>
      <p:bldP spid="43" grpId="0" animBg="1"/>
      <p:bldP spid="31" grpId="0" animBg="1"/>
      <p:bldP spid="32" grpId="0" animBg="1"/>
      <p:bldP spid="33" grpId="0" animBg="1"/>
      <p:bldP spid="36" grpId="0" animBg="1"/>
      <p:bldP spid="44" grpId="0" animBg="1"/>
      <p:bldP spid="51" grpId="0" animBg="1"/>
      <p:bldP spid="52" grpId="0"/>
      <p:bldP spid="53" grpId="0"/>
      <p:bldP spid="54" grpId="0"/>
      <p:bldP spid="55" grpId="0" animBg="1"/>
      <p:bldP spid="5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Стрелка вправо 58"/>
          <p:cNvSpPr/>
          <p:nvPr/>
        </p:nvSpPr>
        <p:spPr>
          <a:xfrm>
            <a:off x="7665980" y="4917157"/>
            <a:ext cx="836932" cy="492447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право 57"/>
          <p:cNvSpPr/>
          <p:nvPr/>
        </p:nvSpPr>
        <p:spPr>
          <a:xfrm>
            <a:off x="5643693" y="4917157"/>
            <a:ext cx="836932" cy="492447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право 56"/>
          <p:cNvSpPr/>
          <p:nvPr/>
        </p:nvSpPr>
        <p:spPr>
          <a:xfrm>
            <a:off x="969441" y="4489426"/>
            <a:ext cx="1061965" cy="492447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3563751" y="4481979"/>
            <a:ext cx="836932" cy="492447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259632" y="260648"/>
            <a:ext cx="701551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НАЙТИ  ОБЛАСТЬ ОПРЕДЕЛЕНИЯ  ФУНКЦИИ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366327" y="948793"/>
                <a:ext cx="2972545" cy="1113382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4000" b="1" dirty="0" smtClean="0"/>
                  <a:t>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latin typeface="Cambria Math"/>
                          </a:rPr>
                          <m:t>−</m:t>
                        </m:r>
                        <m:r>
                          <a:rPr lang="ru-RU" sz="4000" b="1" i="1" smtClean="0">
                            <a:latin typeface="Cambria Math"/>
                          </a:rPr>
                          <m:t>𝟏𝟐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ru-RU" sz="4000" b="1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ru-RU" sz="40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4000" b="1" i="1" smtClean="0">
                                    <a:latin typeface="Cambria Math"/>
                                  </a:rPr>
                                  <m:t>𝟒</m:t>
                                </m:r>
                                <m:r>
                                  <a:rPr lang="ru-RU" sz="4000" b="1" i="1" smtClean="0">
                                    <a:latin typeface="Cambria Math"/>
                                  </a:rPr>
                                  <m:t>х</m:t>
                                </m:r>
                              </m:e>
                              <m:sup>
                                <m:r>
                                  <a:rPr lang="ru-RU" sz="4000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40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sz="4000" b="1" i="1" smtClean="0">
                                <a:latin typeface="Cambria Math"/>
                              </a:rPr>
                              <m:t>𝟒</m:t>
                            </m:r>
                            <m:r>
                              <a:rPr lang="ru-RU" sz="4000" b="1" i="1" smtClean="0">
                                <a:latin typeface="Cambria Math"/>
                              </a:rPr>
                              <m:t>х</m:t>
                            </m:r>
                            <m:r>
                              <a:rPr lang="en-US" sz="40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sz="4000" b="1" i="1" smtClean="0">
                                <a:latin typeface="Cambria Math"/>
                              </a:rPr>
                              <m:t>𝟏</m:t>
                            </m:r>
                          </m:e>
                        </m:rad>
                      </m:den>
                    </m:f>
                  </m:oMath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6327" y="948793"/>
                <a:ext cx="2972545" cy="1113382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717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723346" y="2201007"/>
                <a:ext cx="2435731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1" i="1" dirty="0" smtClean="0">
                            <a:latin typeface="Cambria Math"/>
                          </a:rPr>
                          <m:t>𝟒</m:t>
                        </m:r>
                        <m:r>
                          <a:rPr lang="ru-RU" sz="2800" b="1" i="1" dirty="0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800" b="1" i="1" dirty="0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 smtClean="0"/>
                  <a:t>+ 4х + 1 </a:t>
                </a:r>
                <a:r>
                  <a:rPr lang="en-US" sz="2800" b="1" dirty="0" smtClean="0">
                    <a:latin typeface="Times New Roman"/>
                    <a:cs typeface="Times New Roman"/>
                  </a:rPr>
                  <a:t>&gt;</a:t>
                </a:r>
                <a:r>
                  <a:rPr lang="ru-RU" sz="2800" b="1" dirty="0" smtClean="0">
                    <a:latin typeface="Times New Roman"/>
                    <a:cs typeface="Times New Roman"/>
                  </a:rPr>
                  <a:t> 0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3346" y="2201007"/>
                <a:ext cx="2435731" cy="532966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t="-10345" r="-4261" b="-3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31708" y="950579"/>
                <a:ext cx="3737113" cy="72590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3600" b="1" dirty="0" smtClean="0"/>
                  <a:t>у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36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600" b="1" i="1" smtClean="0">
                                <a:latin typeface="Cambria Math"/>
                              </a:rPr>
                              <m:t>𝟑</m:t>
                            </m:r>
                            <m:r>
                              <a:rPr lang="ru-RU" sz="3600" b="1" i="1" smtClean="0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36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3600" b="1" i="1" smtClean="0">
                            <a:latin typeface="Cambria Math"/>
                          </a:rPr>
                          <m:t>−</m:t>
                        </m:r>
                        <m:r>
                          <a:rPr lang="en-US" sz="3600" b="1" i="1" smtClean="0">
                            <a:latin typeface="Cambria Math"/>
                          </a:rPr>
                          <m:t>𝟐</m:t>
                        </m:r>
                        <m:r>
                          <a:rPr lang="ru-RU" sz="3600" b="1" i="1" smtClean="0">
                            <a:latin typeface="Cambria Math"/>
                          </a:rPr>
                          <m:t>х</m:t>
                        </m:r>
                        <m:r>
                          <a:rPr lang="en-US" sz="3600" b="1" i="1" smtClean="0">
                            <a:latin typeface="Cambria Math"/>
                          </a:rPr>
                          <m:t>−</m:t>
                        </m:r>
                        <m:r>
                          <a:rPr lang="en-US" sz="3600" b="1" i="1" smtClean="0">
                            <a:latin typeface="Cambria Math"/>
                          </a:rPr>
                          <m:t>𝟓</m:t>
                        </m:r>
                      </m:e>
                    </m:rad>
                  </m:oMath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708" y="950579"/>
                <a:ext cx="3737113" cy="725904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5057" t="-840" b="-319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541227" y="2730133"/>
                <a:ext cx="2224135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D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latin typeface="Cambria Math"/>
                          </a:rPr>
                          <m:t>𝟒</m:t>
                        </m:r>
                      </m:e>
                      <m:sup>
                        <m:r>
                          <a:rPr lang="en-US" sz="28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 dirty="0" smtClean="0"/>
                  <a:t> − 4·</a:t>
                </a:r>
                <a:r>
                  <a:rPr lang="ru-RU" sz="2800" b="1" dirty="0" smtClean="0"/>
                  <a:t>4</a:t>
                </a:r>
                <a:r>
                  <a:rPr lang="en-US" sz="2800" b="1" dirty="0" smtClean="0"/>
                  <a:t>·</a:t>
                </a:r>
                <a:r>
                  <a:rPr lang="ru-RU" sz="2800" b="1" dirty="0" smtClean="0"/>
                  <a:t>1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1227" y="2730133"/>
                <a:ext cx="2224135" cy="532966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5753" t="-8046" r="-4110" b="-3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541227" y="3206286"/>
                <a:ext cx="96853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D = </a:t>
                </a:r>
                <a14:m>
                  <m:oMath xmlns:m="http://schemas.openxmlformats.org/officeDocument/2006/math">
                    <m:r>
                      <a:rPr lang="ru-RU" sz="2800" b="1" i="1" smtClean="0">
                        <a:latin typeface="Cambria Math"/>
                      </a:rPr>
                      <m:t>𝟎</m:t>
                    </m:r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1227" y="3206286"/>
                <a:ext cx="968535" cy="523220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l="-13208" t="-10465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530387" y="3618074"/>
                <a:ext cx="1565493" cy="7853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/>
                  <a:t>х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/>
                          </a:rPr>
                          <m:t>−</m:t>
                        </m:r>
                        <m:r>
                          <a:rPr lang="ru-RU" sz="2800" b="1" i="1" smtClean="0">
                            <a:latin typeface="Cambria Math"/>
                          </a:rPr>
                          <m:t>𝟒</m:t>
                        </m:r>
                        <m:r>
                          <a:rPr lang="en-US" sz="2800" b="1" i="1" smtClean="0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sz="2800" b="1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800" b="1" i="1" smtClean="0">
                                <a:latin typeface="Cambria Math"/>
                                <a:ea typeface="Cambria Math"/>
                              </a:rPr>
                              <m:t>𝟎</m:t>
                            </m:r>
                          </m:e>
                        </m:rad>
                      </m:num>
                      <m:den>
                        <m:r>
                          <a:rPr lang="ru-RU" sz="2800" b="1" i="1" smtClean="0">
                            <a:latin typeface="Cambria Math"/>
                          </a:rPr>
                          <m:t>𝟐</m:t>
                        </m:r>
                        <m:r>
                          <a:rPr lang="ru-RU" sz="2800" b="1" i="1" smtClean="0">
                            <a:latin typeface="Cambria Math"/>
                          </a:rPr>
                          <m:t>·</m:t>
                        </m:r>
                        <m:r>
                          <a:rPr lang="ru-RU" sz="2800" b="1" i="1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0387" y="3618074"/>
                <a:ext cx="1565493" cy="785343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l="-7782" b="-109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7114303" y="3825237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= −0,5</a:t>
            </a:r>
            <a:endParaRPr lang="ru-RU" sz="2800" b="1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5292080" y="5278799"/>
            <a:ext cx="3348204" cy="568038"/>
            <a:chOff x="5304145" y="5742464"/>
            <a:chExt cx="3348204" cy="568038"/>
          </a:xfrm>
        </p:grpSpPr>
        <p:cxnSp>
          <p:nvCxnSpPr>
            <p:cNvPr id="34" name="Прямая со стрелкой 33"/>
            <p:cNvCxnSpPr/>
            <p:nvPr/>
          </p:nvCxnSpPr>
          <p:spPr>
            <a:xfrm>
              <a:off x="5304145" y="5807867"/>
              <a:ext cx="3348204" cy="0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Овал 37"/>
            <p:cNvSpPr/>
            <p:nvPr/>
          </p:nvSpPr>
          <p:spPr>
            <a:xfrm>
              <a:off x="6943662" y="5742464"/>
              <a:ext cx="108012" cy="13080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532331" y="5787282"/>
              <a:ext cx="8226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−0,5</a:t>
              </a:r>
              <a:endParaRPr lang="ru-RU" sz="2800" b="1" dirty="0"/>
            </a:p>
          </p:txBody>
        </p:sp>
      </p:grpSp>
      <p:sp>
        <p:nvSpPr>
          <p:cNvPr id="11" name="Дуга 10"/>
          <p:cNvSpPr/>
          <p:nvPr/>
        </p:nvSpPr>
        <p:spPr>
          <a:xfrm rot="8222566">
            <a:off x="6309459" y="3900106"/>
            <a:ext cx="1470095" cy="1438195"/>
          </a:xfrm>
          <a:prstGeom prst="arc">
            <a:avLst>
              <a:gd name="adj1" fmla="val 13413308"/>
              <a:gd name="adj2" fmla="val 279335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6016521" y="488638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858104" y="484339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160560" y="5834619"/>
                <a:ext cx="3767891" cy="52322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/>
                  <a:t>(</a:t>
                </a:r>
                <a:r>
                  <a:rPr lang="ru-RU" sz="2800" b="1" dirty="0" smtClean="0">
                    <a:latin typeface="Microsoft Sans Serif"/>
                    <a:cs typeface="Microsoft Sans Serif"/>
                  </a:rPr>
                  <a:t>−∞;</a:t>
                </a:r>
                <a:r>
                  <a:rPr lang="en-US" sz="2800" b="1" dirty="0" smtClean="0">
                    <a:latin typeface="Microsoft Sans Serif"/>
                    <a:cs typeface="Microsoft Sans Serif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b="1" i="1" smtClean="0">
                        <a:latin typeface="Cambria Math"/>
                        <a:cs typeface="Microsoft Sans Serif"/>
                      </a:rPr>
                      <m:t>−</m:t>
                    </m:r>
                    <m:r>
                      <a:rPr lang="ru-RU" sz="2800" b="1" i="1" smtClean="0">
                        <a:latin typeface="Cambria Math"/>
                        <a:cs typeface="Microsoft Sans Serif"/>
                      </a:rPr>
                      <m:t>𝟎</m:t>
                    </m:r>
                    <m:r>
                      <a:rPr lang="ru-RU" sz="2800" b="1" i="1" smtClean="0">
                        <a:latin typeface="Cambria Math"/>
                        <a:cs typeface="Microsoft Sans Serif"/>
                      </a:rPr>
                      <m:t>,</m:t>
                    </m:r>
                    <m:r>
                      <a:rPr lang="ru-RU" sz="2800" b="1" i="1" smtClean="0">
                        <a:latin typeface="Cambria Math"/>
                        <a:cs typeface="Microsoft Sans Serif"/>
                      </a:rPr>
                      <m:t>𝟓</m:t>
                    </m:r>
                  </m:oMath>
                </a14:m>
                <a:r>
                  <a:rPr lang="ru-RU" sz="2800" b="1" dirty="0" smtClean="0">
                    <a:latin typeface="Microsoft Sans Serif"/>
                    <a:cs typeface="Microsoft Sans Serif"/>
                  </a:rPr>
                  <a:t>) </a:t>
                </a:r>
                <a:r>
                  <a:rPr lang="en-US" sz="2800" b="1" dirty="0" smtClean="0">
                    <a:latin typeface="Microsoft Sans Serif"/>
                    <a:cs typeface="Microsoft Sans Serif"/>
                  </a:rPr>
                  <a:t>U</a:t>
                </a:r>
                <a:r>
                  <a:rPr lang="ru-RU" sz="2800" b="1" dirty="0" smtClean="0">
                    <a:latin typeface="Microsoft Sans Serif"/>
                    <a:cs typeface="Microsoft Sans Serif"/>
                  </a:rPr>
                  <a:t> (0,5; +∞) 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0560" y="5834619"/>
                <a:ext cx="3767891" cy="523220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l="-3398" t="-13953" r="-2265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060662" y="1817216"/>
                <a:ext cx="2633734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1" i="1" dirty="0" smtClean="0">
                            <a:latin typeface="Cambria Math"/>
                          </a:rPr>
                          <m:t>𝟑</m:t>
                        </m:r>
                        <m:r>
                          <a:rPr lang="ru-RU" sz="2800" b="1" i="1" dirty="0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800" b="1" i="1" dirty="0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800" b="1" i="1" dirty="0" smtClean="0">
                        <a:latin typeface="Cambria Math"/>
                      </a:rPr>
                      <m:t>−</m:t>
                    </m:r>
                    <m:r>
                      <a:rPr lang="en-US" sz="2800" b="1" i="1" dirty="0" smtClean="0">
                        <a:latin typeface="Cambria Math"/>
                      </a:rPr>
                      <m:t>𝟐</m:t>
                    </m:r>
                    <m:r>
                      <a:rPr lang="ru-RU" sz="2800" b="1" i="1" dirty="0" smtClean="0">
                        <a:latin typeface="Cambria Math"/>
                      </a:rPr>
                      <m:t>х</m:t>
                    </m:r>
                  </m:oMath>
                </a14:m>
                <a:r>
                  <a:rPr lang="ru-RU" sz="2800" b="1" dirty="0" smtClean="0"/>
                  <a:t> </a:t>
                </a:r>
                <a:r>
                  <a:rPr lang="en-US" sz="2800" b="1" dirty="0" smtClean="0"/>
                  <a:t>−</a:t>
                </a:r>
                <a:r>
                  <a:rPr lang="ru-RU" sz="2800" b="1" dirty="0" smtClean="0"/>
                  <a:t> </a:t>
                </a:r>
                <a:r>
                  <a:rPr lang="en-US" sz="2800" b="1" dirty="0"/>
                  <a:t>5</a:t>
                </a:r>
                <a:r>
                  <a:rPr lang="ru-RU" sz="2800" b="1" dirty="0" smtClean="0"/>
                  <a:t> </a:t>
                </a:r>
                <a:r>
                  <a:rPr lang="en-US" sz="2800" b="1" dirty="0" smtClean="0">
                    <a:latin typeface="Times New Roman"/>
                    <a:cs typeface="Times New Roman"/>
                  </a:rPr>
                  <a:t>≥</a:t>
                </a:r>
                <a:r>
                  <a:rPr lang="ru-RU" sz="2800" b="1" dirty="0" smtClean="0">
                    <a:latin typeface="Times New Roman"/>
                    <a:cs typeface="Times New Roman"/>
                  </a:rPr>
                  <a:t> 0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662" y="1817216"/>
                <a:ext cx="2633734" cy="532966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t="-10227" r="-3472" b="-31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927756" y="2338862"/>
                <a:ext cx="3193951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D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latin typeface="Cambria Math"/>
                          </a:rPr>
                          <m:t>(−</m:t>
                        </m:r>
                        <m:r>
                          <a:rPr lang="en-US" sz="2800" b="1" i="1" smtClean="0">
                            <a:latin typeface="Cambria Math"/>
                          </a:rPr>
                          <m:t>𝟐</m:t>
                        </m:r>
                        <m:r>
                          <a:rPr lang="ru-RU" sz="2800" b="1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28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 dirty="0" smtClean="0"/>
                  <a:t> − 4·3·(−5)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756" y="2338862"/>
                <a:ext cx="3193951" cy="532966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 l="-3817" t="-8046" r="-2672" b="-3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927756" y="2854524"/>
                <a:ext cx="118333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D =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/>
                      </a:rPr>
                      <m:t>𝟔𝟒</m:t>
                    </m:r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756" y="2854524"/>
                <a:ext cx="1183337" cy="523220"/>
              </a:xfrm>
              <a:prstGeom prst="rect">
                <a:avLst/>
              </a:prstGeom>
              <a:blipFill rotWithShape="1">
                <a:blip r:embed="rId11" cstate="print"/>
                <a:stretch>
                  <a:fillRect l="-10309" t="-10465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972421" y="3338315"/>
                <a:ext cx="1923412" cy="783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b="1" i="1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800" b="1" i="1" smtClean="0">
                            <a:latin typeface="Cambria Math"/>
                          </a:rPr>
                          <m:t>𝟏</m:t>
                        </m:r>
                        <m:r>
                          <a:rPr lang="ru-RU" sz="2800" b="1" i="1" smtClean="0">
                            <a:latin typeface="Cambria Math"/>
                          </a:rPr>
                          <m:t>,</m:t>
                        </m:r>
                        <m:r>
                          <a:rPr lang="ru-RU" sz="2800" b="1" i="1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sz="2800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1" i="1" smtClean="0">
                            <a:latin typeface="Cambria Math"/>
                          </a:rPr>
                          <m:t>𝟐</m:t>
                        </m:r>
                        <m:r>
                          <a:rPr lang="en-US" sz="2800" b="1" i="1" smtClean="0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sz="2800" b="1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b="1" i="1" smtClean="0">
                                <a:latin typeface="Cambria Math"/>
                                <a:ea typeface="Cambria Math"/>
                              </a:rPr>
                              <m:t>𝟔𝟒</m:t>
                            </m:r>
                          </m:e>
                        </m:rad>
                      </m:num>
                      <m:den>
                        <m:r>
                          <a:rPr lang="en-US" sz="2800" b="1" i="1" smtClean="0">
                            <a:latin typeface="Cambria Math"/>
                          </a:rPr>
                          <m:t>𝟐</m:t>
                        </m:r>
                        <m:r>
                          <a:rPr lang="en-US" sz="2800" b="1" i="1" smtClean="0">
                            <a:latin typeface="Cambria Math"/>
                          </a:rPr>
                          <m:t>·</m:t>
                        </m:r>
                        <m:r>
                          <a:rPr lang="en-US" sz="2800" b="1" i="1" smtClean="0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421" y="3338315"/>
                <a:ext cx="1923412" cy="783291"/>
              </a:xfrm>
              <a:prstGeom prst="rect">
                <a:avLst/>
              </a:prstGeom>
              <a:blipFill rotWithShape="1">
                <a:blip r:embed="rId12" cstate="print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2881702" y="3467896"/>
                <a:ext cx="1421095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/>
                  <a:t>= </a:t>
                </a:r>
                <a14:m>
                  <m:oMath xmlns:m="http://schemas.openxmlformats.org/officeDocument/2006/math">
                    <m:r>
                      <a:rPr lang="ru-RU" sz="2800" b="1" i="1" smtClean="0">
                        <a:latin typeface="Cambria Math"/>
                      </a:rPr>
                      <m:t>𝟏</m:t>
                    </m:r>
                    <m:f>
                      <m:f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1" i="1" smtClean="0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en-US" sz="2800" b="1" i="1" smtClean="0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2800" b="1" dirty="0" smtClean="0"/>
                  <a:t>; −</a:t>
                </a:r>
                <a:r>
                  <a:rPr lang="en-US" sz="2800" b="1" dirty="0" smtClean="0"/>
                  <a:t>1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1702" y="3467896"/>
                <a:ext cx="1421095" cy="714683"/>
              </a:xfrm>
              <a:prstGeom prst="rect">
                <a:avLst/>
              </a:prstGeom>
              <a:blipFill rotWithShape="1">
                <a:blip r:embed="rId13" cstate="print"/>
                <a:stretch>
                  <a:fillRect l="-9013" r="-7296" b="-1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" name="Группа 44"/>
          <p:cNvGrpSpPr/>
          <p:nvPr/>
        </p:nvGrpSpPr>
        <p:grpSpPr>
          <a:xfrm>
            <a:off x="993182" y="4836289"/>
            <a:ext cx="3348204" cy="731244"/>
            <a:chOff x="5304145" y="5742464"/>
            <a:chExt cx="3348204" cy="731244"/>
          </a:xfrm>
        </p:grpSpPr>
        <p:cxnSp>
          <p:nvCxnSpPr>
            <p:cNvPr id="46" name="Прямая со стрелкой 45"/>
            <p:cNvCxnSpPr/>
            <p:nvPr/>
          </p:nvCxnSpPr>
          <p:spPr>
            <a:xfrm>
              <a:off x="5304145" y="5807867"/>
              <a:ext cx="3348204" cy="0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7538646" y="5759025"/>
                  <a:ext cx="524503" cy="7146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800" b="1" dirty="0" smtClean="0"/>
                    <a:t>1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a14:m>
                  <a:endParaRPr lang="ru-RU" sz="2800" b="1" dirty="0"/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38646" y="5759025"/>
                  <a:ext cx="524503" cy="714683"/>
                </a:xfrm>
                <a:prstGeom prst="rect">
                  <a:avLst/>
                </a:prstGeom>
                <a:blipFill rotWithShape="1">
                  <a:blip r:embed="rId14" cstate="print"/>
                  <a:stretch>
                    <a:fillRect l="-22989" b="-1111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8" name="Овал 47"/>
            <p:cNvSpPr/>
            <p:nvPr/>
          </p:nvSpPr>
          <p:spPr>
            <a:xfrm>
              <a:off x="7668344" y="5742464"/>
              <a:ext cx="108012" cy="13080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6392788" y="5742464"/>
              <a:ext cx="108012" cy="13080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092446" y="5819254"/>
              <a:ext cx="5469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−</a:t>
              </a:r>
              <a:r>
                <a:rPr lang="en-US" sz="2800" b="1" dirty="0" smtClean="0"/>
                <a:t>1</a:t>
              </a:r>
              <a:endParaRPr lang="ru-RU" sz="2800" b="1" dirty="0"/>
            </a:p>
          </p:txBody>
        </p:sp>
      </p:grpSp>
      <p:sp>
        <p:nvSpPr>
          <p:cNvPr id="51" name="Дуга 50"/>
          <p:cNvSpPr/>
          <p:nvPr/>
        </p:nvSpPr>
        <p:spPr>
          <a:xfrm rot="8222566">
            <a:off x="2055485" y="3831840"/>
            <a:ext cx="1470095" cy="1438195"/>
          </a:xfrm>
          <a:prstGeom prst="arc">
            <a:avLst>
              <a:gd name="adj1" fmla="val 13413308"/>
              <a:gd name="adj2" fmla="val 279335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2608431" y="4800397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−</a:t>
            </a:r>
            <a:endParaRPr lang="ru-RU" sz="28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1603904" y="440457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3566253" y="441613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1049056" y="5652213"/>
                <a:ext cx="3119765" cy="73975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/>
                  <a:t>(−</a:t>
                </a:r>
                <a:r>
                  <a:rPr lang="ru-RU" sz="2800" b="1" dirty="0" smtClean="0">
                    <a:latin typeface="Microsoft Sans Serif"/>
                    <a:cs typeface="Microsoft Sans Serif"/>
                  </a:rPr>
                  <a:t>∞; −</a:t>
                </a:r>
                <a:r>
                  <a:rPr lang="en-US" sz="2800" b="1" dirty="0" smtClean="0">
                    <a:latin typeface="Microsoft Sans Serif"/>
                    <a:cs typeface="Microsoft Sans Serif"/>
                  </a:rPr>
                  <a:t>1]</a:t>
                </a:r>
                <a:r>
                  <a:rPr lang="ru-RU" sz="2800" b="1" dirty="0" smtClean="0">
                    <a:latin typeface="Microsoft Sans Serif"/>
                    <a:cs typeface="Microsoft Sans Serif"/>
                  </a:rPr>
                  <a:t> </a:t>
                </a:r>
                <a:r>
                  <a:rPr lang="en-US" sz="2800" b="1" dirty="0" smtClean="0">
                    <a:latin typeface="Microsoft Sans Serif"/>
                    <a:cs typeface="Microsoft Sans Serif"/>
                  </a:rPr>
                  <a:t>U</a:t>
                </a:r>
                <a:r>
                  <a:rPr lang="ru-RU" sz="2800" b="1" dirty="0" smtClean="0">
                    <a:latin typeface="Microsoft Sans Serif"/>
                    <a:cs typeface="Microsoft Sans Serif"/>
                  </a:rPr>
                  <a:t> </a:t>
                </a:r>
                <a:r>
                  <a:rPr lang="en-US" sz="2800" b="1" dirty="0" smtClean="0">
                    <a:latin typeface="Microsoft Sans Serif"/>
                    <a:cs typeface="Microsoft Sans Serif"/>
                  </a:rPr>
                  <a:t>[1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latin typeface="Cambria Math"/>
                            <a:cs typeface="Microsoft Sans Serif"/>
                          </a:rPr>
                        </m:ctrlPr>
                      </m:fPr>
                      <m:num>
                        <m:r>
                          <a:rPr lang="en-US" sz="2800" b="1" i="1" smtClean="0">
                            <a:latin typeface="Cambria Math"/>
                            <a:cs typeface="Microsoft Sans Serif"/>
                          </a:rPr>
                          <m:t>𝟐</m:t>
                        </m:r>
                      </m:num>
                      <m:den>
                        <m:r>
                          <a:rPr lang="en-US" sz="2800" b="1" i="1" smtClean="0">
                            <a:latin typeface="Cambria Math"/>
                            <a:cs typeface="Microsoft Sans Serif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2800" b="1" dirty="0" smtClean="0">
                    <a:latin typeface="Microsoft Sans Serif"/>
                    <a:cs typeface="Microsoft Sans Serif"/>
                  </a:rPr>
                  <a:t>; +∞)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9056" y="5652213"/>
                <a:ext cx="3119765" cy="739754"/>
              </a:xfrm>
              <a:prstGeom prst="rect">
                <a:avLst/>
              </a:prstGeom>
              <a:blipFill rotWithShape="1">
                <a:blip r:embed="rId15" cstate="print"/>
                <a:stretch>
                  <a:fillRect l="-3906" r="-977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609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8" grpId="0" animBg="1"/>
      <p:bldP spid="57" grpId="0" animBg="1"/>
      <p:bldP spid="5" grpId="0" animBg="1"/>
      <p:bldP spid="13" grpId="0" animBg="1"/>
      <p:bldP spid="14" grpId="0" animBg="1"/>
      <p:bldP spid="23" grpId="0" animBg="1"/>
      <p:bldP spid="3" grpId="0" animBg="1"/>
      <p:bldP spid="22" grpId="0" animBg="1"/>
      <p:bldP spid="4" grpId="0" animBg="1"/>
      <p:bldP spid="28" grpId="0"/>
      <p:bldP spid="11" grpId="0" animBg="1"/>
      <p:bldP spid="41" grpId="0"/>
      <p:bldP spid="42" grpId="0"/>
      <p:bldP spid="43" grpId="0" animBg="1"/>
      <p:bldP spid="31" grpId="0" animBg="1"/>
      <p:bldP spid="32" grpId="0" animBg="1"/>
      <p:bldP spid="33" grpId="0" animBg="1"/>
      <p:bldP spid="36" grpId="0" animBg="1"/>
      <p:bldP spid="44" grpId="0" animBg="1"/>
      <p:bldP spid="51" grpId="0" animBg="1"/>
      <p:bldP spid="52" grpId="0"/>
      <p:bldP spid="53" grpId="0"/>
      <p:bldP spid="54" grpId="0"/>
      <p:bldP spid="5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1984" y="604138"/>
            <a:ext cx="2016125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+mn-lt"/>
                <a:cs typeface="+mn-cs"/>
              </a:rPr>
              <a:t>Уметь: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1984" y="2204864"/>
            <a:ext cx="8064500" cy="28007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7030A0"/>
                </a:solidFill>
                <a:latin typeface="+mn-lt"/>
                <a:cs typeface="+mn-cs"/>
              </a:rPr>
              <a:t>находить область определения функции, </a:t>
            </a:r>
            <a:r>
              <a:rPr lang="ru-RU" sz="4400" b="1" dirty="0" smtClean="0">
                <a:solidFill>
                  <a:srgbClr val="7030A0"/>
                </a:solidFill>
                <a:latin typeface="+mn-lt"/>
                <a:cs typeface="+mn-cs"/>
              </a:rPr>
              <a:t>т.е. </a:t>
            </a:r>
            <a:r>
              <a:rPr lang="ru-RU" sz="4400" b="1" dirty="0">
                <a:solidFill>
                  <a:srgbClr val="7030A0"/>
                </a:solidFill>
                <a:latin typeface="+mn-lt"/>
                <a:cs typeface="+mn-cs"/>
              </a:rPr>
              <a:t>значение аргумента по значению функции, заданной формулой</a:t>
            </a:r>
          </a:p>
        </p:txBody>
      </p:sp>
    </p:spTree>
    <p:extLst>
      <p:ext uri="{BB962C8B-B14F-4D97-AF65-F5344CB8AC3E}">
        <p14:creationId xmlns:p14="http://schemas.microsoft.com/office/powerpoint/2010/main" val="105537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Группа 21"/>
          <p:cNvGrpSpPr>
            <a:grpSpLocks/>
          </p:cNvGrpSpPr>
          <p:nvPr/>
        </p:nvGrpSpPr>
        <p:grpSpPr bwMode="auto">
          <a:xfrm>
            <a:off x="220663" y="441325"/>
            <a:ext cx="6005512" cy="2052638"/>
            <a:chOff x="219941" y="441018"/>
            <a:chExt cx="4938056" cy="1664681"/>
          </a:xfrm>
        </p:grpSpPr>
        <p:sp>
          <p:nvSpPr>
            <p:cNvPr id="11278" name="TextBox 3"/>
            <p:cNvSpPr txBox="1">
              <a:spLocks noChangeArrowheads="1"/>
            </p:cNvSpPr>
            <p:nvPr/>
          </p:nvSpPr>
          <p:spPr bwMode="auto">
            <a:xfrm>
              <a:off x="219941" y="441018"/>
              <a:ext cx="4891641" cy="324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ru-RU" sz="2000" b="1"/>
                <a:t>№1 Найти область определения функции:</a:t>
              </a:r>
            </a:p>
          </p:txBody>
        </p:sp>
        <p:sp>
          <p:nvSpPr>
            <p:cNvPr id="5" name="TextBox 4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16685" y="808636"/>
              <a:ext cx="1380506" cy="541559"/>
            </a:xfrm>
            <a:prstGeom prst="rect">
              <a:avLst/>
            </a:prstGeom>
            <a:blipFill rotWithShape="1">
              <a:blip r:embed="rId2" cstate="print"/>
              <a:stretch>
                <a:fillRect l="-3623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 sz="2000">
                  <a:noFill/>
                </a:rPr>
                <a:t> </a:t>
              </a:r>
            </a:p>
          </p:txBody>
        </p:sp>
        <p:sp>
          <p:nvSpPr>
            <p:cNvPr id="7" name="TextBox 6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03789" y="1210125"/>
              <a:ext cx="1153085" cy="439258"/>
            </a:xfrm>
            <a:prstGeom prst="rect">
              <a:avLst/>
            </a:prstGeom>
            <a:blipFill rotWithShape="1">
              <a:blip r:embed="rId3" cstate="print"/>
              <a:stretch>
                <a:fillRect l="-4783" b="-5618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 sz="2000">
                  <a:noFill/>
                </a:rPr>
                <a:t> </a:t>
              </a:r>
            </a:p>
          </p:txBody>
        </p:sp>
        <p:sp>
          <p:nvSpPr>
            <p:cNvPr id="8" name="TextBox 7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03789" y="1640051"/>
              <a:ext cx="1245327" cy="439207"/>
            </a:xfrm>
            <a:prstGeom prst="rect">
              <a:avLst/>
            </a:prstGeom>
            <a:blipFill rotWithShape="1">
              <a:blip r:embed="rId4" cstate="print"/>
              <a:stretch>
                <a:fillRect l="-4435" b="-5618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 sz="2000">
                  <a:noFill/>
                </a:rPr>
                <a:t> </a:t>
              </a:r>
            </a:p>
          </p:txBody>
        </p:sp>
        <p:sp>
          <p:nvSpPr>
            <p:cNvPr id="11" name="TextBox 10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965050" y="843945"/>
              <a:ext cx="1538342" cy="345956"/>
            </a:xfrm>
            <a:prstGeom prst="rect">
              <a:avLst/>
            </a:prstGeom>
            <a:blipFill rotWithShape="1">
              <a:blip r:embed="rId5" cstate="print"/>
              <a:stretch>
                <a:fillRect l="-3257" t="-1429" b="-24286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 sz="2000">
                  <a:noFill/>
                </a:rPr>
                <a:t> </a:t>
              </a:r>
            </a:p>
          </p:txBody>
        </p:sp>
        <p:sp>
          <p:nvSpPr>
            <p:cNvPr id="12" name="TextBox 11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965050" y="1210125"/>
              <a:ext cx="1538342" cy="348713"/>
            </a:xfrm>
            <a:prstGeom prst="rect">
              <a:avLst/>
            </a:prstGeom>
            <a:blipFill rotWithShape="1">
              <a:blip r:embed="rId6" cstate="print"/>
              <a:stretch>
                <a:fillRect l="-3257" b="-25714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 sz="2000">
                  <a:noFill/>
                </a:rPr>
                <a:t> </a:t>
              </a:r>
            </a:p>
          </p:txBody>
        </p:sp>
        <p:sp>
          <p:nvSpPr>
            <p:cNvPr id="14" name="TextBox 13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965050" y="1655051"/>
              <a:ext cx="1264935" cy="450648"/>
            </a:xfrm>
            <a:prstGeom prst="rect">
              <a:avLst/>
            </a:prstGeom>
            <a:blipFill rotWithShape="1">
              <a:blip r:embed="rId7" cstate="print"/>
              <a:stretch>
                <a:fillRect l="-3953" b="-3297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 sz="2000">
                  <a:noFill/>
                </a:rPr>
                <a:t> </a:t>
              </a:r>
            </a:p>
          </p:txBody>
        </p:sp>
        <p:sp>
          <p:nvSpPr>
            <p:cNvPr id="16" name="TextBox 15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800819" y="835215"/>
              <a:ext cx="1357178" cy="450596"/>
            </a:xfrm>
            <a:prstGeom prst="rect">
              <a:avLst/>
            </a:prstGeom>
            <a:blipFill rotWithShape="1">
              <a:blip r:embed="rId8" cstate="print"/>
              <a:stretch>
                <a:fillRect l="-4074" b="-3297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 sz="2000">
                  <a:noFill/>
                </a:rPr>
                <a:t> </a:t>
              </a:r>
            </a:p>
          </p:txBody>
        </p:sp>
      </p:grpSp>
      <p:sp>
        <p:nvSpPr>
          <p:cNvPr id="11267" name="TextBox 19"/>
          <p:cNvSpPr txBox="1">
            <a:spLocks noChangeArrowheads="1"/>
          </p:cNvSpPr>
          <p:nvPr/>
        </p:nvSpPr>
        <p:spPr bwMode="auto">
          <a:xfrm>
            <a:off x="441325" y="71438"/>
            <a:ext cx="2984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000" b="1"/>
              <a:t>Дома  от  9 декабря:</a:t>
            </a:r>
            <a:r>
              <a:rPr lang="ru-RU" sz="2000"/>
              <a:t> </a:t>
            </a:r>
          </a:p>
        </p:txBody>
      </p:sp>
      <p:grpSp>
        <p:nvGrpSpPr>
          <p:cNvPr id="11268" name="Группа 22"/>
          <p:cNvGrpSpPr>
            <a:grpSpLocks/>
          </p:cNvGrpSpPr>
          <p:nvPr/>
        </p:nvGrpSpPr>
        <p:grpSpPr bwMode="auto">
          <a:xfrm>
            <a:off x="220663" y="2506663"/>
            <a:ext cx="4830762" cy="933450"/>
            <a:chOff x="5574939" y="461533"/>
            <a:chExt cx="3796278" cy="817049"/>
          </a:xfrm>
        </p:grpSpPr>
        <p:sp>
          <p:nvSpPr>
            <p:cNvPr id="11275" name="TextBox 16"/>
            <p:cNvSpPr txBox="1">
              <a:spLocks noChangeArrowheads="1"/>
            </p:cNvSpPr>
            <p:nvPr/>
          </p:nvSpPr>
          <p:spPr bwMode="auto">
            <a:xfrm>
              <a:off x="5574939" y="466767"/>
              <a:ext cx="2624624" cy="3502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ru-RU" sz="2000" b="1"/>
                <a:t>№2 Решить уравнение </a:t>
              </a:r>
            </a:p>
          </p:txBody>
        </p:sp>
        <p:sp>
          <p:nvSpPr>
            <p:cNvPr id="11276" name="TextBox 17"/>
            <p:cNvSpPr txBox="1">
              <a:spLocks noChangeArrowheads="1"/>
            </p:cNvSpPr>
            <p:nvPr/>
          </p:nvSpPr>
          <p:spPr bwMode="auto">
            <a:xfrm>
              <a:off x="8145326" y="461533"/>
              <a:ext cx="1225891" cy="350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Schoolbook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ru-RU" sz="2000" b="1"/>
                <a:t>х(х</a:t>
              </a:r>
              <a:r>
                <a:rPr lang="en-US" sz="2000" b="1"/>
                <a:t> </a:t>
              </a:r>
              <a:r>
                <a:rPr lang="ru-RU" sz="2000" b="1"/>
                <a:t>+</a:t>
              </a:r>
              <a:r>
                <a:rPr lang="en-US" sz="2000" b="1"/>
                <a:t> </a:t>
              </a:r>
              <a:r>
                <a:rPr lang="ru-RU" sz="2000" b="1"/>
                <a:t>2)</a:t>
              </a:r>
              <a:r>
                <a:rPr lang="en-US" sz="2000" b="1"/>
                <a:t> </a:t>
              </a:r>
              <a:r>
                <a:rPr lang="ru-RU" sz="2000" b="1"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en-US" sz="2000" b="1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000" b="1"/>
            </a:p>
          </p:txBody>
        </p:sp>
        <p:sp>
          <p:nvSpPr>
            <p:cNvPr id="19" name="TextBox 18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5599263" y="808597"/>
              <a:ext cx="3509908" cy="469985"/>
            </a:xfrm>
            <a:prstGeom prst="rect">
              <a:avLst/>
            </a:prstGeom>
            <a:blipFill rotWithShape="1">
              <a:blip r:embed="rId9" cstate="print"/>
              <a:stretch>
                <a:fillRect l="-1364" b="-5682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 sz="2000">
                  <a:noFill/>
                </a:rPr>
                <a:t> </a:t>
              </a:r>
            </a:p>
          </p:txBody>
        </p:sp>
      </p:grpSp>
      <p:sp>
        <p:nvSpPr>
          <p:cNvPr id="24" name="TextBox 2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575970" y="1453299"/>
            <a:ext cx="2792303" cy="477503"/>
          </a:xfrm>
          <a:prstGeom prst="rect">
            <a:avLst/>
          </a:prstGeom>
          <a:blipFill rotWithShape="1">
            <a:blip r:embed="rId10" cstate="print"/>
            <a:stretch>
              <a:fillRect l="-2402" b="-20253"/>
            </a:stretch>
          </a:blipFill>
        </p:spPr>
        <p:txBody>
          <a:bodyPr/>
          <a:lstStyle/>
          <a:p>
            <a:pPr>
              <a:defRPr/>
            </a:pPr>
            <a:r>
              <a:rPr lang="ru-RU" sz="2000">
                <a:noFill/>
              </a:rPr>
              <a:t> </a:t>
            </a:r>
          </a:p>
        </p:txBody>
      </p:sp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5" t="10278" r="12434" b="7207"/>
          <a:stretch>
            <a:fillRect/>
          </a:stretch>
        </p:blipFill>
        <p:spPr bwMode="auto">
          <a:xfrm>
            <a:off x="735013" y="4437063"/>
            <a:ext cx="7400925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1" name="Прямоугольник 25"/>
          <p:cNvSpPr>
            <a:spLocks noChangeArrowheads="1"/>
          </p:cNvSpPr>
          <p:nvPr/>
        </p:nvSpPr>
        <p:spPr bwMode="auto">
          <a:xfrm>
            <a:off x="220663" y="4329113"/>
            <a:ext cx="6143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/>
              <a:t>№5</a:t>
            </a:r>
            <a:endParaRPr lang="ru-RU" sz="2000"/>
          </a:p>
        </p:txBody>
      </p:sp>
      <p:sp>
        <p:nvSpPr>
          <p:cNvPr id="27" name="TextBox 2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575970" y="1940891"/>
            <a:ext cx="1992212" cy="607410"/>
          </a:xfrm>
          <a:prstGeom prst="rect">
            <a:avLst/>
          </a:prstGeom>
          <a:blipFill rotWithShape="1">
            <a:blip r:embed="rId12" cstate="print"/>
            <a:stretch>
              <a:fillRect l="-3374"/>
            </a:stretch>
          </a:blipFill>
        </p:spPr>
        <p:txBody>
          <a:bodyPr/>
          <a:lstStyle/>
          <a:p>
            <a:pPr>
              <a:defRPr/>
            </a:pPr>
            <a:r>
              <a:rPr lang="ru-RU" sz="2000">
                <a:noFill/>
              </a:rPr>
              <a:t> </a:t>
            </a:r>
          </a:p>
        </p:txBody>
      </p:sp>
      <p:pic>
        <p:nvPicPr>
          <p:cNvPr id="11273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6" r="5066"/>
          <a:stretch>
            <a:fillRect/>
          </a:stretch>
        </p:blipFill>
        <p:spPr bwMode="auto">
          <a:xfrm>
            <a:off x="735013" y="3475038"/>
            <a:ext cx="7594600" cy="89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4" name="Прямоугольник 28"/>
          <p:cNvSpPr>
            <a:spLocks noChangeArrowheads="1"/>
          </p:cNvSpPr>
          <p:nvPr/>
        </p:nvSpPr>
        <p:spPr bwMode="auto">
          <a:xfrm>
            <a:off x="220663" y="3492500"/>
            <a:ext cx="61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/>
              <a:t>№4</a:t>
            </a: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237116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46100" y="815975"/>
            <a:ext cx="8208963" cy="15700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400" b="1" dirty="0"/>
              <a:t>Если каждому значению х из некоторого множества чисел поставлено в соответствие число у, то говорят, что на этом множестве задана функция у(х).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3875" y="2554288"/>
            <a:ext cx="8208963" cy="12001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Функция – это зависимость переменной </a:t>
            </a:r>
            <a:r>
              <a:rPr lang="ru-RU" sz="2400" b="1" dirty="0" smtClean="0">
                <a:latin typeface="+mn-lt"/>
                <a:cs typeface="+mn-cs"/>
              </a:rPr>
              <a:t>у </a:t>
            </a:r>
            <a:r>
              <a:rPr lang="ru-RU" sz="2400" b="1" dirty="0">
                <a:latin typeface="+mn-lt"/>
                <a:cs typeface="+mn-cs"/>
              </a:rPr>
              <a:t>от переменной </a:t>
            </a:r>
            <a:r>
              <a:rPr lang="ru-RU" sz="2400" b="1" dirty="0" err="1" smtClean="0">
                <a:latin typeface="+mn-lt"/>
                <a:cs typeface="+mn-cs"/>
              </a:rPr>
              <a:t>х</a:t>
            </a:r>
            <a:r>
              <a:rPr lang="ru-RU" sz="2400" b="1" smtClean="0">
                <a:latin typeface="+mn-lt"/>
                <a:cs typeface="+mn-cs"/>
              </a:rPr>
              <a:t> </a:t>
            </a:r>
            <a:r>
              <a:rPr lang="ru-RU" sz="2400" b="1" dirty="0">
                <a:latin typeface="+mn-lt"/>
                <a:cs typeface="+mn-cs"/>
              </a:rPr>
              <a:t>такая</a:t>
            </a:r>
            <a:r>
              <a:rPr lang="ru-RU" sz="2400" b="1">
                <a:latin typeface="+mn-lt"/>
                <a:cs typeface="+mn-cs"/>
              </a:rPr>
              <a:t>, </a:t>
            </a:r>
            <a:r>
              <a:rPr lang="ru-RU" sz="2400" b="1" smtClean="0">
                <a:latin typeface="+mn-lt"/>
                <a:cs typeface="+mn-cs"/>
              </a:rPr>
              <a:t>что </a:t>
            </a:r>
            <a:r>
              <a:rPr lang="ru-RU" sz="2400" b="1" dirty="0">
                <a:latin typeface="+mn-lt"/>
                <a:cs typeface="+mn-cs"/>
              </a:rPr>
              <a:t>для любого значения х существует единственное значение у.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476625" y="3860800"/>
            <a:ext cx="1951038" cy="646113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3600" b="1"/>
              <a:t>у = </a:t>
            </a:r>
            <a:r>
              <a:rPr lang="en-US" sz="3600" b="1"/>
              <a:t>f</a:t>
            </a:r>
            <a:r>
              <a:rPr lang="ru-RU" sz="3600" b="1"/>
              <a:t>(х)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50875" y="4587875"/>
            <a:ext cx="7410450" cy="523875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у – зависимая переменная (функция)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5288" y="5248275"/>
            <a:ext cx="7921625" cy="523875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х – независимая переменная (аргумент)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13796" y="115888"/>
            <a:ext cx="1813867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ФУНКЦИЯ</a:t>
            </a:r>
          </a:p>
        </p:txBody>
      </p:sp>
    </p:spTree>
    <p:extLst>
      <p:ext uri="{BB962C8B-B14F-4D97-AF65-F5344CB8AC3E}">
        <p14:creationId xmlns:p14="http://schemas.microsoft.com/office/powerpoint/2010/main" val="49459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9173" y="764704"/>
            <a:ext cx="7344816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Область определения функции – множество всех значений, которые может принимать её аргумент.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79173" y="2348880"/>
            <a:ext cx="7344816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Область определения функции – множество всех значений, которые может принимать х.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9925" y="3432598"/>
            <a:ext cx="1903085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Например: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3968500"/>
            <a:ext cx="16578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у = 5х +</a:t>
            </a:r>
            <a:r>
              <a:rPr lang="en-US" sz="2800" b="1" dirty="0" smtClean="0"/>
              <a:t> </a:t>
            </a:r>
            <a:r>
              <a:rPr lang="ru-RU" sz="2800" b="1" dirty="0" smtClean="0"/>
              <a:t>1 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23528" y="4596104"/>
                <a:ext cx="2341154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/>
                  <a:t>у = 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8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 smtClean="0"/>
                  <a:t> +</a:t>
                </a:r>
                <a:r>
                  <a:rPr lang="en-US" sz="2800" b="1" dirty="0" smtClean="0"/>
                  <a:t> </a:t>
                </a:r>
                <a:r>
                  <a:rPr lang="ru-RU" sz="2800" b="1" dirty="0" smtClean="0"/>
                  <a:t>х + 4 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596104"/>
                <a:ext cx="2341154" cy="532966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5208" t="-8046" r="-4427" b="-3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2899994" y="3968500"/>
            <a:ext cx="2706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х – любое число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899994" y="4605850"/>
            <a:ext cx="2706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х – любое число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29545" y="5229200"/>
                <a:ext cx="854721" cy="718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/>
                  <a:t>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2800" b="1" i="1" smtClean="0">
                            <a:latin typeface="Cambria Math"/>
                          </a:rPr>
                          <m:t>х</m:t>
                        </m:r>
                      </m:den>
                    </m:f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545" y="5229200"/>
                <a:ext cx="854721" cy="71897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4286" b="-110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2899994" y="5342635"/>
            <a:ext cx="4145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х – любое число, кроме 0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59925" y="5985415"/>
                <a:ext cx="1106585" cy="5279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/>
                  <a:t>у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1" i="1" smtClean="0">
                            <a:latin typeface="Cambria Math"/>
                          </a:rPr>
                          <m:t>х</m:t>
                        </m:r>
                      </m:e>
                    </m:rad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25" y="5985415"/>
                <a:ext cx="1106585" cy="527901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10989" t="-9302" b="-337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2157472" y="5929330"/>
            <a:ext cx="69865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х – любое не отрицательное число</a:t>
            </a:r>
            <a:r>
              <a:rPr lang="en-US" sz="2800" b="1" dirty="0" smtClean="0"/>
              <a:t>     </a:t>
            </a:r>
            <a:r>
              <a:rPr lang="ru-RU" sz="4000" b="1" dirty="0" err="1" smtClean="0"/>
              <a:t>х</a:t>
            </a:r>
            <a:r>
              <a:rPr lang="ru-RU" sz="4000" b="1" dirty="0" smtClean="0"/>
              <a:t> ≥ 0</a:t>
            </a:r>
            <a:endParaRPr lang="ru-RU" sz="4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825102" y="116632"/>
            <a:ext cx="576196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ОБЛАСТЬ ОПРЕДЕЛЕНИЯ  ФУНКЦИИ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23488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/>
      <p:bldP spid="10" grpId="0" animBg="1"/>
      <p:bldP spid="11" grpId="0"/>
      <p:bldP spid="12" grpId="0"/>
      <p:bldP spid="13" grpId="0" animBg="1"/>
      <p:bldP spid="14" grpId="0"/>
      <p:bldP spid="15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378242"/>
            <a:ext cx="701551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НАЙТИ  ОБЛАСТЬ ОПРЕДЕЛЕНИЯ  ФУНКЦИИ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12501" y="1411475"/>
            <a:ext cx="2529860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у = 10х −</a:t>
            </a:r>
            <a:r>
              <a:rPr lang="en-US" sz="4000" b="1" dirty="0" smtClean="0"/>
              <a:t> </a:t>
            </a:r>
            <a:r>
              <a:rPr lang="ru-RU" sz="4000" b="1" dirty="0" smtClean="0"/>
              <a:t>3 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6171" y="2156068"/>
            <a:ext cx="2706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х – любое число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613084" y="1270026"/>
                <a:ext cx="1592103" cy="990784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4000" b="1" dirty="0" smtClean="0"/>
                  <a:t>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000" b="1" i="1" smtClean="0">
                            <a:latin typeface="Cambria Math"/>
                          </a:rPr>
                          <m:t>х+</m:t>
                        </m:r>
                        <m:r>
                          <a:rPr lang="ru-RU" sz="4000" b="1" i="1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3084" y="1270026"/>
                <a:ext cx="1592103" cy="990784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13793" b="-128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173786" y="3953427"/>
            <a:ext cx="2799164" cy="95410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х – любое число,</a:t>
            </a:r>
            <a:endParaRPr lang="en-US" sz="2800" b="1" dirty="0" smtClean="0"/>
          </a:p>
          <a:p>
            <a:r>
              <a:rPr lang="en-US" sz="2800" b="1" dirty="0"/>
              <a:t> </a:t>
            </a:r>
            <a:r>
              <a:rPr lang="en-US" sz="2800" b="1" dirty="0" smtClean="0"/>
              <a:t>    </a:t>
            </a:r>
            <a:r>
              <a:rPr lang="ru-RU" sz="2800" b="1" dirty="0" smtClean="0"/>
              <a:t> кроме −4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781399" y="2473025"/>
            <a:ext cx="1423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х + 4 </a:t>
            </a:r>
            <a:r>
              <a:rPr lang="en-US" sz="2800" b="1" dirty="0" smtClean="0">
                <a:latin typeface="Times New Roman"/>
                <a:cs typeface="Times New Roman"/>
              </a:rPr>
              <a:t>≠</a:t>
            </a:r>
            <a:r>
              <a:rPr lang="ru-RU" sz="2800" b="1" dirty="0" smtClean="0">
                <a:latin typeface="Times New Roman"/>
                <a:cs typeface="Times New Roman"/>
              </a:rPr>
              <a:t> 0</a:t>
            </a:r>
            <a:endParaRPr lang="ru-RU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900823" y="3217447"/>
            <a:ext cx="1184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х  </a:t>
            </a:r>
            <a:r>
              <a:rPr lang="en-US" sz="2800" b="1" dirty="0" smtClean="0">
                <a:latin typeface="Times New Roman"/>
                <a:cs typeface="Times New Roman"/>
              </a:rPr>
              <a:t>≠</a:t>
            </a:r>
            <a:r>
              <a:rPr lang="ru-RU" sz="2800" b="1" dirty="0" smtClean="0">
                <a:latin typeface="Times New Roman"/>
                <a:cs typeface="Times New Roman"/>
              </a:rPr>
              <a:t> −4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12501" y="2924262"/>
                <a:ext cx="2223686" cy="903774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4000" b="1" dirty="0" smtClean="0"/>
                  <a:t>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dirty="0" smtClean="0"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sz="4000" b="1" i="1" dirty="0" smtClean="0">
                            <a:latin typeface="Cambria Math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sz="4000" b="1" dirty="0" smtClean="0"/>
                  <a:t> +</a:t>
                </a:r>
                <a:r>
                  <a:rPr lang="en-US" sz="4000" b="1" dirty="0" smtClean="0"/>
                  <a:t> </a:t>
                </a:r>
                <a:r>
                  <a:rPr lang="ru-RU" sz="4000" b="1" dirty="0" smtClean="0"/>
                  <a:t>3 </a:t>
                </a:r>
                <a:endParaRPr lang="ru-RU" sz="4000" b="1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501" y="2924262"/>
                <a:ext cx="2223686" cy="90377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589" t="-4730" r="-8767" b="-141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164906" y="3931475"/>
            <a:ext cx="2706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х – любое число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12501" y="4644684"/>
                <a:ext cx="2269019" cy="72180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4000" b="1" dirty="0" smtClean="0"/>
                  <a:t>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1" i="1" dirty="0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4000" b="1" i="1" dirty="0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4000" b="1" dirty="0" smtClean="0"/>
                  <a:t> −</a:t>
                </a:r>
                <a:r>
                  <a:rPr lang="en-US" sz="4000" b="1" dirty="0" smtClean="0"/>
                  <a:t> </a:t>
                </a:r>
                <a:r>
                  <a:rPr lang="ru-RU" sz="4000" b="1" dirty="0" smtClean="0"/>
                  <a:t>3 </a:t>
                </a:r>
                <a:endParaRPr lang="ru-RU" sz="4000" b="1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501" y="4644684"/>
                <a:ext cx="2269019" cy="721801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9409" t="-12712" r="-8602" b="-364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164906" y="5445224"/>
            <a:ext cx="2706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х – любое число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638143" y="1458362"/>
                <a:ext cx="1791965" cy="99078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4000" b="1" dirty="0" smtClean="0"/>
                  <a:t>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sSup>
                          <m:sSupPr>
                            <m:ctrlPr>
                              <a:rPr lang="ru-RU" sz="40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4000" b="1" i="1" smtClean="0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40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4000" b="1" i="1" smtClean="0">
                            <a:latin typeface="Cambria Math"/>
                          </a:rPr>
                          <m:t>+</m:t>
                        </m:r>
                        <m:r>
                          <a:rPr lang="ru-RU" sz="4000" b="1" i="1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8143" y="1458362"/>
                <a:ext cx="1791965" cy="990784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12245" b="-128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826336" y="2779550"/>
                <a:ext cx="1603772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1" i="1" dirty="0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800" b="1" i="1" dirty="0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 smtClean="0"/>
                  <a:t> + 4 </a:t>
                </a:r>
                <a:r>
                  <a:rPr lang="en-US" sz="2800" b="1" dirty="0" smtClean="0">
                    <a:latin typeface="Times New Roman"/>
                    <a:cs typeface="Times New Roman"/>
                  </a:rPr>
                  <a:t>≠</a:t>
                </a:r>
                <a:r>
                  <a:rPr lang="ru-RU" sz="2800" b="1" dirty="0" smtClean="0">
                    <a:latin typeface="Times New Roman"/>
                    <a:cs typeface="Times New Roman"/>
                  </a:rPr>
                  <a:t> 0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6336" y="2779550"/>
                <a:ext cx="1603772" cy="532966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t="-10345" r="-6464" b="-3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834518" y="3706278"/>
                <a:ext cx="1603772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1" i="1" dirty="0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800" b="1" i="1" dirty="0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 smtClean="0"/>
                  <a:t> + 4 </a:t>
                </a:r>
                <a:r>
                  <a:rPr lang="en-US" sz="2800" b="1" dirty="0" smtClean="0">
                    <a:latin typeface="Times New Roman"/>
                    <a:cs typeface="Times New Roman"/>
                  </a:rPr>
                  <a:t>&gt;</a:t>
                </a:r>
                <a:r>
                  <a:rPr lang="ru-RU" sz="2800" b="1" dirty="0" smtClean="0">
                    <a:latin typeface="Times New Roman"/>
                    <a:cs typeface="Times New Roman"/>
                  </a:rPr>
                  <a:t> 0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4518" y="3706278"/>
                <a:ext cx="1603772" cy="532966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t="-10345" r="-7605" b="-3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6275127" y="4482365"/>
            <a:ext cx="2706190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х – любое число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42319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 animBg="1"/>
      <p:bldP spid="7" grpId="0" animBg="1"/>
      <p:bldP spid="19" grpId="0"/>
      <p:bldP spid="20" grpId="0"/>
      <p:bldP spid="23" grpId="0" animBg="1"/>
      <p:bldP spid="24" grpId="0"/>
      <p:bldP spid="25" grpId="0" animBg="1"/>
      <p:bldP spid="26" grpId="0"/>
      <p:bldP spid="27" grpId="0" animBg="1"/>
      <p:bldP spid="28" grpId="0" animBg="1"/>
      <p:bldP spid="29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8"/>
            <a:ext cx="6119217" cy="4619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НАЙТИ  ОБЛАСТЬ ОПРЕДЕЛЕНИЯ  ФУНКЦИИ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16315" y="5373216"/>
            <a:ext cx="3371850" cy="9540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х – любое число,</a:t>
            </a:r>
            <a:endParaRPr lang="en-US" sz="2800" b="1" dirty="0"/>
          </a:p>
          <a:p>
            <a:pPr eaLnBrk="1" hangingPunct="1"/>
            <a:r>
              <a:rPr lang="en-US" sz="2800" b="1" dirty="0"/>
              <a:t>     </a:t>
            </a:r>
            <a:r>
              <a:rPr lang="ru-RU" sz="2800" b="1" dirty="0"/>
              <a:t> кроме −2,4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78077" y="2068442"/>
            <a:ext cx="280237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4000" b="1" dirty="0"/>
              <a:t>5х + 12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0</a:t>
            </a:r>
            <a:endParaRPr lang="ru-RU" sz="4000" b="1" dirty="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11560" y="2837934"/>
            <a:ext cx="23022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4000" b="1" dirty="0"/>
              <a:t>5х 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−12</a:t>
            </a:r>
            <a:endParaRPr lang="ru-RU" sz="4000" b="1" dirty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49221" y="3559766"/>
            <a:ext cx="26917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4000" b="1" dirty="0"/>
              <a:t>х 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−12 : 5</a:t>
            </a:r>
            <a:endParaRPr lang="ru-RU" sz="4000" b="1" dirty="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64975" y="4272869"/>
            <a:ext cx="213552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4000" b="1" dirty="0"/>
              <a:t>х 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−2,4</a:t>
            </a:r>
            <a:endParaRPr lang="ru-RU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11560" y="908720"/>
                <a:ext cx="2040943" cy="990784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4000" b="1" dirty="0" smtClean="0"/>
                  <a:t>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latin typeface="Cambria Math"/>
                          </a:rPr>
                          <m:t>−</m:t>
                        </m:r>
                        <m:r>
                          <a:rPr lang="ru-RU" sz="4000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000" b="1" i="1" smtClean="0">
                            <a:latin typeface="Cambria Math"/>
                          </a:rPr>
                          <m:t>𝟓</m:t>
                        </m:r>
                        <m:r>
                          <a:rPr lang="ru-RU" sz="4000" b="1" i="1" smtClean="0">
                            <a:latin typeface="Cambria Math"/>
                          </a:rPr>
                          <m:t>х+</m:t>
                        </m:r>
                        <m:r>
                          <a:rPr lang="ru-RU" sz="4000" b="1" i="1" smtClean="0">
                            <a:latin typeface="Cambria Math"/>
                          </a:rPr>
                          <m:t>𝟏𝟐</m:t>
                        </m:r>
                      </m:den>
                    </m:f>
                  </m:oMath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908720"/>
                <a:ext cx="2040943" cy="990784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10448" b="-128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658892" y="1148822"/>
                <a:ext cx="2016386" cy="99078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ru-RU" sz="4000" b="1" dirty="0" smtClean="0"/>
                  <a:t>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sSup>
                          <m:sSupPr>
                            <m:ctrlPr>
                              <a:rPr lang="ru-RU" sz="40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4000" b="1" i="1" smtClean="0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40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4000" b="1" i="1" smtClean="0">
                            <a:latin typeface="Cambria Math"/>
                          </a:rPr>
                          <m:t>+</m:t>
                        </m:r>
                        <m:r>
                          <a:rPr lang="ru-RU" sz="4000" b="1" i="1" smtClean="0">
                            <a:latin typeface="Cambria Math"/>
                          </a:rPr>
                          <m:t>𝟏𝟏</m:t>
                        </m:r>
                      </m:den>
                    </m:f>
                  </m:oMath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8892" y="1148822"/>
                <a:ext cx="2016386" cy="99078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0574" b="-128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490161" y="2439449"/>
                <a:ext cx="2466188" cy="7218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1" i="1" dirty="0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4000" b="1" i="1" dirty="0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4000" b="1" dirty="0" smtClean="0"/>
                  <a:t> + 11 </a:t>
                </a:r>
                <a:r>
                  <a:rPr lang="en-US" sz="4000" b="1" dirty="0" smtClean="0">
                    <a:latin typeface="Times New Roman"/>
                    <a:cs typeface="Times New Roman"/>
                  </a:rPr>
                  <a:t>≠</a:t>
                </a:r>
                <a:r>
                  <a:rPr lang="ru-RU" sz="4000" b="1" dirty="0" smtClean="0">
                    <a:latin typeface="Times New Roman"/>
                    <a:cs typeface="Times New Roman"/>
                  </a:rPr>
                  <a:t> 0</a:t>
                </a:r>
                <a:endParaRPr lang="ru-RU" sz="4000" b="1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0161" y="2439449"/>
                <a:ext cx="2466188" cy="721801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t="-14286" r="-7921" b="-352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490161" y="3531905"/>
                <a:ext cx="2475806" cy="7218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1" i="1" dirty="0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4000" b="1" i="1" dirty="0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4000" b="1" dirty="0" smtClean="0"/>
                  <a:t> + 11 </a:t>
                </a:r>
                <a:r>
                  <a:rPr lang="en-US" sz="4000" b="1" dirty="0" smtClean="0">
                    <a:latin typeface="Times New Roman"/>
                    <a:cs typeface="Times New Roman"/>
                  </a:rPr>
                  <a:t>&gt;</a:t>
                </a:r>
                <a:r>
                  <a:rPr lang="ru-RU" sz="4000" b="1" dirty="0" smtClean="0">
                    <a:latin typeface="Times New Roman"/>
                    <a:cs typeface="Times New Roman"/>
                  </a:rPr>
                  <a:t> 0</a:t>
                </a:r>
                <a:endParaRPr lang="ru-RU" sz="4000" b="1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0161" y="3531905"/>
                <a:ext cx="2475806" cy="721801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t="-14286" r="-7635" b="-352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5076056" y="4775200"/>
            <a:ext cx="3778599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х – любое число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670020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/>
      <p:bldP spid="20" grpId="0"/>
      <p:bldP spid="17" grpId="0"/>
      <p:bldP spid="18" grpId="0"/>
      <p:bldP spid="16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7500" y="260349"/>
            <a:ext cx="6121375" cy="4619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НАЙТИ  ОБЛАСТЬ ОПРЕДЕЛЕНИЯ  ФУНКЦИИ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422400" y="1979613"/>
            <a:ext cx="2028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−3х + 4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≥ 0</a:t>
            </a:r>
            <a:endParaRPr lang="ru-RU" sz="2800" b="1" dirty="0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587500" y="2760663"/>
            <a:ext cx="17192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−3х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≥ </a:t>
            </a:r>
            <a:r>
              <a:rPr lang="ru-RU" sz="2800" b="1" dirty="0"/>
              <a:t>−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753100" y="1968500"/>
            <a:ext cx="17891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800" b="1" dirty="0"/>
              <a:t>2</a:t>
            </a:r>
            <a:r>
              <a:rPr lang="ru-RU" sz="2800" b="1" dirty="0"/>
              <a:t>х + 14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≥ 0</a:t>
            </a:r>
            <a:endParaRPr lang="ru-RU" sz="2800" b="1" dirty="0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834063" y="2760663"/>
            <a:ext cx="15478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800" b="1" dirty="0"/>
              <a:t>2</a:t>
            </a:r>
            <a:r>
              <a:rPr lang="ru-RU" sz="2800" b="1" dirty="0"/>
              <a:t>х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≥ −14</a:t>
            </a:r>
            <a:endParaRPr lang="ru-RU" sz="2800" b="1" dirty="0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753100" y="3603625"/>
            <a:ext cx="18430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х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≥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14 : 2</a:t>
            </a:r>
            <a:endParaRPr lang="ru-RU" sz="2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929323" y="5572140"/>
            <a:ext cx="166686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atin typeface="+mn-lt"/>
                <a:cs typeface="+mn-cs"/>
              </a:rPr>
              <a:t>[−</a:t>
            </a:r>
            <a:r>
              <a:rPr lang="ru-RU" sz="3600" b="1" dirty="0">
                <a:latin typeface="+mn-lt"/>
                <a:cs typeface="+mn-cs"/>
              </a:rPr>
              <a:t>7;+</a:t>
            </a:r>
            <a:r>
              <a:rPr lang="ru-RU" sz="3600" b="1" dirty="0">
                <a:latin typeface="Microsoft Sans Serif"/>
                <a:cs typeface="Microsoft Sans Serif"/>
              </a:rPr>
              <a:t>∞)</a:t>
            </a:r>
            <a:endParaRPr lang="ru-RU" sz="3600" b="1" dirty="0">
              <a:latin typeface="+mn-lt"/>
              <a:cs typeface="+mn-cs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357313" y="3576638"/>
            <a:ext cx="208438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 dirty="0"/>
              <a:t>х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≤ </a:t>
            </a:r>
            <a:r>
              <a:rPr lang="ru-RU" sz="2800" b="1" dirty="0"/>
              <a:t>−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: (−3)</a:t>
            </a:r>
            <a:endParaRPr lang="ru-RU" sz="2800" b="1" dirty="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015038" y="4460875"/>
            <a:ext cx="11858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х 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≥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b="1"/>
          </a:p>
        </p:txBody>
      </p:sp>
      <p:sp>
        <p:nvSpPr>
          <p:cNvPr id="21" name="TextBox 2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916490" y="4365104"/>
            <a:ext cx="1233030" cy="714683"/>
          </a:xfrm>
          <a:prstGeom prst="rect">
            <a:avLst/>
          </a:prstGeom>
          <a:blipFill rotWithShape="1">
            <a:blip r:embed="rId2" cstate="print"/>
            <a:stretch>
              <a:fillRect l="-9852" b="-9402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5" name="TextBox 1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148064" y="1128930"/>
            <a:ext cx="3024336" cy="693908"/>
          </a:xfrm>
          <a:prstGeom prst="rect">
            <a:avLst/>
          </a:prstGeom>
          <a:blipFill rotWithShape="1">
            <a:blip r:embed="rId3" cstate="print"/>
            <a:stretch>
              <a:fillRect l="-6036" t="-7018" b="-3157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6" name="TextBox 1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15147" y="1128930"/>
            <a:ext cx="3132179" cy="693908"/>
          </a:xfrm>
          <a:prstGeom prst="rect">
            <a:avLst/>
          </a:prstGeom>
          <a:blipFill rotWithShape="1">
            <a:blip r:embed="rId4" cstate="print"/>
            <a:stretch>
              <a:fillRect l="-5837" t="-7018" b="-3157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691680" y="5293666"/>
                <a:ext cx="1857388" cy="92480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3600" b="1" dirty="0" smtClean="0"/>
                  <a:t>(−</a:t>
                </a:r>
                <a:r>
                  <a:rPr lang="ru-RU" sz="3600" b="1" dirty="0" smtClean="0">
                    <a:latin typeface="Microsoft Sans Serif"/>
                    <a:cs typeface="Microsoft Sans Serif"/>
                  </a:rPr>
                  <a:t>∞;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latin typeface="Cambria Math"/>
                            <a:cs typeface="Microsoft Sans Serif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  <a:cs typeface="Microsoft Sans Serif"/>
                          </a:rPr>
                          <m:t>𝟏</m:t>
                        </m:r>
                      </m:num>
                      <m:den>
                        <m:r>
                          <a:rPr lang="ru-RU" sz="3600" b="1" i="1" smtClean="0">
                            <a:latin typeface="Cambria Math"/>
                            <a:cs typeface="Microsoft Sans Serif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sz="3600" b="1" dirty="0" smtClean="0">
                    <a:latin typeface="Microsoft Sans Serif"/>
                    <a:cs typeface="Microsoft Sans Serif"/>
                  </a:rPr>
                  <a:t>]</a:t>
                </a:r>
                <a:endParaRPr lang="ru-RU" sz="3600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293666"/>
                <a:ext cx="1857388" cy="924805"/>
              </a:xfrm>
              <a:prstGeom prst="rect">
                <a:avLst/>
              </a:prstGeom>
              <a:blipFill rotWithShape="1">
                <a:blip r:embed="rId5"/>
                <a:stretch>
                  <a:fillRect l="-10197" b="-85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145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9" grpId="0"/>
      <p:bldP spid="30" grpId="0"/>
      <p:bldP spid="31" grpId="0"/>
      <p:bldP spid="32" grpId="0" animBg="1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4042" y="147638"/>
            <a:ext cx="607330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НАЙТИ  ОБЛАСТЬ ОПРЕДЕЛЕНИЯ  ФУНКЦИИ</a:t>
            </a:r>
          </a:p>
        </p:txBody>
      </p:sp>
      <p:sp>
        <p:nvSpPr>
          <p:cNvPr id="6" name="Text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30827" y="1052736"/>
            <a:ext cx="3106957" cy="1070293"/>
          </a:xfrm>
          <a:prstGeom prst="rect">
            <a:avLst/>
          </a:prstGeom>
          <a:blipFill rotWithShape="1">
            <a:blip r:embed="rId2" cstate="print"/>
            <a:stretch>
              <a:fillRect l="-6863" b="-2857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7038" y="3584575"/>
            <a:ext cx="3514725" cy="9540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х – любое число,</a:t>
            </a:r>
            <a:endParaRPr lang="en-US" sz="280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+mn-lt"/>
                <a:cs typeface="+mn-cs"/>
              </a:rPr>
              <a:t>     </a:t>
            </a:r>
            <a:r>
              <a:rPr lang="ru-RU" sz="2800" b="1" dirty="0">
                <a:latin typeface="+mn-lt"/>
                <a:cs typeface="+mn-cs"/>
              </a:rPr>
              <a:t> кроме 4 и -2 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828675" y="2260600"/>
            <a:ext cx="23987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(х − 4)(х+2)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0</a:t>
            </a:r>
            <a:endParaRPr lang="ru-RU" sz="2800" b="1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95325" y="2898775"/>
            <a:ext cx="9794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х 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4</a:t>
            </a:r>
            <a:endParaRPr lang="ru-RU" sz="2800" b="1"/>
          </a:p>
        </p:txBody>
      </p:sp>
      <p:sp>
        <p:nvSpPr>
          <p:cNvPr id="23" name="TextBox 2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043265" y="1052735"/>
            <a:ext cx="2518994" cy="1070293"/>
          </a:xfrm>
          <a:prstGeom prst="rect">
            <a:avLst/>
          </a:prstGeom>
          <a:blipFill rotWithShape="1">
            <a:blip r:embed="rId3" cstate="print"/>
            <a:stretch>
              <a:fillRect l="-8454" b="-2857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332413" y="2260600"/>
            <a:ext cx="1997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х(2х</a:t>
            </a:r>
            <a:r>
              <a:rPr lang="en-US" sz="2800" b="1"/>
              <a:t> </a:t>
            </a:r>
            <a:r>
              <a:rPr lang="ru-RU" sz="2800" b="1"/>
              <a:t>−</a:t>
            </a:r>
            <a:r>
              <a:rPr lang="en-US" sz="2800" b="1"/>
              <a:t> </a:t>
            </a:r>
            <a:r>
              <a:rPr lang="ru-RU" sz="2800" b="1"/>
              <a:t>6)</a:t>
            </a:r>
            <a:r>
              <a:rPr lang="en-US" sz="2800" b="1"/>
              <a:t>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725988" y="5202238"/>
            <a:ext cx="3308350" cy="9540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х – любое число,</a:t>
            </a:r>
            <a:endParaRPr lang="en-US" sz="2800" b="1"/>
          </a:p>
          <a:p>
            <a:pPr eaLnBrk="1" hangingPunct="1"/>
            <a:r>
              <a:rPr lang="en-US" sz="2800" b="1"/>
              <a:t>     </a:t>
            </a:r>
            <a:r>
              <a:rPr lang="ru-RU" sz="2800" b="1"/>
              <a:t> кроме 0 и 3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339975" y="2898775"/>
            <a:ext cx="11842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х 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−2</a:t>
            </a:r>
            <a:endParaRPr lang="ru-RU" sz="2800" b="1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322888" y="2803525"/>
            <a:ext cx="9794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х 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0</a:t>
            </a:r>
            <a:endParaRPr lang="ru-RU" sz="2800" b="1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884988" y="2800350"/>
            <a:ext cx="13541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2х−6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937375" y="3327400"/>
            <a:ext cx="1179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2х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6</a:t>
            </a:r>
            <a:endParaRPr lang="ru-RU" sz="2800" b="1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972300" y="3873500"/>
            <a:ext cx="14525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х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6 : 2</a:t>
            </a:r>
            <a:endParaRPr lang="ru-RU" sz="2800" b="1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018338" y="4491038"/>
            <a:ext cx="9731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х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3</a:t>
            </a:r>
            <a:endParaRPr lang="ru-RU" sz="2800" b="1"/>
          </a:p>
        </p:txBody>
      </p:sp>
    </p:spTree>
    <p:extLst>
      <p:ext uri="{BB962C8B-B14F-4D97-AF65-F5344CB8AC3E}">
        <p14:creationId xmlns:p14="http://schemas.microsoft.com/office/powerpoint/2010/main" val="3503466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/>
      <p:bldP spid="22" grpId="0"/>
      <p:bldP spid="24" grpId="0"/>
      <p:bldP spid="25" grpId="0" animBg="1"/>
      <p:bldP spid="14" grpId="0"/>
      <p:bldP spid="15" grpId="0"/>
      <p:bldP spid="16" grpId="0"/>
      <p:bldP spid="26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1176</Words>
  <Application>Microsoft Office PowerPoint</Application>
  <PresentationFormat>Экран (4:3)</PresentationFormat>
  <Paragraphs>209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43</cp:revision>
  <dcterms:created xsi:type="dcterms:W3CDTF">2013-12-06T05:26:34Z</dcterms:created>
  <dcterms:modified xsi:type="dcterms:W3CDTF">2014-01-28T07:30:27Z</dcterms:modified>
</cp:coreProperties>
</file>