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4" r:id="rId4"/>
    <p:sldId id="263" r:id="rId5"/>
    <p:sldId id="262" r:id="rId6"/>
    <p:sldId id="261" r:id="rId7"/>
    <p:sldId id="260" r:id="rId8"/>
    <p:sldId id="259" r:id="rId9"/>
    <p:sldId id="257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57166"/>
            <a:ext cx="8501122" cy="628654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ОГЭ -2014,</a:t>
            </a:r>
            <a:r>
              <a:rPr lang="ru-RU" dirty="0" smtClean="0"/>
              <a:t> 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Банк данных ФИПИ.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Пунктуация ., </a:t>
            </a:r>
            <a:r>
              <a:rPr lang="ru-RU" dirty="0" smtClean="0">
                <a:solidFill>
                  <a:schemeClr val="bg1"/>
                </a:solidFill>
              </a:rPr>
              <a:t>стр. 1, 2.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8329642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900" dirty="0" smtClean="0"/>
              <a:t>9. В приведённых ниже предложениях из прочитанного текста пронумерованы все запятые. Выпишите цифры, обозначающие запятые между частями сложного предложения, связанными </a:t>
            </a:r>
            <a:r>
              <a:rPr lang="ru-RU" sz="1900" b="1" dirty="0" smtClean="0"/>
              <a:t>сочинительной</a:t>
            </a:r>
            <a:r>
              <a:rPr lang="ru-RU" sz="1900" dirty="0" smtClean="0"/>
              <a:t> связью.</a:t>
            </a:r>
          </a:p>
          <a:p>
            <a:r>
              <a:rPr lang="ru-RU" sz="1900" b="1" i="1" dirty="0" smtClean="0"/>
              <a:t>Мать,</a:t>
            </a:r>
            <a:r>
              <a:rPr lang="ru-RU" sz="1900" b="1" i="1" baseline="30000" dirty="0" smtClean="0"/>
              <a:t>(1)</a:t>
            </a:r>
            <a:r>
              <a:rPr lang="ru-RU" sz="1900" b="1" i="1" dirty="0" smtClean="0"/>
              <a:t> однако,</a:t>
            </a:r>
            <a:r>
              <a:rPr lang="ru-RU" sz="1900" b="1" i="1" baseline="30000" dirty="0" smtClean="0"/>
              <a:t>(2)</a:t>
            </a:r>
            <a:r>
              <a:rPr lang="ru-RU" sz="1900" b="1" i="1" dirty="0" smtClean="0"/>
              <a:t> стояла в сторонке в своей облысевшей шубёнке,</a:t>
            </a:r>
            <a:r>
              <a:rPr lang="ru-RU" sz="1900" b="1" i="1" baseline="30000" dirty="0" smtClean="0"/>
              <a:t>(3)</a:t>
            </a:r>
            <a:r>
              <a:rPr lang="ru-RU" sz="1900" b="1" i="1" dirty="0" smtClean="0"/>
              <a:t> в смешном капоре,</a:t>
            </a:r>
            <a:r>
              <a:rPr lang="ru-RU" sz="1900" b="1" i="1" baseline="30000" dirty="0" smtClean="0"/>
              <a:t>(4)</a:t>
            </a:r>
            <a:r>
              <a:rPr lang="ru-RU" sz="1900" b="1" i="1" dirty="0" smtClean="0"/>
              <a:t> под которым висели седые волосики,</a:t>
            </a:r>
            <a:r>
              <a:rPr lang="ru-RU" sz="1900" b="1" i="1" baseline="30000" dirty="0" smtClean="0"/>
              <a:t>(5)</a:t>
            </a:r>
            <a:r>
              <a:rPr lang="ru-RU" sz="1900" b="1" i="1" dirty="0" smtClean="0"/>
              <a:t> и с заметным волнением,</a:t>
            </a:r>
            <a:r>
              <a:rPr lang="ru-RU" sz="1900" b="1" i="1" baseline="30000" dirty="0" smtClean="0"/>
              <a:t>(6)</a:t>
            </a:r>
            <a:r>
              <a:rPr lang="ru-RU" sz="1900" b="1" i="1" dirty="0" smtClean="0"/>
              <a:t> как-то ещё более усиливавшим её жалкую внешность,</a:t>
            </a:r>
            <a:r>
              <a:rPr lang="ru-RU" sz="1900" b="1" i="1" baseline="30000" dirty="0" smtClean="0"/>
              <a:t>(7)</a:t>
            </a:r>
            <a:r>
              <a:rPr lang="ru-RU" sz="1900" b="1" i="1" dirty="0" smtClean="0"/>
              <a:t> беспомощно вглядывалась в бегущую мимо ораву гимназистов,</a:t>
            </a:r>
            <a:r>
              <a:rPr lang="ru-RU" sz="1900" b="1" i="1" baseline="30000" dirty="0" smtClean="0"/>
              <a:t>(8)</a:t>
            </a:r>
            <a:r>
              <a:rPr lang="ru-RU" sz="1900" b="1" i="1" dirty="0" smtClean="0"/>
              <a:t> которые,</a:t>
            </a:r>
            <a:r>
              <a:rPr lang="ru-RU" sz="1900" b="1" i="1" baseline="30000" dirty="0" smtClean="0"/>
              <a:t>(9)</a:t>
            </a:r>
            <a:r>
              <a:rPr lang="ru-RU" sz="1900" b="1" i="1" dirty="0" smtClean="0"/>
              <a:t>смеясь,</a:t>
            </a:r>
            <a:r>
              <a:rPr lang="ru-RU" sz="1900" b="1" i="1" baseline="30000" dirty="0" smtClean="0"/>
              <a:t>(10)</a:t>
            </a:r>
            <a:r>
              <a:rPr lang="ru-RU" sz="1900" b="1" i="1" dirty="0" smtClean="0"/>
              <a:t> на неё оглядывались и что-то друг другу говорили.</a:t>
            </a:r>
            <a:endParaRPr lang="ru-RU" sz="1900" dirty="0" smtClean="0"/>
          </a:p>
          <a:p>
            <a:r>
              <a:rPr lang="ru-RU" sz="1900" b="1" i="1" dirty="0" smtClean="0"/>
              <a:t>Приблизившись,</a:t>
            </a:r>
            <a:r>
              <a:rPr lang="ru-RU" sz="1900" b="1" i="1" baseline="30000" dirty="0" smtClean="0"/>
              <a:t>(11)</a:t>
            </a:r>
            <a:r>
              <a:rPr lang="ru-RU" sz="1900" b="1" i="1" dirty="0" smtClean="0"/>
              <a:t> я приостановился,</a:t>
            </a:r>
            <a:r>
              <a:rPr lang="ru-RU" sz="1900" b="1" i="1" baseline="30000" dirty="0" smtClean="0"/>
              <a:t>(12)</a:t>
            </a:r>
            <a:r>
              <a:rPr lang="ru-RU" sz="1900" b="1" i="1" dirty="0" smtClean="0"/>
              <a:t> а затем хотел было незаметно проскочить,</a:t>
            </a:r>
            <a:r>
              <a:rPr lang="ru-RU" sz="1900" b="1" i="1" baseline="30000" dirty="0" smtClean="0"/>
              <a:t>(13)</a:t>
            </a:r>
            <a:r>
              <a:rPr lang="ru-RU" sz="1900" b="1" i="1" dirty="0" smtClean="0"/>
              <a:t> но мать,</a:t>
            </a:r>
            <a:r>
              <a:rPr lang="ru-RU" sz="1900" b="1" i="1" baseline="30000" dirty="0" smtClean="0"/>
              <a:t>(14)</a:t>
            </a:r>
            <a:r>
              <a:rPr lang="ru-RU" sz="1900" b="1" i="1" dirty="0" smtClean="0"/>
              <a:t> завидев меня и сразу </a:t>
            </a:r>
            <a:r>
              <a:rPr lang="ru-RU" sz="1900" b="1" i="1" dirty="0" err="1" smtClean="0"/>
              <a:t>засветясь</a:t>
            </a:r>
            <a:r>
              <a:rPr lang="ru-RU" sz="1900" b="1" i="1" dirty="0" smtClean="0"/>
              <a:t> ласковой улыбкой,</a:t>
            </a:r>
            <a:r>
              <a:rPr lang="ru-RU" sz="1900" b="1" i="1" baseline="30000" dirty="0" smtClean="0"/>
              <a:t>(15)</a:t>
            </a:r>
            <a:r>
              <a:rPr lang="ru-RU" sz="1900" b="1" i="1" dirty="0" smtClean="0"/>
              <a:t> помахала рукой,</a:t>
            </a:r>
            <a:r>
              <a:rPr lang="ru-RU" sz="1900" b="1" i="1" baseline="30000" dirty="0" smtClean="0"/>
              <a:t>(16)</a:t>
            </a:r>
            <a:r>
              <a:rPr lang="ru-RU" sz="1900" b="1" i="1" dirty="0" smtClean="0"/>
              <a:t> и я,</a:t>
            </a:r>
            <a:r>
              <a:rPr lang="ru-RU" sz="1900" b="1" i="1" baseline="30000" dirty="0" smtClean="0"/>
              <a:t>(17)</a:t>
            </a:r>
            <a:r>
              <a:rPr lang="ru-RU" sz="1900" b="1" i="1" dirty="0" smtClean="0"/>
              <a:t> хоть мне и было ужасно стыдно перед товарищами,</a:t>
            </a:r>
            <a:r>
              <a:rPr lang="ru-RU" sz="1900" b="1" i="1" baseline="30000" dirty="0" smtClean="0"/>
              <a:t>(18)</a:t>
            </a:r>
            <a:r>
              <a:rPr lang="ru-RU" sz="1900" b="1" i="1" dirty="0" smtClean="0"/>
              <a:t> подошёл к ней.</a:t>
            </a:r>
            <a:endParaRPr lang="ru-RU" sz="19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8329642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10. (17)Когда поезд отошёл от очередной станции, я поставил книгу на открытое окно и стал смотреть на лес, на поля и луга, которые мелькали за окном. (18)И вдруг – о ужас! (19)Книга исчезла между двойными окнами вагона. (20)Ещё не понимая серьёзности положения, я замер и испуганно смотрел на отца, на соседа-лётчика, который пытался достать книгу. (21)Через минуту уже весь вагон помогал нам.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Среди предложений 17–21 найдите предложение </a:t>
            </a:r>
            <a:r>
              <a:rPr lang="ru-RU" sz="1800" b="1" dirty="0" smtClean="0"/>
              <a:t>с обособленным обстоятельством</a:t>
            </a:r>
            <a:r>
              <a:rPr lang="ru-RU" sz="1800" dirty="0" smtClean="0"/>
              <a:t>. Напишите номер этого предложения.</a:t>
            </a:r>
            <a:endParaRPr lang="ru-RU" sz="1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8329642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11.(12)Сергеева – артистка театра, молодая и красивая женщина. (13)И Алиса задала парню «взрослый» вопрос:</a:t>
            </a:r>
          </a:p>
          <a:p>
            <a:r>
              <a:rPr lang="ru-RU" sz="1800" dirty="0" smtClean="0"/>
              <a:t>– (14)Ты её любишь?</a:t>
            </a:r>
          </a:p>
          <a:p>
            <a:r>
              <a:rPr lang="ru-RU" sz="1800" dirty="0" smtClean="0"/>
              <a:t>–(15)Нет, – улыбнулся парень. –</a:t>
            </a:r>
          </a:p>
          <a:p>
            <a:r>
              <a:rPr lang="ru-RU" sz="1800" dirty="0" smtClean="0"/>
              <a:t> (16)Я однажды спас её. (17)В нашем городе, театр был тогда у нас на гастролях. (18)Это было весной, в конце марта. (19)Ребята катались на санках у реки. (20)Сергеева тоже захотела покататься. (21)Ребята дали ей санки. (22)Она села и поехала, сани случайно выехали на лёд, который был тонким и хрупким, и через минуту Сергеева оказалась в   ледяной воде. (23)Ребята закричали, а я был недалеко и услышал.</a:t>
            </a:r>
          </a:p>
          <a:p>
            <a:endParaRPr lang="ru-RU" sz="1800" dirty="0" smtClean="0"/>
          </a:p>
          <a:p>
            <a:endParaRPr lang="ru-RU" sz="1800" dirty="0" smtClean="0"/>
          </a:p>
          <a:p>
            <a:r>
              <a:rPr lang="ru-RU" sz="1800" dirty="0" smtClean="0"/>
              <a:t>Среди предложений 12–23 найдите </a:t>
            </a:r>
            <a:r>
              <a:rPr lang="ru-RU" sz="1800" b="1" dirty="0" smtClean="0"/>
              <a:t>сложное </a:t>
            </a:r>
            <a:r>
              <a:rPr lang="ru-RU" sz="1800" dirty="0" smtClean="0"/>
              <a:t>предложение с </a:t>
            </a:r>
            <a:r>
              <a:rPr lang="ru-RU" sz="1800" b="1" dirty="0" smtClean="0"/>
              <a:t>бессоюзной</a:t>
            </a:r>
            <a:r>
              <a:rPr lang="ru-RU" sz="1800" dirty="0" smtClean="0"/>
              <a:t> и </a:t>
            </a:r>
            <a:r>
              <a:rPr lang="ru-RU" sz="1800" b="1" dirty="0" smtClean="0"/>
              <a:t>союзной</a:t>
            </a:r>
            <a:r>
              <a:rPr lang="ru-RU" sz="1800" dirty="0" smtClean="0"/>
              <a:t> </a:t>
            </a:r>
            <a:r>
              <a:rPr lang="ru-RU" sz="1800" b="1" dirty="0" smtClean="0"/>
              <a:t>сочинительной и подчинительной связью</a:t>
            </a:r>
            <a:r>
              <a:rPr lang="ru-RU" sz="1800" dirty="0" smtClean="0"/>
              <a:t> между частями. Напишите номер этого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8329642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12. В приведённом ниже предложении из прочитанного текста пронумерованы все запятые. Выпишите цифру, обозначающую запятую между частями сложного предложения, связанными </a:t>
            </a:r>
            <a:r>
              <a:rPr lang="ru-RU" sz="1800" b="1" dirty="0" smtClean="0"/>
              <a:t>подчинительной</a:t>
            </a:r>
            <a:r>
              <a:rPr lang="ru-RU" sz="1800" dirty="0" smtClean="0"/>
              <a:t> связью.</a:t>
            </a:r>
          </a:p>
          <a:p>
            <a:r>
              <a:rPr lang="ru-RU" sz="1800" b="1" i="1" dirty="0" smtClean="0"/>
              <a:t>Все двинулись к дверям,</a:t>
            </a:r>
            <a:r>
              <a:rPr lang="ru-RU" sz="1800" b="1" i="1" baseline="30000" dirty="0" smtClean="0"/>
              <a:t>(1)</a:t>
            </a:r>
            <a:r>
              <a:rPr lang="ru-RU" sz="1800" b="1" i="1" dirty="0" smtClean="0"/>
              <a:t> в классе оставался только Петруха Васильев,</a:t>
            </a:r>
            <a:r>
              <a:rPr lang="ru-RU" sz="1800" b="1" i="1" baseline="30000" dirty="0" smtClean="0"/>
              <a:t>(2)</a:t>
            </a:r>
            <a:r>
              <a:rPr lang="ru-RU" sz="1800" b="1" i="1" dirty="0" smtClean="0"/>
              <a:t> который спокойно,</a:t>
            </a:r>
            <a:r>
              <a:rPr lang="ru-RU" sz="1800" b="1" i="1" baseline="30000" dirty="0" smtClean="0"/>
              <a:t>(3)</a:t>
            </a:r>
            <a:r>
              <a:rPr lang="ru-RU" sz="1800" b="1" i="1" dirty="0" smtClean="0"/>
              <a:t> ни на кого не обращая внимания,</a:t>
            </a:r>
            <a:r>
              <a:rPr lang="ru-RU" sz="1800" b="1" i="1" baseline="30000" dirty="0" smtClean="0"/>
              <a:t>(4)</a:t>
            </a:r>
            <a:r>
              <a:rPr lang="ru-RU" sz="1800" b="1" i="1" dirty="0" smtClean="0"/>
              <a:t> что-то </a:t>
            </a:r>
            <a:r>
              <a:rPr lang="ru-RU" sz="1800" b="1" i="1" dirty="0" err="1" smtClean="0"/>
              <a:t>писáл</a:t>
            </a:r>
            <a:r>
              <a:rPr lang="ru-RU" sz="1800" b="1" i="1" dirty="0" smtClean="0"/>
              <a:t> в тетради.</a:t>
            </a:r>
            <a:endParaRPr lang="ru-RU" sz="1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8329642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900" dirty="0" smtClean="0"/>
              <a:t>13. В приведённом ниже предложении из прочитанного текста пронумерованы все запятые. Выпишите цифры, обозначающие запятые при </a:t>
            </a:r>
            <a:r>
              <a:rPr lang="ru-RU" sz="1900" b="1" dirty="0" smtClean="0"/>
              <a:t>вводном слове.</a:t>
            </a:r>
            <a:endParaRPr lang="ru-RU" sz="1900" dirty="0" smtClean="0"/>
          </a:p>
          <a:p>
            <a:r>
              <a:rPr lang="ru-RU" sz="1900" b="1" i="1" dirty="0" smtClean="0"/>
              <a:t>А стоит только одному сказать,</a:t>
            </a:r>
            <a:r>
              <a:rPr lang="ru-RU" sz="1900" b="1" i="1" baseline="30000" dirty="0" smtClean="0"/>
              <a:t>(1)</a:t>
            </a:r>
            <a:r>
              <a:rPr lang="ru-RU" sz="1900" b="1" i="1" dirty="0" smtClean="0"/>
              <a:t> что он знаком с чудесным светлячком,</a:t>
            </a:r>
            <a:r>
              <a:rPr lang="ru-RU" sz="1900" b="1" i="1" baseline="30000" dirty="0" smtClean="0"/>
              <a:t>(2)</a:t>
            </a:r>
            <a:r>
              <a:rPr lang="ru-RU" sz="1900" b="1" i="1" dirty="0" smtClean="0"/>
              <a:t> который блестит,</a:t>
            </a:r>
            <a:r>
              <a:rPr lang="ru-RU" sz="1900" b="1" i="1" baseline="30000" dirty="0" smtClean="0"/>
              <a:t>(3)</a:t>
            </a:r>
            <a:r>
              <a:rPr lang="ru-RU" sz="1900" b="1" i="1" dirty="0" smtClean="0"/>
              <a:t> как бриллиант,</a:t>
            </a:r>
            <a:r>
              <a:rPr lang="ru-RU" sz="1900" b="1" i="1" baseline="30000" dirty="0" smtClean="0"/>
              <a:t>(4)</a:t>
            </a:r>
            <a:r>
              <a:rPr lang="ru-RU" sz="1900" b="1" i="1" dirty="0" smtClean="0"/>
              <a:t> то другой,</a:t>
            </a:r>
            <a:r>
              <a:rPr lang="ru-RU" sz="1900" b="1" i="1" baseline="30000" dirty="0" smtClean="0"/>
              <a:t>(5)</a:t>
            </a:r>
            <a:r>
              <a:rPr lang="ru-RU" sz="1900" b="1" i="1" dirty="0" smtClean="0"/>
              <a:t> конечно,</a:t>
            </a:r>
            <a:r>
              <a:rPr lang="ru-RU" sz="1900" b="1" i="1" baseline="30000" dirty="0" smtClean="0"/>
              <a:t>(6)</a:t>
            </a:r>
            <a:r>
              <a:rPr lang="ru-RU" sz="1900" b="1" i="1" dirty="0" smtClean="0"/>
              <a:t> решит во что бы то ни стало стать его другом,</a:t>
            </a:r>
            <a:r>
              <a:rPr lang="ru-RU" sz="1900" b="1" i="1" baseline="30000" dirty="0" smtClean="0"/>
              <a:t>(7)</a:t>
            </a:r>
            <a:r>
              <a:rPr lang="ru-RU" sz="1900" b="1" i="1" dirty="0" smtClean="0"/>
              <a:t> за ним третий,</a:t>
            </a:r>
            <a:r>
              <a:rPr lang="ru-RU" sz="1900" b="1" i="1" baseline="30000" dirty="0" smtClean="0"/>
              <a:t>(8)</a:t>
            </a:r>
            <a:r>
              <a:rPr lang="ru-RU" sz="1900" b="1" i="1" dirty="0" smtClean="0"/>
              <a:t> четвёртый и так далее,</a:t>
            </a:r>
            <a:r>
              <a:rPr lang="ru-RU" sz="1900" b="1" i="1" baseline="30000" dirty="0" smtClean="0"/>
              <a:t>(9)</a:t>
            </a:r>
            <a:r>
              <a:rPr lang="ru-RU" sz="1900" b="1" i="1" dirty="0" smtClean="0"/>
              <a:t> а зачем – никто не знает,</a:t>
            </a:r>
            <a:r>
              <a:rPr lang="ru-RU" sz="1900" b="1" i="1" baseline="30000" dirty="0" smtClean="0"/>
              <a:t>(10)</a:t>
            </a:r>
            <a:r>
              <a:rPr lang="ru-RU" sz="1900" b="1" i="1" dirty="0" smtClean="0"/>
              <a:t> просто так повелось.</a:t>
            </a:r>
            <a:endParaRPr lang="ru-RU" sz="1900" dirty="0" smtClean="0"/>
          </a:p>
          <a:p>
            <a:pPr>
              <a:buNone/>
            </a:pPr>
            <a:endParaRPr lang="ru-RU" sz="19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8329642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900" dirty="0" smtClean="0"/>
              <a:t>14. В приведённых ниже предложениях из прочитанного текста пронумерованы все запятые. Выпишите цифры, обозначающие запятые при </a:t>
            </a:r>
            <a:r>
              <a:rPr lang="ru-RU" sz="1900" b="1" dirty="0" smtClean="0"/>
              <a:t>вводном слове.</a:t>
            </a:r>
            <a:endParaRPr lang="ru-RU" sz="1900" dirty="0" smtClean="0"/>
          </a:p>
          <a:p>
            <a:r>
              <a:rPr lang="ru-RU" sz="1900" b="1" i="1" dirty="0" smtClean="0"/>
              <a:t>Его и маленькую сестрёнку воспитывала мать,</a:t>
            </a:r>
            <a:r>
              <a:rPr lang="ru-RU" sz="1900" b="1" i="1" baseline="30000" dirty="0" smtClean="0"/>
              <a:t>(1)</a:t>
            </a:r>
            <a:r>
              <a:rPr lang="ru-RU" sz="1900" b="1" i="1" dirty="0" smtClean="0"/>
              <a:t> истеричная,</a:t>
            </a:r>
            <a:r>
              <a:rPr lang="ru-RU" sz="1900" b="1" i="1" baseline="30000" dirty="0" smtClean="0"/>
              <a:t>(2)</a:t>
            </a:r>
            <a:r>
              <a:rPr lang="ru-RU" sz="1900" b="1" i="1" dirty="0" smtClean="0"/>
              <a:t> крикливая женщина,</a:t>
            </a:r>
            <a:r>
              <a:rPr lang="ru-RU" sz="1900" b="1" i="1" baseline="30000" dirty="0" smtClean="0"/>
              <a:t>(3)</a:t>
            </a:r>
            <a:r>
              <a:rPr lang="ru-RU" sz="1900" b="1" i="1" dirty="0" smtClean="0"/>
              <a:t> которая то и дело приходила в школу,</a:t>
            </a:r>
            <a:r>
              <a:rPr lang="ru-RU" sz="1900" b="1" i="1" baseline="30000" dirty="0" smtClean="0"/>
              <a:t>(4)</a:t>
            </a:r>
            <a:r>
              <a:rPr lang="ru-RU" sz="1900" b="1" i="1" dirty="0" smtClean="0"/>
              <a:t> чтобы разобраться с обидчиками её детей. Но такое заступничество,</a:t>
            </a:r>
            <a:r>
              <a:rPr lang="ru-RU" sz="1900" b="1" i="1" baseline="30000" dirty="0" smtClean="0"/>
              <a:t>(5)</a:t>
            </a:r>
            <a:r>
              <a:rPr lang="ru-RU" sz="1900" b="1" i="1" dirty="0" smtClean="0"/>
              <a:t> конечно,</a:t>
            </a:r>
            <a:r>
              <a:rPr lang="ru-RU" sz="1900" b="1" i="1" baseline="30000" dirty="0" smtClean="0"/>
              <a:t>(6)</a:t>
            </a:r>
            <a:r>
              <a:rPr lang="ru-RU" sz="1900" b="1" i="1" dirty="0" smtClean="0"/>
              <a:t> только усиливало наше презрительно-высокомерное отношение к её жалкому отпрыску.</a:t>
            </a:r>
            <a:endParaRPr lang="ru-RU" sz="19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8329642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15. (6)Этих реплик хватило для того, чтобы суматошная, искрящаяся мысль о побеге с урока вспыхнула молнией. (7)Наш класс считался образцовым, в нём учились восемь отличников, и было нечто забавно-пикантное в том, что именно мы, добропорядочные, примерные дети, странной, необычной выходкой поразим всех учителей, украсив тусклую однотонность школьных будней яркой вспышкой сенсации. (8)От восторга и от тревоги ёкало сердце, и, хотя никто не знал, во что выльется наше приключение, обратной дороги уже не было.</a:t>
            </a:r>
          </a:p>
          <a:p>
            <a:r>
              <a:rPr lang="ru-RU" sz="1800" dirty="0" smtClean="0"/>
              <a:t>– (9)Только, народ, чтобы всем коллективом! – предупредил нас Витёк Носков.(10)Так как у меня по химии за полугодие выходила спорная четвёрка, мне, честно говоря, сбегать с урока резона не было, но воля коллектива выше личных интересов. </a:t>
            </a:r>
          </a:p>
          <a:p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Среди предложений 6–10 найдите </a:t>
            </a:r>
            <a:r>
              <a:rPr lang="ru-RU" sz="1800" b="1" dirty="0" smtClean="0"/>
              <a:t>сложное </a:t>
            </a:r>
            <a:r>
              <a:rPr lang="ru-RU" sz="1800" dirty="0" smtClean="0"/>
              <a:t>предложение с</a:t>
            </a:r>
            <a:r>
              <a:rPr lang="ru-RU" sz="1800" b="1" dirty="0" smtClean="0"/>
              <a:t> бессоюзной и союзной сочинительной и подчинительной</a:t>
            </a:r>
            <a:r>
              <a:rPr lang="ru-RU" sz="1800" dirty="0" smtClean="0"/>
              <a:t> связью между частями. Напишите номер этого предложения.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8329642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16. (18)Валерка почувствовал на своём лице влажные прикосновения тёплого собачьего языка: совсем крошечная собака, а прыгала так высоко! (19)Он протянул руки, подхватил собаку, и она уткнулась ему в шею, часто и преданно дыша.</a:t>
            </a:r>
          </a:p>
          <a:p>
            <a:r>
              <a:rPr lang="ru-RU" sz="1800" dirty="0" smtClean="0"/>
              <a:t>– (20)Чудеса! – раздался густой, сразу заполнивший всё пространство лестничной клетки голос. (21)Голос принадлежал щуплому невысокому человеку.</a:t>
            </a:r>
          </a:p>
          <a:p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Среди предложений 18–21 найдите предложение </a:t>
            </a:r>
            <a:r>
              <a:rPr lang="ru-RU" sz="1800" b="1" dirty="0" smtClean="0"/>
              <a:t>с обособленным обстоятельством</a:t>
            </a:r>
            <a:r>
              <a:rPr lang="ru-RU" sz="1800" dirty="0" smtClean="0"/>
              <a:t>. Напишите номер этого предложения.</a:t>
            </a:r>
            <a:endParaRPr lang="ru-RU" sz="1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8329642" cy="586018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17. В приведённых ниже предложениях из прочитанного текста пронумерованы все запятые. Выпишите цифру, обозначающую запятую между частями сложного предложения, связанными </a:t>
            </a:r>
            <a:r>
              <a:rPr lang="ru-RU" sz="1800" b="1" dirty="0" smtClean="0"/>
              <a:t>сочинительной</a:t>
            </a:r>
            <a:r>
              <a:rPr lang="ru-RU" sz="1800" dirty="0" smtClean="0"/>
              <a:t> связью.</a:t>
            </a:r>
          </a:p>
          <a:p>
            <a:r>
              <a:rPr lang="ru-RU" sz="1800" b="1" i="1" dirty="0" smtClean="0"/>
              <a:t>Он,</a:t>
            </a:r>
            <a:r>
              <a:rPr lang="ru-RU" sz="1800" b="1" i="1" baseline="30000" dirty="0" smtClean="0"/>
              <a:t>(1)</a:t>
            </a:r>
            <a:r>
              <a:rPr lang="ru-RU" sz="1800" b="1" i="1" dirty="0" smtClean="0"/>
              <a:t> не торгуясь,</a:t>
            </a:r>
            <a:r>
              <a:rPr lang="ru-RU" sz="1800" b="1" i="1" baseline="30000" dirty="0" smtClean="0"/>
              <a:t>(2)</a:t>
            </a:r>
            <a:r>
              <a:rPr lang="ru-RU" sz="1800" b="1" i="1" dirty="0" smtClean="0"/>
              <a:t> заплатил тридцать рублей.</a:t>
            </a:r>
            <a:endParaRPr lang="ru-RU" sz="1800" dirty="0" smtClean="0"/>
          </a:p>
          <a:p>
            <a:r>
              <a:rPr lang="ru-RU" sz="1800" b="1" i="1" dirty="0" smtClean="0"/>
              <a:t>Звали его Трифоном Петровичем. Он был какой-то уютный,</a:t>
            </a:r>
            <a:r>
              <a:rPr lang="ru-RU" sz="1800" b="1" i="1" baseline="30000" dirty="0" smtClean="0"/>
              <a:t>(3)</a:t>
            </a:r>
            <a:r>
              <a:rPr lang="ru-RU" sz="1800" b="1" i="1" dirty="0" smtClean="0"/>
              <a:t> весёлый и простой человек,</a:t>
            </a:r>
            <a:r>
              <a:rPr lang="ru-RU" sz="1800" b="1" i="1" baseline="30000" dirty="0" smtClean="0"/>
              <a:t>(4)</a:t>
            </a:r>
            <a:r>
              <a:rPr lang="ru-RU" sz="1800" b="1" i="1" dirty="0" smtClean="0"/>
              <a:t> и хозяйка с первого же дня привыкла к нему,</a:t>
            </a:r>
            <a:r>
              <a:rPr lang="ru-RU" sz="1800" b="1" i="1" baseline="30000" dirty="0" smtClean="0"/>
              <a:t>(5)</a:t>
            </a:r>
            <a:r>
              <a:rPr lang="ru-RU" sz="1800" b="1" i="1" dirty="0" smtClean="0"/>
              <a:t> как к своему.</a:t>
            </a:r>
            <a:endParaRPr lang="ru-RU" sz="1800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8329642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18. (1)Отца своего, который погиб на фронте, </a:t>
            </a:r>
            <a:r>
              <a:rPr lang="ru-RU" sz="1800" dirty="0" err="1" smtClean="0"/>
              <a:t>Авалбёк</a:t>
            </a:r>
            <a:r>
              <a:rPr lang="ru-RU" sz="1800" dirty="0" smtClean="0"/>
              <a:t> не помнил. (2)Первый раз он увидел его в кино, когда мальчику было лет пять.</a:t>
            </a:r>
          </a:p>
          <a:p>
            <a:pPr>
              <a:buNone/>
            </a:pPr>
            <a:r>
              <a:rPr lang="ru-RU" sz="1800" dirty="0" smtClean="0"/>
              <a:t>(3)Фильм был про войну, </a:t>
            </a:r>
            <a:r>
              <a:rPr lang="ru-RU" sz="1800" dirty="0" err="1" smtClean="0"/>
              <a:t>Авалбёк</a:t>
            </a:r>
            <a:r>
              <a:rPr lang="ru-RU" sz="1800" dirty="0" smtClean="0"/>
              <a:t> сидел с матерью и чувствовал, как она вздрагивала, когда на экране стреляли. (4)Ему было не очень страшно, </a:t>
            </a:r>
            <a:br>
              <a:rPr lang="ru-RU" sz="1800" dirty="0" smtClean="0"/>
            </a:br>
            <a:r>
              <a:rPr lang="ru-RU" sz="1800" dirty="0" smtClean="0"/>
              <a:t>а иногда даже, наоборот, весело, когда падали фашисты. (5)А когда падали наши, ему казалось, что они потом встанут.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Среди предложений 1–5 найдите </a:t>
            </a:r>
            <a:r>
              <a:rPr lang="ru-RU" sz="1800" b="1" dirty="0" smtClean="0"/>
              <a:t>сложное </a:t>
            </a:r>
            <a:r>
              <a:rPr lang="ru-RU" sz="1800" dirty="0" smtClean="0"/>
              <a:t>предложение с </a:t>
            </a:r>
            <a:r>
              <a:rPr lang="ru-RU" sz="1800" b="1" dirty="0" smtClean="0"/>
              <a:t>бессоюзной и союзной подчинительной связью</a:t>
            </a:r>
            <a:r>
              <a:rPr lang="ru-RU" sz="1800" dirty="0" smtClean="0"/>
              <a:t> между частями. Напишите номер этого предложения.</a:t>
            </a:r>
            <a:endParaRPr lang="ru-RU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85794"/>
            <a:ext cx="8329642" cy="57887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1.  В приведённых ниже предложениях из прочитанного текста пронумерованы все запятые. Выпишите цифры, обозначающие запятые при </a:t>
            </a:r>
            <a:r>
              <a:rPr lang="ru-RU" sz="1800" b="1" dirty="0" smtClean="0"/>
              <a:t>вводном слове.</a:t>
            </a:r>
            <a:endParaRPr lang="ru-RU" sz="1800" dirty="0" smtClean="0"/>
          </a:p>
          <a:p>
            <a:pPr>
              <a:buNone/>
            </a:pPr>
            <a:endParaRPr lang="ru-RU" sz="1800" b="1" i="1" dirty="0" smtClean="0"/>
          </a:p>
          <a:p>
            <a:r>
              <a:rPr lang="ru-RU" sz="1800" b="1" i="1" dirty="0" smtClean="0"/>
              <a:t> Только,</a:t>
            </a:r>
            <a:r>
              <a:rPr lang="ru-RU" sz="1800" b="1" i="1" baseline="30000" dirty="0" smtClean="0"/>
              <a:t>(1)</a:t>
            </a:r>
            <a:r>
              <a:rPr lang="ru-RU" sz="1800" b="1" i="1" dirty="0" smtClean="0"/>
              <a:t> народ,</a:t>
            </a:r>
            <a:r>
              <a:rPr lang="ru-RU" sz="1800" b="1" i="1" baseline="30000" dirty="0" smtClean="0"/>
              <a:t>(2)</a:t>
            </a:r>
            <a:r>
              <a:rPr lang="ru-RU" sz="1800" b="1" i="1" dirty="0" smtClean="0"/>
              <a:t> чтобы всем коллективом! –</a:t>
            </a:r>
          </a:p>
          <a:p>
            <a:pPr>
              <a:buNone/>
            </a:pPr>
            <a:r>
              <a:rPr lang="ru-RU" sz="1800" b="1" i="1" dirty="0" smtClean="0"/>
              <a:t> предупредил нас Витёк Носков.</a:t>
            </a:r>
            <a:endParaRPr lang="ru-RU" sz="1800" dirty="0" smtClean="0"/>
          </a:p>
          <a:p>
            <a:r>
              <a:rPr lang="ru-RU" sz="1800" b="1" i="1" dirty="0" smtClean="0"/>
              <a:t>Все двинулись к дверям,</a:t>
            </a:r>
            <a:r>
              <a:rPr lang="ru-RU" sz="1800" b="1" i="1" baseline="30000" dirty="0" smtClean="0"/>
              <a:t>(3)</a:t>
            </a:r>
            <a:r>
              <a:rPr lang="ru-RU" sz="1800" b="1" i="1" dirty="0" smtClean="0"/>
              <a:t> в классе оставался только Петруха Васильев,</a:t>
            </a:r>
            <a:r>
              <a:rPr lang="ru-RU" sz="1800" b="1" i="1" baseline="30000" dirty="0" smtClean="0"/>
              <a:t>(4) </a:t>
            </a:r>
            <a:r>
              <a:rPr lang="ru-RU" sz="1800" b="1" i="1" dirty="0" smtClean="0"/>
              <a:t>который спокойно,</a:t>
            </a:r>
            <a:r>
              <a:rPr lang="ru-RU" sz="1800" b="1" i="1" baseline="30000" dirty="0" smtClean="0"/>
              <a:t>(5)</a:t>
            </a:r>
            <a:r>
              <a:rPr lang="ru-RU" sz="1800" b="1" i="1" dirty="0" smtClean="0"/>
              <a:t> ни на кого не обращая внимания,</a:t>
            </a:r>
            <a:r>
              <a:rPr lang="ru-RU" sz="1800" b="1" i="1" baseline="30000" dirty="0" smtClean="0"/>
              <a:t>(6)</a:t>
            </a:r>
            <a:br>
              <a:rPr lang="ru-RU" sz="1800" b="1" i="1" baseline="30000" dirty="0" smtClean="0"/>
            </a:br>
            <a:r>
              <a:rPr lang="ru-RU" sz="1800" b="1" i="1" dirty="0" smtClean="0"/>
              <a:t>что-то </a:t>
            </a:r>
            <a:r>
              <a:rPr lang="ru-RU" sz="1800" b="1" i="1" dirty="0" err="1" smtClean="0"/>
              <a:t>писáл</a:t>
            </a:r>
            <a:r>
              <a:rPr lang="ru-RU" sz="1800" b="1" i="1" dirty="0" smtClean="0"/>
              <a:t> в тетради.</a:t>
            </a:r>
            <a:endParaRPr lang="ru-RU" sz="1800" dirty="0" smtClean="0"/>
          </a:p>
          <a:p>
            <a:r>
              <a:rPr lang="ru-RU" sz="1800" b="1" i="1" dirty="0" smtClean="0"/>
              <a:t>– Василёк,</a:t>
            </a:r>
            <a:r>
              <a:rPr lang="ru-RU" sz="1800" b="1" i="1" baseline="30000" dirty="0" smtClean="0"/>
              <a:t>(7)</a:t>
            </a:r>
            <a:r>
              <a:rPr lang="ru-RU" sz="1800" b="1" i="1" dirty="0" smtClean="0"/>
              <a:t> ты чего присох?! –  крикнул Носков. –</a:t>
            </a:r>
          </a:p>
          <a:p>
            <a:r>
              <a:rPr lang="ru-RU" sz="1800" b="1" i="1" dirty="0" smtClean="0"/>
              <a:t> Времени,</a:t>
            </a:r>
            <a:r>
              <a:rPr lang="ru-RU" sz="1800" b="1" i="1" baseline="30000" dirty="0" smtClean="0"/>
              <a:t>(8)</a:t>
            </a:r>
            <a:r>
              <a:rPr lang="ru-RU" sz="1800" b="1" i="1" dirty="0" smtClean="0"/>
              <a:t> понимаешь,</a:t>
            </a:r>
            <a:r>
              <a:rPr lang="ru-RU" sz="1800" b="1" i="1" baseline="30000" dirty="0" smtClean="0"/>
              <a:t>(9)</a:t>
            </a:r>
            <a:r>
              <a:rPr lang="ru-RU" sz="1800" b="1" i="1" dirty="0" smtClean="0"/>
              <a:t> в обрез: весь класс когти рвёт...</a:t>
            </a:r>
            <a:endParaRPr lang="ru-RU" sz="1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8329642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19. В приведённом ниже предложении из прочитанного текста пронумерованы все запятые. Выпишите цифры, обозначающие запятые при </a:t>
            </a:r>
            <a:r>
              <a:rPr lang="ru-RU" sz="1800" b="1" dirty="0" smtClean="0"/>
              <a:t>вводном слове.</a:t>
            </a:r>
            <a:endParaRPr lang="ru-RU" sz="1800" dirty="0" smtClean="0"/>
          </a:p>
          <a:p>
            <a:r>
              <a:rPr lang="ru-RU" sz="1800" b="1" i="1" dirty="0" smtClean="0"/>
              <a:t>Елена </a:t>
            </a:r>
            <a:r>
              <a:rPr lang="ru-RU" sz="1800" b="1" i="1" dirty="0" err="1" smtClean="0"/>
              <a:t>Францевна</a:t>
            </a:r>
            <a:r>
              <a:rPr lang="ru-RU" sz="1800" b="1" i="1" dirty="0" smtClean="0"/>
              <a:t>,</a:t>
            </a:r>
            <a:r>
              <a:rPr lang="ru-RU" sz="1800" b="1" i="1" baseline="30000" dirty="0" smtClean="0"/>
              <a:t>(1)</a:t>
            </a:r>
            <a:r>
              <a:rPr lang="ru-RU" sz="1800" b="1" i="1" dirty="0" smtClean="0"/>
              <a:t> забыв обо мне,</a:t>
            </a:r>
            <a:r>
              <a:rPr lang="ru-RU" sz="1800" b="1" i="1" baseline="30000" dirty="0" smtClean="0"/>
              <a:t>(2)</a:t>
            </a:r>
            <a:r>
              <a:rPr lang="ru-RU" sz="1800" b="1" i="1" dirty="0" smtClean="0"/>
              <a:t> перенесла свой гнев на Павлика,</a:t>
            </a:r>
            <a:r>
              <a:rPr lang="ru-RU" sz="1800" b="1" i="1" baseline="30000" dirty="0" smtClean="0"/>
              <a:t>(3)</a:t>
            </a:r>
            <a:r>
              <a:rPr lang="ru-RU" sz="1800" b="1" i="1" dirty="0" smtClean="0"/>
              <a:t> а он слушал её,</a:t>
            </a:r>
            <a:r>
              <a:rPr lang="ru-RU" sz="1800" b="1" i="1" baseline="30000" dirty="0" smtClean="0"/>
              <a:t>(4)</a:t>
            </a:r>
            <a:r>
              <a:rPr lang="ru-RU" sz="1800" b="1" i="1" dirty="0" smtClean="0"/>
              <a:t> по обыкновению,</a:t>
            </a:r>
            <a:r>
              <a:rPr lang="ru-RU" sz="1800" b="1" i="1" baseline="30000" dirty="0" smtClean="0"/>
              <a:t>(5)</a:t>
            </a:r>
            <a:r>
              <a:rPr lang="ru-RU" sz="1800" b="1" i="1" dirty="0" smtClean="0"/>
              <a:t> молча,</a:t>
            </a:r>
            <a:r>
              <a:rPr lang="ru-RU" sz="1800" b="1" i="1" baseline="30000" dirty="0" smtClean="0"/>
              <a:t>(6)</a:t>
            </a:r>
            <a:r>
              <a:rPr lang="ru-RU" sz="1800" b="1" i="1" dirty="0" smtClean="0"/>
              <a:t> не оправдыва­ясь и не огрызаясь.</a:t>
            </a:r>
            <a:endParaRPr lang="ru-RU" sz="1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8329642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2</a:t>
            </a:r>
            <a:r>
              <a:rPr lang="ru-RU" sz="1800" dirty="0" smtClean="0"/>
              <a:t>0. (31)И тогда соседский мальчишка, школьник, первым решил сказать ему правду:</a:t>
            </a:r>
          </a:p>
          <a:p>
            <a:r>
              <a:rPr lang="ru-RU" sz="1800" dirty="0" smtClean="0"/>
              <a:t>– (32)Да это не твой отец. (33)Что ты голосишь? (34)Это артист. (35)Не веришь – спроси у киномеханика.</a:t>
            </a:r>
          </a:p>
          <a:p>
            <a:r>
              <a:rPr lang="ru-RU" sz="1800" dirty="0" smtClean="0"/>
              <a:t>(36)Но киномеханик молчал: взрослые не хотели лишать мальчика его горькой и прекрасной иллюзии.</a:t>
            </a:r>
          </a:p>
          <a:p>
            <a:r>
              <a:rPr lang="ru-RU" sz="1800" dirty="0" smtClean="0"/>
              <a:t>(37)Мать наклонилась к сыну, скорбная и строгая, в глазах её стояли слёзы.</a:t>
            </a:r>
          </a:p>
          <a:p>
            <a:pPr>
              <a:buNone/>
            </a:pPr>
            <a:r>
              <a:rPr lang="ru-RU" sz="1800" dirty="0" smtClean="0"/>
              <a:t>   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smtClean="0"/>
          </a:p>
          <a:p>
            <a:pPr>
              <a:buNone/>
            </a:pPr>
            <a:r>
              <a:rPr lang="ru-RU" sz="1800" smtClean="0"/>
              <a:t>Среди </a:t>
            </a:r>
            <a:r>
              <a:rPr lang="ru-RU" sz="1800" dirty="0" smtClean="0"/>
              <a:t>предложений 31–37 найдите предложение </a:t>
            </a:r>
            <a:r>
              <a:rPr lang="ru-RU" sz="1800" b="1" dirty="0" smtClean="0"/>
              <a:t>с обособленным приложением</a:t>
            </a:r>
            <a:r>
              <a:rPr lang="ru-RU" sz="1800" dirty="0" smtClean="0"/>
              <a:t>. Напишите номер этого предложения.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2. –</a:t>
            </a:r>
            <a:r>
              <a:rPr lang="ru-RU" sz="1800" dirty="0" smtClean="0"/>
              <a:t> (54)Нехорошо как, – сказал художник, когда Алиса и шофёр вышли вместе со двора.  -  (55)Ведь он вам жизнь спас.</a:t>
            </a:r>
          </a:p>
          <a:p>
            <a:pPr>
              <a:buNone/>
            </a:pPr>
            <a:r>
              <a:rPr lang="ru-RU" sz="1800" dirty="0" smtClean="0"/>
              <a:t>-  (56)Что же, я теперь памятник ему должна поставить? – ответила Сергеева.(57)И тут старый сторож вдруг закричал: (58)«Вон! (59)Вон отсюда!» (60)Он делал вид, что кричит на мальчишек, которые тихонько пробрались в театральный двор. (61)Но кричал-то он на Сергееву.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Среди предложений 54–61 найдите </a:t>
            </a:r>
            <a:r>
              <a:rPr lang="ru-RU" sz="1800" b="1" dirty="0" smtClean="0"/>
              <a:t>сложное</a:t>
            </a:r>
            <a:r>
              <a:rPr lang="ru-RU" sz="1800" dirty="0" smtClean="0"/>
              <a:t> предложение с </a:t>
            </a:r>
            <a:r>
              <a:rPr lang="ru-RU" sz="1800" b="1" dirty="0" smtClean="0"/>
              <a:t>последовательным подчинением</a:t>
            </a:r>
            <a:r>
              <a:rPr lang="ru-RU" sz="1800" dirty="0" smtClean="0"/>
              <a:t> придаточных. Напишите номер этого предложения.</a:t>
            </a:r>
            <a:endParaRPr lang="ru-RU" sz="1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857232"/>
            <a:ext cx="8115328" cy="5717304"/>
          </a:xfrm>
        </p:spPr>
        <p:txBody>
          <a:bodyPr/>
          <a:lstStyle/>
          <a:p>
            <a:pPr>
              <a:buNone/>
            </a:pPr>
            <a:r>
              <a:rPr lang="ru-RU" sz="1800" dirty="0" smtClean="0"/>
              <a:t>3. В приведённых ниже предложениях из прочитанного текста пронумерованы все запятые. Выпишите цифры, обозначающие запятые при </a:t>
            </a:r>
            <a:r>
              <a:rPr lang="ru-RU" sz="1800" b="1" dirty="0" smtClean="0"/>
              <a:t>вводной конструкции.</a:t>
            </a:r>
            <a:endParaRPr lang="ru-RU" sz="1800" dirty="0" smtClean="0"/>
          </a:p>
          <a:p>
            <a:r>
              <a:rPr lang="ru-RU" sz="1800" b="1" i="1" dirty="0" smtClean="0"/>
              <a:t>– А что ж,</a:t>
            </a:r>
            <a:r>
              <a:rPr lang="ru-RU" sz="1800" b="1" i="1" baseline="30000" dirty="0" smtClean="0"/>
              <a:t>(1) </a:t>
            </a:r>
            <a:r>
              <a:rPr lang="ru-RU" sz="1800" b="1" i="1" dirty="0" err="1" smtClean="0"/>
              <a:t>Поликарповна</a:t>
            </a:r>
            <a:r>
              <a:rPr lang="ru-RU" sz="1800" b="1" i="1" dirty="0" smtClean="0"/>
              <a:t>,</a:t>
            </a:r>
            <a:r>
              <a:rPr lang="ru-RU" sz="1800" b="1" i="1" baseline="30000" dirty="0" smtClean="0"/>
              <a:t>(2)</a:t>
            </a:r>
            <a:r>
              <a:rPr lang="ru-RU" sz="1800" b="1" i="1" dirty="0" smtClean="0"/>
              <a:t> неужто всё только на деньги считать? Я вот тебе поправлю,</a:t>
            </a:r>
            <a:r>
              <a:rPr lang="ru-RU" sz="1800" b="1" i="1" baseline="30000" dirty="0" smtClean="0"/>
              <a:t>(3)</a:t>
            </a:r>
            <a:r>
              <a:rPr lang="ru-RU" sz="1800" b="1" i="1" dirty="0" smtClean="0"/>
              <a:t> а ты потом вспомнишь обо мне добрым словом,</a:t>
            </a:r>
            <a:r>
              <a:rPr lang="ru-RU" sz="1800" b="1" i="1" baseline="30000" dirty="0" smtClean="0"/>
              <a:t>(4)</a:t>
            </a:r>
            <a:r>
              <a:rPr lang="ru-RU" sz="1800" b="1" i="1" dirty="0" smtClean="0"/>
              <a:t> вот мы,</a:t>
            </a:r>
            <a:r>
              <a:rPr lang="ru-RU" sz="1800" b="1" i="1" baseline="30000" dirty="0" smtClean="0"/>
              <a:t>(5)</a:t>
            </a:r>
            <a:r>
              <a:rPr lang="ru-RU" sz="1800" b="1" i="1" dirty="0" smtClean="0"/>
              <a:t> как говорится,</a:t>
            </a:r>
            <a:r>
              <a:rPr lang="ru-RU" sz="1800" b="1" i="1" baseline="30000" dirty="0" smtClean="0"/>
              <a:t>(6)</a:t>
            </a:r>
            <a:r>
              <a:rPr lang="ru-RU" sz="1800" b="1" i="1" dirty="0" smtClean="0"/>
              <a:t> и квиты,</a:t>
            </a:r>
            <a:r>
              <a:rPr lang="ru-RU" sz="1800" b="1" i="1" baseline="30000" dirty="0" smtClean="0"/>
              <a:t>(7) </a:t>
            </a:r>
            <a:r>
              <a:rPr lang="ru-RU" sz="1800" b="1" i="1" dirty="0" smtClean="0"/>
              <a:t>– сказал он и засмеялся.</a:t>
            </a:r>
            <a:endParaRPr lang="ru-RU" sz="1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14356"/>
            <a:ext cx="8186766" cy="5860180"/>
          </a:xfrm>
        </p:spPr>
        <p:txBody>
          <a:bodyPr/>
          <a:lstStyle/>
          <a:p>
            <a:pPr>
              <a:buNone/>
            </a:pPr>
            <a:r>
              <a:rPr lang="ru-RU" sz="1800" dirty="0" smtClean="0"/>
              <a:t>4. В приведённых ниже предложениях из прочитанного текста пронумерованы все запятые. Выпишите цифры, обозначающие запятые при </a:t>
            </a:r>
            <a:r>
              <a:rPr lang="ru-RU" sz="1800" b="1" dirty="0" smtClean="0"/>
              <a:t>вводном слове.</a:t>
            </a:r>
            <a:endParaRPr lang="ru-RU" sz="1800" dirty="0" smtClean="0"/>
          </a:p>
          <a:p>
            <a:r>
              <a:rPr lang="ru-RU" sz="1800" b="1" i="1" dirty="0" smtClean="0"/>
              <a:t>Когда мы шли к магазину,</a:t>
            </a:r>
            <a:r>
              <a:rPr lang="ru-RU" sz="1800" b="1" i="1" baseline="30000" dirty="0" smtClean="0"/>
              <a:t>(1)</a:t>
            </a:r>
            <a:r>
              <a:rPr lang="ru-RU" sz="1800" b="1" i="1" dirty="0" smtClean="0"/>
              <a:t>мне было страшно: а вдруг книга уже продана? Нет,</a:t>
            </a:r>
            <a:r>
              <a:rPr lang="ru-RU" sz="1800" b="1" i="1" baseline="30000" dirty="0" smtClean="0"/>
              <a:t>(2)</a:t>
            </a:r>
            <a:r>
              <a:rPr lang="ru-RU" sz="1800" b="1" i="1" dirty="0" smtClean="0"/>
              <a:t>книга лежала на месте.</a:t>
            </a:r>
            <a:endParaRPr lang="ru-RU" sz="1800" dirty="0" smtClean="0"/>
          </a:p>
          <a:p>
            <a:r>
              <a:rPr lang="ru-RU" sz="1800" b="1" i="1" dirty="0" smtClean="0"/>
              <a:t>Мы сели в вагон дачного поезда,</a:t>
            </a:r>
            <a:r>
              <a:rPr lang="ru-RU" sz="1800" b="1" i="1" baseline="30000" dirty="0" smtClean="0"/>
              <a:t>(3)</a:t>
            </a:r>
            <a:r>
              <a:rPr lang="ru-RU" sz="1800" b="1" i="1" dirty="0" smtClean="0"/>
              <a:t> и все,</a:t>
            </a:r>
            <a:r>
              <a:rPr lang="ru-RU" sz="1800" b="1" i="1" baseline="30000" dirty="0" smtClean="0"/>
              <a:t>(4)</a:t>
            </a:r>
            <a:r>
              <a:rPr lang="ru-RU" sz="1800" b="1" i="1" dirty="0" smtClean="0"/>
              <a:t> разумеется,</a:t>
            </a:r>
            <a:r>
              <a:rPr lang="ru-RU" sz="1800" b="1" i="1" baseline="30000" dirty="0" smtClean="0"/>
              <a:t>(5)</a:t>
            </a:r>
            <a:r>
              <a:rPr lang="ru-RU" sz="1800" b="1" i="1" dirty="0" smtClean="0"/>
              <a:t> сразу заметили, какую книгу я везу.</a:t>
            </a:r>
            <a:endParaRPr lang="ru-RU" sz="1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8329642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5. (12)Мне никогда до войны не приходилось возвращаться домой после долгой разлуки. (13)И уезжать надолго не приходилось. (14)Первый раз я уезжал из дома в пионерский лагерь, второй раз я уезжал уже на фронт. (15)Но и тот, кто до войны возвращался домой после долгой разлуки, не испытывал тогда того, что испытываем мы сейчас. (16)Они возвращались соскучившиеся – мы возвращаемся живые...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Среди предложений 12–16 найдите </a:t>
            </a:r>
            <a:r>
              <a:rPr lang="ru-RU" sz="1800" b="1" dirty="0" smtClean="0"/>
              <a:t>бессоюзные</a:t>
            </a:r>
            <a:r>
              <a:rPr lang="ru-RU" sz="1800" dirty="0" smtClean="0"/>
              <a:t> сложные предложения. Напишите номера этих предложений.</a:t>
            </a:r>
            <a:endParaRPr lang="ru-RU" sz="1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85794"/>
            <a:ext cx="8686800" cy="57887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6. (32)На большой перемене мы с директором в опустевшем классе стали пробиваться к </a:t>
            </a:r>
            <a:r>
              <a:rPr lang="ru-RU" sz="1800" dirty="0" err="1" smtClean="0"/>
              <a:t>голубкинской</a:t>
            </a:r>
            <a:r>
              <a:rPr lang="ru-RU" sz="1800" dirty="0" smtClean="0"/>
              <a:t> совести. (33)Именно тогда, в разгар нашей беседы, появился Ваня Белов и сказал:</a:t>
            </a:r>
          </a:p>
          <a:p>
            <a:r>
              <a:rPr lang="ru-RU" sz="1800" dirty="0" smtClean="0"/>
              <a:t>– (34)Я пришёл, чтобы отдать себя в руки правосудия!</a:t>
            </a:r>
          </a:p>
          <a:p>
            <a:r>
              <a:rPr lang="ru-RU" sz="1800" dirty="0" smtClean="0"/>
              <a:t>(35)Я не верила, что диктанты вытащил он, но директор согласился с версией Вани. (36)После уроков шестеро учеников, работы которых исчезли, переписали диктант. (37)Сеня </a:t>
            </a:r>
            <a:r>
              <a:rPr lang="ru-RU" sz="1800" dirty="0" err="1" smtClean="0"/>
              <a:t>Голубкин</a:t>
            </a:r>
            <a:r>
              <a:rPr lang="ru-RU" sz="1800" dirty="0" smtClean="0"/>
              <a:t> получил тройку, поскольку уже успел обнаружить на перемене свои ошибки, и перешёл в седьмой класс.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Среди предложений 32–37 найдите </a:t>
            </a:r>
            <a:r>
              <a:rPr lang="ru-RU" sz="1800" b="1" dirty="0" smtClean="0"/>
              <a:t>сложное </a:t>
            </a:r>
            <a:r>
              <a:rPr lang="ru-RU" sz="1800" dirty="0" smtClean="0"/>
              <a:t>предложение с </a:t>
            </a:r>
            <a:r>
              <a:rPr lang="ru-RU" sz="1800" b="1" dirty="0" smtClean="0"/>
              <a:t>союзной</a:t>
            </a:r>
            <a:r>
              <a:rPr lang="ru-RU" sz="1800" dirty="0" smtClean="0"/>
              <a:t> </a:t>
            </a:r>
            <a:r>
              <a:rPr lang="ru-RU" sz="1800" b="1" dirty="0" smtClean="0"/>
              <a:t>сочинительной и подчинительной связью</a:t>
            </a:r>
            <a:r>
              <a:rPr lang="ru-RU" sz="1800" dirty="0" smtClean="0"/>
              <a:t> между частями. Напишите номер этого предложения.</a:t>
            </a:r>
            <a:endParaRPr lang="ru-RU" sz="1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85794"/>
            <a:ext cx="8186766" cy="57887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7. (1)Солнце садилось. (2)Вокруг пахло вечерней прохладой. (3)Птицы замолчали, уступив место нашему герою. (4)Он вскарабкался на остатки трухлявого пенька, чтобы быть повыше, и запел. (5)Это был светлячок –</a:t>
            </a:r>
          </a:p>
          <a:p>
            <a:r>
              <a:rPr lang="ru-RU" sz="1800" dirty="0" smtClean="0"/>
              <a:t> маленькая букашечка, и пел он свою незатейливую песенку о том, что видел: прекрасную картину заката, красивое небо, зелёное море травы, серебряные слёзы росы и любовь. (6)Он пел о любви к жизни. (7)Он во всём видел любовь.</a:t>
            </a:r>
          </a:p>
          <a:p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Среди предложений 1–7 найдите предложение </a:t>
            </a:r>
            <a:r>
              <a:rPr lang="ru-RU" sz="1800" b="1" dirty="0" smtClean="0"/>
              <a:t>с обособленным приложением</a:t>
            </a:r>
            <a:r>
              <a:rPr lang="ru-RU" sz="1800" dirty="0" smtClean="0"/>
              <a:t>. Напишите номер этого предложения.</a:t>
            </a:r>
            <a:endParaRPr lang="ru-RU" sz="1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8329642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8. В приведённых ниже предложениях из прочитанного текста пронумерованы все запятые. Выпишите цифры, обозначающие запятые между частями сложного предложения, связанными </a:t>
            </a:r>
            <a:r>
              <a:rPr lang="ru-RU" sz="1800" b="1" dirty="0" smtClean="0"/>
              <a:t>сочинительной</a:t>
            </a:r>
            <a:r>
              <a:rPr lang="ru-RU" sz="1800" dirty="0" smtClean="0"/>
              <a:t> связью.</a:t>
            </a:r>
          </a:p>
          <a:p>
            <a:r>
              <a:rPr lang="ru-RU" sz="1800" b="1" i="1" dirty="0" smtClean="0"/>
              <a:t>Она,</a:t>
            </a:r>
            <a:r>
              <a:rPr lang="ru-RU" sz="1800" b="1" i="1" baseline="30000" dirty="0" smtClean="0"/>
              <a:t>(1)</a:t>
            </a:r>
            <a:r>
              <a:rPr lang="ru-RU" sz="1800" b="1" i="1" dirty="0" smtClean="0"/>
              <a:t> казалось,</a:t>
            </a:r>
            <a:r>
              <a:rPr lang="ru-RU" sz="1800" b="1" i="1" baseline="30000" dirty="0" smtClean="0"/>
              <a:t>(2)</a:t>
            </a:r>
            <a:r>
              <a:rPr lang="ru-RU" sz="1800" b="1" i="1" dirty="0" smtClean="0"/>
              <a:t> готова была благодарить его ещё час,</a:t>
            </a:r>
            <a:r>
              <a:rPr lang="ru-RU" sz="1800" b="1" i="1" baseline="30000" dirty="0" smtClean="0"/>
              <a:t>(3)</a:t>
            </a:r>
            <a:r>
              <a:rPr lang="ru-RU" sz="1800" b="1" i="1" dirty="0" smtClean="0"/>
              <a:t> но он повернулся и убежал.</a:t>
            </a:r>
            <a:endParaRPr lang="ru-RU" sz="1800" dirty="0" smtClean="0"/>
          </a:p>
          <a:p>
            <a:r>
              <a:rPr lang="ru-RU" sz="1800" b="1" i="1" dirty="0" smtClean="0"/>
              <a:t>И на первой перемене оказалось,</a:t>
            </a:r>
            <a:r>
              <a:rPr lang="ru-RU" sz="1800" b="1" i="1" baseline="30000" dirty="0" smtClean="0"/>
              <a:t>(4)</a:t>
            </a:r>
            <a:r>
              <a:rPr lang="ru-RU" sz="1800" b="1" i="1" dirty="0" smtClean="0"/>
              <a:t> что никто из мальчиков в их классе ничего не подарил девочкам. Ни один. Только перед Леной Поповой лежали нежные веточки мимозы.</a:t>
            </a:r>
            <a:endParaRPr lang="ru-RU" sz="1800" dirty="0" smtClean="0"/>
          </a:p>
          <a:p>
            <a:r>
              <a:rPr lang="ru-RU" sz="1800" b="1" i="1" dirty="0" smtClean="0"/>
              <a:t>– Откуда у тебя цветы? – спросила учительница.</a:t>
            </a:r>
            <a:endParaRPr lang="ru-RU" sz="1800" dirty="0" smtClean="0"/>
          </a:p>
          <a:p>
            <a:pPr>
              <a:buNone/>
            </a:pPr>
            <a:r>
              <a:rPr lang="ru-RU" sz="1800" b="1" i="1" dirty="0" smtClean="0"/>
              <a:t>–Это мне Витя подарил,</a:t>
            </a:r>
            <a:r>
              <a:rPr lang="ru-RU" sz="1800" b="1" i="1" baseline="30000" dirty="0" smtClean="0"/>
              <a:t>(5)</a:t>
            </a:r>
            <a:r>
              <a:rPr lang="ru-RU" sz="1800" b="1" i="1" dirty="0" smtClean="0"/>
              <a:t> – спокойно сказала Лена. Все сразу зашушукались,</a:t>
            </a:r>
            <a:r>
              <a:rPr lang="ru-RU" sz="1800" b="1" i="1" baseline="30000" dirty="0" smtClean="0"/>
              <a:t>(6)</a:t>
            </a:r>
            <a:r>
              <a:rPr lang="ru-RU" sz="1800" b="1" i="1" dirty="0" smtClean="0"/>
              <a:t> посмотрев на Витю,</a:t>
            </a:r>
            <a:r>
              <a:rPr lang="ru-RU" sz="1800" b="1" i="1" baseline="30000" dirty="0" smtClean="0"/>
              <a:t>(7)</a:t>
            </a:r>
            <a:r>
              <a:rPr lang="ru-RU" sz="1800" b="1" i="1" dirty="0" smtClean="0"/>
              <a:t> а Витя низко опустил голову.</a:t>
            </a:r>
            <a:endParaRPr lang="ru-RU" sz="1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</TotalTime>
  <Words>625</Words>
  <Application>Microsoft Office PowerPoint</Application>
  <PresentationFormat>Экран (4:3)</PresentationFormat>
  <Paragraphs>81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Городская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</cp:revision>
  <dcterms:created xsi:type="dcterms:W3CDTF">2014-01-27T10:37:42Z</dcterms:created>
  <dcterms:modified xsi:type="dcterms:W3CDTF">2014-01-28T10:50:03Z</dcterms:modified>
</cp:coreProperties>
</file>