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70" r:id="rId13"/>
    <p:sldId id="271" r:id="rId14"/>
    <p:sldId id="274" r:id="rId15"/>
    <p:sldId id="272" r:id="rId16"/>
    <p:sldId id="275" r:id="rId17"/>
    <p:sldId id="278" r:id="rId18"/>
    <p:sldId id="279" r:id="rId19"/>
    <p:sldId id="281" r:id="rId20"/>
    <p:sldId id="280" r:id="rId21"/>
    <p:sldId id="283" r:id="rId22"/>
    <p:sldId id="282" r:id="rId23"/>
    <p:sldId id="284" r:id="rId24"/>
    <p:sldId id="285" r:id="rId25"/>
    <p:sldId id="286" r:id="rId26"/>
    <p:sldId id="287" r:id="rId27"/>
    <p:sldId id="290" r:id="rId28"/>
    <p:sldId id="289" r:id="rId29"/>
    <p:sldId id="288" r:id="rId30"/>
    <p:sldId id="291" r:id="rId31"/>
    <p:sldId id="293" r:id="rId32"/>
    <p:sldId id="294" r:id="rId33"/>
    <p:sldId id="292" r:id="rId34"/>
    <p:sldId id="296" r:id="rId35"/>
    <p:sldId id="298" r:id="rId36"/>
    <p:sldId id="297" r:id="rId37"/>
    <p:sldId id="301" r:id="rId38"/>
    <p:sldId id="295" r:id="rId39"/>
    <p:sldId id="299" r:id="rId40"/>
    <p:sldId id="300" r:id="rId41"/>
    <p:sldId id="302" r:id="rId42"/>
    <p:sldId id="303" r:id="rId43"/>
    <p:sldId id="305" r:id="rId44"/>
    <p:sldId id="304" r:id="rId45"/>
    <p:sldId id="307" r:id="rId46"/>
    <p:sldId id="308" r:id="rId47"/>
    <p:sldId id="306" r:id="rId48"/>
    <p:sldId id="309" r:id="rId4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3857628"/>
            <a:ext cx="8186766" cy="2571768"/>
          </a:xfrm>
        </p:spPr>
        <p:txBody>
          <a:bodyPr/>
          <a:lstStyle/>
          <a:p>
            <a:r>
              <a:rPr lang="ru-RU" dirty="0" smtClean="0"/>
              <a:t>Контрольное тестирование.</a:t>
            </a:r>
          </a:p>
          <a:p>
            <a:r>
              <a:rPr lang="ru-RU" dirty="0" smtClean="0"/>
              <a:t>Раздел «Языковые нормы»</a:t>
            </a:r>
          </a:p>
          <a:p>
            <a:r>
              <a:rPr lang="ru-RU" dirty="0" smtClean="0"/>
              <a:t>(</a:t>
            </a:r>
            <a:r>
              <a:rPr lang="ru-RU" dirty="0" smtClean="0"/>
              <a:t>На основе </a:t>
            </a:r>
            <a:r>
              <a:rPr lang="ru-RU" dirty="0" smtClean="0"/>
              <a:t>заданий банка данных </a:t>
            </a:r>
            <a:r>
              <a:rPr lang="ru-RU" dirty="0" smtClean="0"/>
              <a:t>ФИПИ</a:t>
            </a:r>
            <a:r>
              <a:rPr lang="ru-RU" dirty="0" smtClean="0"/>
              <a:t>) 2014 год.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00430" y="5857892"/>
            <a:ext cx="42862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Языковые нормы (48)</a:t>
            </a:r>
            <a:endParaRPr lang="ru-RU" sz="2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86018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9. Укажите пример с ошибкой в образовании формы слова.</a:t>
            </a:r>
          </a:p>
          <a:p>
            <a:r>
              <a:rPr lang="ru-RU" dirty="0" smtClean="0"/>
              <a:t>   </a:t>
            </a:r>
            <a:r>
              <a:rPr lang="ru-RU" b="1" dirty="0" smtClean="0"/>
              <a:t>1) </a:t>
            </a:r>
            <a:r>
              <a:rPr lang="ru-RU" dirty="0" smtClean="0"/>
              <a:t>их мнение</a:t>
            </a:r>
          </a:p>
          <a:p>
            <a:r>
              <a:rPr lang="ru-RU" dirty="0" smtClean="0"/>
              <a:t>   </a:t>
            </a:r>
            <a:r>
              <a:rPr lang="ru-RU" b="1" dirty="0" smtClean="0"/>
              <a:t>2) </a:t>
            </a:r>
            <a:r>
              <a:rPr lang="ru-RU" dirty="0" smtClean="0"/>
              <a:t>колышет</a:t>
            </a:r>
          </a:p>
          <a:p>
            <a:r>
              <a:rPr lang="ru-RU" dirty="0" smtClean="0"/>
              <a:t>   </a:t>
            </a:r>
            <a:r>
              <a:rPr lang="ru-RU" b="1" dirty="0" smtClean="0"/>
              <a:t>3) </a:t>
            </a:r>
            <a:r>
              <a:rPr lang="ru-RU" dirty="0" smtClean="0"/>
              <a:t>квалифицированные лекторы</a:t>
            </a:r>
          </a:p>
          <a:p>
            <a:r>
              <a:rPr lang="ru-RU" dirty="0" smtClean="0"/>
              <a:t>   </a:t>
            </a:r>
            <a:r>
              <a:rPr lang="ru-RU" b="1" dirty="0" smtClean="0"/>
              <a:t>4) </a:t>
            </a:r>
            <a:r>
              <a:rPr lang="ru-RU" dirty="0" smtClean="0"/>
              <a:t>в двух тысячи четвёртом году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86018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10.Укажите грамматически правильное продолжение предложения.</a:t>
            </a:r>
          </a:p>
          <a:p>
            <a:r>
              <a:rPr lang="ru-RU" sz="2000" b="1" dirty="0" smtClean="0">
                <a:solidFill>
                  <a:srgbClr val="FF0000"/>
                </a:solidFill>
              </a:rPr>
              <a:t>Совершая тысячекилометровые перелёты,</a:t>
            </a:r>
            <a:endParaRPr lang="ru-RU" sz="2000" dirty="0" smtClean="0">
              <a:solidFill>
                <a:srgbClr val="FF0000"/>
              </a:solidFill>
            </a:endParaRPr>
          </a:p>
          <a:p>
            <a:r>
              <a:rPr lang="ru-RU" sz="2000" dirty="0" smtClean="0"/>
              <a:t>   </a:t>
            </a:r>
            <a:r>
              <a:rPr lang="ru-RU" sz="2000" b="1" dirty="0" smtClean="0"/>
              <a:t>1) </a:t>
            </a:r>
            <a:r>
              <a:rPr lang="ru-RU" sz="2000" dirty="0" smtClean="0"/>
              <a:t>непонятно, как птицы не сбиваются с пути.</a:t>
            </a:r>
          </a:p>
          <a:p>
            <a:r>
              <a:rPr lang="ru-RU" sz="2000" dirty="0" smtClean="0"/>
              <a:t>   </a:t>
            </a:r>
            <a:r>
              <a:rPr lang="ru-RU" sz="2000" b="1" dirty="0" smtClean="0"/>
              <a:t>2) </a:t>
            </a:r>
            <a:r>
              <a:rPr lang="ru-RU" sz="2000" dirty="0" smtClean="0"/>
              <a:t>птичьи стаи безошибочно находят дорогу.</a:t>
            </a:r>
          </a:p>
          <a:p>
            <a:r>
              <a:rPr lang="ru-RU" sz="2000" dirty="0" smtClean="0"/>
              <a:t>   </a:t>
            </a:r>
            <a:r>
              <a:rPr lang="ru-RU" sz="2000" b="1" dirty="0" smtClean="0"/>
              <a:t>3) </a:t>
            </a:r>
            <a:r>
              <a:rPr lang="ru-RU" sz="2000" dirty="0" smtClean="0"/>
              <a:t>восхищает способность птиц ориентироваться.</a:t>
            </a:r>
          </a:p>
          <a:p>
            <a:r>
              <a:rPr lang="ru-RU" sz="2000" dirty="0" smtClean="0"/>
              <a:t>   </a:t>
            </a:r>
            <a:r>
              <a:rPr lang="ru-RU" sz="2000" b="1" dirty="0" smtClean="0"/>
              <a:t>4) </a:t>
            </a:r>
            <a:r>
              <a:rPr lang="ru-RU" sz="2000" dirty="0" smtClean="0"/>
              <a:t>путь пролегает над морями, где нет никаких ориентиров.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8601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11.Укажите предложение с грамматической ошибкой (с нарушением синтаксической нормы).</a:t>
            </a:r>
          </a:p>
          <a:p>
            <a:r>
              <a:rPr lang="ru-RU" dirty="0" smtClean="0"/>
              <a:t>   </a:t>
            </a:r>
            <a:r>
              <a:rPr lang="ru-RU" sz="2000" b="1" dirty="0" smtClean="0"/>
              <a:t>1) </a:t>
            </a:r>
            <a:r>
              <a:rPr lang="ru-RU" sz="2000" dirty="0" smtClean="0"/>
              <a:t>Зал встретил писателя неожиданными аплодисментами для него.</a:t>
            </a:r>
          </a:p>
          <a:p>
            <a:r>
              <a:rPr lang="ru-RU" sz="2000" dirty="0" smtClean="0"/>
              <a:t>   </a:t>
            </a:r>
            <a:r>
              <a:rPr lang="ru-RU" sz="2000" b="1" dirty="0" smtClean="0"/>
              <a:t>2) </a:t>
            </a:r>
            <a:r>
              <a:rPr lang="ru-RU" sz="2000" dirty="0" smtClean="0"/>
              <a:t>Ввиду ожидаемой грозы полёты в Новосибирск отменяются.</a:t>
            </a:r>
          </a:p>
          <a:p>
            <a:r>
              <a:rPr lang="ru-RU" sz="2000" dirty="0" smtClean="0"/>
              <a:t>   </a:t>
            </a:r>
            <a:r>
              <a:rPr lang="ru-RU" sz="2000" b="1" dirty="0" smtClean="0"/>
              <a:t>3) </a:t>
            </a:r>
            <a:r>
              <a:rPr lang="ru-RU" sz="2000" dirty="0" smtClean="0"/>
              <a:t>Лучший подарок к юбилею старейшего в городе университета трудно было придумать.</a:t>
            </a:r>
          </a:p>
          <a:p>
            <a:r>
              <a:rPr lang="ru-RU" sz="2000" dirty="0" smtClean="0"/>
              <a:t>   </a:t>
            </a:r>
            <a:r>
              <a:rPr lang="ru-RU" sz="2000" b="1" dirty="0" smtClean="0"/>
              <a:t>4) </a:t>
            </a:r>
            <a:r>
              <a:rPr lang="ru-RU" sz="2000" dirty="0" smtClean="0"/>
              <a:t>Главное, чему необходимо уделить внимание, - это художественная сторона произведения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8601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12. В каком предложении придаточную часть сложноподчинённого предложения нельзя заменить обособленным определением, выраженным причастным оборотом?</a:t>
            </a:r>
          </a:p>
          <a:p>
            <a:r>
              <a:rPr lang="ru-RU" dirty="0" smtClean="0"/>
              <a:t>  </a:t>
            </a:r>
            <a:r>
              <a:rPr lang="ru-RU" sz="2000" dirty="0" smtClean="0"/>
              <a:t> </a:t>
            </a:r>
            <a:r>
              <a:rPr lang="ru-RU" sz="2000" b="1" dirty="0" smtClean="0"/>
              <a:t>1) </a:t>
            </a:r>
            <a:r>
              <a:rPr lang="ru-RU" sz="2000" dirty="0" smtClean="0"/>
              <a:t>В обширном арсенале средств современной медицины железо остаётся неизменным компонентом при лечении малокровия как средство, которое улучшает состав крови.</a:t>
            </a:r>
          </a:p>
          <a:p>
            <a:r>
              <a:rPr lang="ru-RU" sz="2000" dirty="0" smtClean="0"/>
              <a:t>   </a:t>
            </a:r>
            <a:r>
              <a:rPr lang="ru-RU" sz="2000" b="1" dirty="0" smtClean="0"/>
              <a:t>2) </a:t>
            </a:r>
            <a:r>
              <a:rPr lang="ru-RU" sz="2000" dirty="0" smtClean="0"/>
              <a:t>Математическая теория передачи информации многим обязана существованию простого выражения, которое является мерой свободы выбора в сообщениях.</a:t>
            </a:r>
          </a:p>
          <a:p>
            <a:r>
              <a:rPr lang="ru-RU" sz="2000" dirty="0" smtClean="0"/>
              <a:t>   </a:t>
            </a:r>
            <a:r>
              <a:rPr lang="ru-RU" sz="2000" b="1" dirty="0" smtClean="0"/>
              <a:t>3) </a:t>
            </a:r>
            <a:r>
              <a:rPr lang="ru-RU" sz="2000" dirty="0" smtClean="0"/>
              <a:t>Тексты, которые посвящены научным проблемам естественных и инженерных наук, значительно отличаются от текстов из области гуманитарных наук.</a:t>
            </a:r>
          </a:p>
          <a:p>
            <a:r>
              <a:rPr lang="ru-RU" sz="2000" dirty="0" smtClean="0"/>
              <a:t>   </a:t>
            </a:r>
            <a:r>
              <a:rPr lang="ru-RU" sz="2000" b="1" dirty="0" smtClean="0"/>
              <a:t>4) </a:t>
            </a:r>
            <a:r>
              <a:rPr lang="ru-RU" sz="2000" dirty="0" smtClean="0"/>
              <a:t>В истории мировой фортепианной литературы было немало произведений, в которых авторы «</a:t>
            </a:r>
            <a:r>
              <a:rPr lang="ru-RU" sz="2000" dirty="0" err="1" smtClean="0"/>
              <a:t>звукописали</a:t>
            </a:r>
            <a:r>
              <a:rPr lang="ru-RU" sz="2000" dirty="0" smtClean="0"/>
              <a:t>» картины природы.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86018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13. В каком слове допущена ошибка в постановке ударения: </a:t>
            </a:r>
            <a:r>
              <a:rPr lang="ru-RU" b="1" dirty="0" smtClean="0">
                <a:solidFill>
                  <a:srgbClr val="FF0000"/>
                </a:solidFill>
              </a:rPr>
              <a:t>неверно</a:t>
            </a:r>
            <a:r>
              <a:rPr lang="ru-RU" dirty="0" smtClean="0">
                <a:solidFill>
                  <a:srgbClr val="FF0000"/>
                </a:solidFill>
              </a:rPr>
              <a:t> выделена буква, обозначающая ударный гласный звук?</a:t>
            </a:r>
          </a:p>
          <a:p>
            <a:r>
              <a:rPr lang="ru-RU" dirty="0" smtClean="0"/>
              <a:t>   </a:t>
            </a:r>
            <a:r>
              <a:rPr lang="ru-RU" b="1" dirty="0" smtClean="0"/>
              <a:t>1) </a:t>
            </a:r>
            <a:r>
              <a:rPr lang="ru-RU" dirty="0" err="1" smtClean="0"/>
              <a:t>ждАла</a:t>
            </a:r>
            <a:endParaRPr lang="ru-RU" dirty="0" smtClean="0"/>
          </a:p>
          <a:p>
            <a:r>
              <a:rPr lang="ru-RU" dirty="0" smtClean="0"/>
              <a:t>   </a:t>
            </a:r>
            <a:r>
              <a:rPr lang="ru-RU" b="1" dirty="0" smtClean="0"/>
              <a:t>2) </a:t>
            </a:r>
            <a:r>
              <a:rPr lang="ru-RU" dirty="0" err="1" smtClean="0"/>
              <a:t>созЫв</a:t>
            </a:r>
            <a:endParaRPr lang="ru-RU" dirty="0" smtClean="0"/>
          </a:p>
          <a:p>
            <a:r>
              <a:rPr lang="ru-RU" dirty="0" smtClean="0"/>
              <a:t>   </a:t>
            </a:r>
            <a:r>
              <a:rPr lang="ru-RU" b="1" dirty="0" smtClean="0"/>
              <a:t>3) </a:t>
            </a:r>
            <a:r>
              <a:rPr lang="ru-RU" dirty="0" err="1" smtClean="0"/>
              <a:t>намЕрение</a:t>
            </a:r>
            <a:endParaRPr lang="ru-RU" dirty="0" smtClean="0"/>
          </a:p>
          <a:p>
            <a:r>
              <a:rPr lang="ru-RU" dirty="0" smtClean="0"/>
              <a:t>   </a:t>
            </a:r>
            <a:r>
              <a:rPr lang="ru-RU" b="1" dirty="0" smtClean="0"/>
              <a:t>4) </a:t>
            </a:r>
            <a:r>
              <a:rPr lang="ru-RU" dirty="0" err="1" smtClean="0"/>
              <a:t>ободралА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8601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14. В каком варианте ответа выделенное слово употреблено </a:t>
            </a:r>
            <a:r>
              <a:rPr lang="ru-RU" b="1" dirty="0" smtClean="0">
                <a:solidFill>
                  <a:srgbClr val="FF0000"/>
                </a:solidFill>
              </a:rPr>
              <a:t>неверно</a:t>
            </a:r>
            <a:r>
              <a:rPr lang="ru-RU" dirty="0" smtClean="0">
                <a:solidFill>
                  <a:srgbClr val="FF0000"/>
                </a:solidFill>
              </a:rPr>
              <a:t>?</a:t>
            </a:r>
          </a:p>
          <a:p>
            <a:r>
              <a:rPr lang="ru-RU" dirty="0" smtClean="0"/>
              <a:t>   </a:t>
            </a:r>
            <a:r>
              <a:rPr lang="ru-RU" sz="2000" b="1" dirty="0" smtClean="0"/>
              <a:t>1) </a:t>
            </a:r>
            <a:r>
              <a:rPr lang="ru-RU" sz="2000" dirty="0" smtClean="0"/>
              <a:t>Проведение этапа «Формулы-1» было под вопросом даже за неделю до старта ГОНОЧНОГО турнира.</a:t>
            </a:r>
          </a:p>
          <a:p>
            <a:r>
              <a:rPr lang="ru-RU" sz="2000" dirty="0" smtClean="0"/>
              <a:t>   </a:t>
            </a:r>
            <a:r>
              <a:rPr lang="ru-RU" sz="2000" b="1" dirty="0" smtClean="0"/>
              <a:t>2) </a:t>
            </a:r>
            <a:r>
              <a:rPr lang="ru-RU" sz="2000" dirty="0" smtClean="0"/>
              <a:t>В день рождения выдающегося пианиста в программе, названной «Романтизм от ВОСХОДА до заката», будут звучать самые известные концертные произведения.</a:t>
            </a:r>
          </a:p>
          <a:p>
            <a:r>
              <a:rPr lang="ru-RU" sz="2000" dirty="0" smtClean="0"/>
              <a:t>   </a:t>
            </a:r>
            <a:r>
              <a:rPr lang="ru-RU" sz="2000" b="1" dirty="0" smtClean="0"/>
              <a:t>3) </a:t>
            </a:r>
            <a:r>
              <a:rPr lang="ru-RU" sz="2000" dirty="0" smtClean="0"/>
              <a:t>Все автоматы, оформляющие АБОНЕМЕНТЫ для пассажиров электричек, отмечены специальными плакатами.</a:t>
            </a:r>
          </a:p>
          <a:p>
            <a:r>
              <a:rPr lang="ru-RU" sz="2000" dirty="0" smtClean="0"/>
              <a:t>   </a:t>
            </a:r>
            <a:r>
              <a:rPr lang="ru-RU" sz="2000" b="1" dirty="0" smtClean="0"/>
              <a:t>4) </a:t>
            </a:r>
            <a:r>
              <a:rPr lang="ru-RU" sz="2000" dirty="0" smtClean="0"/>
              <a:t>Лыжники вышли из охотничьего домика и невольно зажмурились от НЕТЕРПИМОГО блеска, которым была залита поляна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86018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15. Укажите пример с ошибкой в образовании формы слова.</a:t>
            </a:r>
          </a:p>
          <a:p>
            <a:r>
              <a:rPr lang="ru-RU" dirty="0" smtClean="0"/>
              <a:t>   </a:t>
            </a:r>
            <a:r>
              <a:rPr lang="ru-RU" b="1" dirty="0" smtClean="0"/>
              <a:t>1) </a:t>
            </a:r>
            <a:r>
              <a:rPr lang="ru-RU" dirty="0" err="1" smtClean="0"/>
              <a:t>восьмиста</a:t>
            </a:r>
            <a:r>
              <a:rPr lang="ru-RU" dirty="0" smtClean="0"/>
              <a:t> страниц</a:t>
            </a:r>
          </a:p>
          <a:p>
            <a:r>
              <a:rPr lang="ru-RU" dirty="0" smtClean="0"/>
              <a:t>   </a:t>
            </a:r>
            <a:r>
              <a:rPr lang="ru-RU" b="1" dirty="0" smtClean="0"/>
              <a:t>2) </a:t>
            </a:r>
            <a:r>
              <a:rPr lang="ru-RU" dirty="0" smtClean="0"/>
              <a:t>прополощи бельё</a:t>
            </a:r>
          </a:p>
          <a:p>
            <a:r>
              <a:rPr lang="ru-RU" dirty="0" smtClean="0"/>
              <a:t>   </a:t>
            </a:r>
            <a:r>
              <a:rPr lang="ru-RU" b="1" dirty="0" smtClean="0"/>
              <a:t>3) </a:t>
            </a:r>
            <a:r>
              <a:rPr lang="ru-RU" dirty="0" smtClean="0"/>
              <a:t>подпишите договоры</a:t>
            </a:r>
          </a:p>
          <a:p>
            <a:r>
              <a:rPr lang="ru-RU" dirty="0" smtClean="0"/>
              <a:t>   </a:t>
            </a:r>
            <a:r>
              <a:rPr lang="ru-RU" b="1" dirty="0" smtClean="0"/>
              <a:t>4) </a:t>
            </a:r>
            <a:r>
              <a:rPr lang="ru-RU" dirty="0" smtClean="0"/>
              <a:t>на их тетрадях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86018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16. Укажите грамматически правильное продолжение предложения.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Осуществляя запуск искусственных спутников,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/>
              <a:t>   </a:t>
            </a:r>
            <a:r>
              <a:rPr lang="ru-RU" sz="2000" b="1" dirty="0" smtClean="0"/>
              <a:t>1) </a:t>
            </a:r>
            <a:r>
              <a:rPr lang="ru-RU" sz="2000" dirty="0" smtClean="0"/>
              <a:t>расширились возможности радио- и телевещания, а также телефонной связи.</a:t>
            </a:r>
          </a:p>
          <a:p>
            <a:r>
              <a:rPr lang="ru-RU" sz="2000" dirty="0" smtClean="0"/>
              <a:t>   </a:t>
            </a:r>
            <a:r>
              <a:rPr lang="ru-RU" sz="2000" b="1" dirty="0" smtClean="0"/>
              <a:t>2) </a:t>
            </a:r>
            <a:r>
              <a:rPr lang="ru-RU" sz="2000" dirty="0" smtClean="0"/>
              <a:t>ставилась не только научная цель.</a:t>
            </a:r>
          </a:p>
          <a:p>
            <a:r>
              <a:rPr lang="ru-RU" sz="2000" dirty="0" smtClean="0"/>
              <a:t>   </a:t>
            </a:r>
            <a:r>
              <a:rPr lang="ru-RU" sz="2000" b="1" dirty="0" smtClean="0"/>
              <a:t>3) </a:t>
            </a:r>
            <a:r>
              <a:rPr lang="ru-RU" sz="2000" dirty="0" smtClean="0"/>
              <a:t>это привело к развитию новых технологий.</a:t>
            </a:r>
          </a:p>
          <a:p>
            <a:r>
              <a:rPr lang="ru-RU" sz="2000" dirty="0" smtClean="0"/>
              <a:t>   </a:t>
            </a:r>
            <a:r>
              <a:rPr lang="ru-RU" sz="2000" b="1" dirty="0" smtClean="0"/>
              <a:t>4) </a:t>
            </a:r>
            <a:r>
              <a:rPr lang="ru-RU" sz="2000" dirty="0" smtClean="0"/>
              <a:t>можно получить важную научную информацию.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8601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17. Укажите предложение с грамматической ошибкой (с нарушением синтаксической нормы).</a:t>
            </a:r>
          </a:p>
          <a:p>
            <a:r>
              <a:rPr lang="ru-RU" dirty="0" smtClean="0"/>
              <a:t>  </a:t>
            </a:r>
            <a:r>
              <a:rPr lang="ru-RU" sz="2200" dirty="0" smtClean="0"/>
              <a:t> </a:t>
            </a:r>
            <a:r>
              <a:rPr lang="ru-RU" sz="2200" b="1" dirty="0" smtClean="0"/>
              <a:t>1) </a:t>
            </a:r>
            <a:r>
              <a:rPr lang="ru-RU" sz="2200" dirty="0" smtClean="0"/>
              <a:t>Главным и удивительным свойством Аркадия Гайдара было то, что его жизнь никак нельзя было отделить от его книг.</a:t>
            </a:r>
          </a:p>
          <a:p>
            <a:r>
              <a:rPr lang="ru-RU" sz="2200" dirty="0" smtClean="0"/>
              <a:t>   </a:t>
            </a:r>
            <a:r>
              <a:rPr lang="ru-RU" sz="2200" b="1" dirty="0" smtClean="0"/>
              <a:t>2) </a:t>
            </a:r>
            <a:r>
              <a:rPr lang="ru-RU" sz="2200" dirty="0" smtClean="0"/>
              <a:t>В эпоху Екатерины II в Кремле было воздвигнуто одно из величественнейших и значительнейших по исторической судьбе зданий, долгое время называвшееся Сенатом.</a:t>
            </a:r>
          </a:p>
          <a:p>
            <a:r>
              <a:rPr lang="ru-RU" sz="2200" dirty="0" smtClean="0"/>
              <a:t>   </a:t>
            </a:r>
            <a:r>
              <a:rPr lang="ru-RU" sz="2200" b="1" dirty="0" smtClean="0"/>
              <a:t>3) </a:t>
            </a:r>
            <a:r>
              <a:rPr lang="ru-RU" sz="2200" dirty="0" smtClean="0"/>
              <a:t>Чувство восхищения учителем переполняло оратора, речь которого была взволнованной и проникновенной.</a:t>
            </a:r>
          </a:p>
          <a:p>
            <a:r>
              <a:rPr lang="ru-RU" sz="2200" dirty="0" smtClean="0"/>
              <a:t>   </a:t>
            </a:r>
            <a:r>
              <a:rPr lang="ru-RU" sz="2200" b="1" dirty="0" smtClean="0"/>
              <a:t>4) </a:t>
            </a:r>
            <a:r>
              <a:rPr lang="ru-RU" sz="2200" dirty="0" smtClean="0"/>
              <a:t>Последний пример доказывает о том, что приобретение автомобиля слишком ответственное дело, чтобы доверять его случайным людям.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8601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18. В каком предложении придаточную часть сложноподчинённого предложения нельзя заменить обособленным определением, выраженным причастным оборотом?</a:t>
            </a:r>
          </a:p>
          <a:p>
            <a:r>
              <a:rPr lang="ru-RU" dirty="0" smtClean="0"/>
              <a:t>  </a:t>
            </a:r>
            <a:r>
              <a:rPr lang="ru-RU" sz="2200" dirty="0" smtClean="0"/>
              <a:t> </a:t>
            </a:r>
            <a:r>
              <a:rPr lang="ru-RU" sz="2200" b="1" dirty="0" smtClean="0"/>
              <a:t>1) </a:t>
            </a:r>
            <a:r>
              <a:rPr lang="ru-RU" sz="2200" dirty="0" smtClean="0"/>
              <a:t>В </a:t>
            </a:r>
            <a:r>
              <a:rPr lang="ru-RU" sz="2000" dirty="0" smtClean="0"/>
              <a:t>своё</a:t>
            </a:r>
            <a:r>
              <a:rPr lang="ru-RU" sz="2200" dirty="0" smtClean="0"/>
              <a:t> повествование автор нередко вплетает поговорки и пословицы, которые выражают народную мудрость.</a:t>
            </a:r>
          </a:p>
          <a:p>
            <a:r>
              <a:rPr lang="ru-RU" sz="2200" dirty="0" smtClean="0"/>
              <a:t>   </a:t>
            </a:r>
            <a:r>
              <a:rPr lang="ru-RU" sz="2200" b="1" dirty="0" smtClean="0"/>
              <a:t>2) </a:t>
            </a:r>
            <a:r>
              <a:rPr lang="ru-RU" sz="2200" dirty="0" smtClean="0"/>
              <a:t>Юмор, который не вызывает мгновенной ответной реакции у зрителя или читателя, мёртв.</a:t>
            </a:r>
          </a:p>
          <a:p>
            <a:r>
              <a:rPr lang="ru-RU" sz="2200" dirty="0" smtClean="0"/>
              <a:t>   </a:t>
            </a:r>
            <a:r>
              <a:rPr lang="ru-RU" sz="2200" b="1" dirty="0" smtClean="0"/>
              <a:t>3) </a:t>
            </a:r>
            <a:r>
              <a:rPr lang="ru-RU" sz="2200" dirty="0" smtClean="0"/>
              <a:t>Режиссёр поставил фильм «Гараж», который высмеивал многие социальные недостатки.</a:t>
            </a:r>
          </a:p>
          <a:p>
            <a:r>
              <a:rPr lang="ru-RU" sz="2200" dirty="0" smtClean="0"/>
              <a:t>   </a:t>
            </a:r>
            <a:r>
              <a:rPr lang="ru-RU" sz="2200" b="1" dirty="0" smtClean="0"/>
              <a:t>4) </a:t>
            </a:r>
            <a:r>
              <a:rPr lang="ru-RU" sz="2200" dirty="0" smtClean="0"/>
              <a:t>В 1892 г. А.А. Фет готовил итоговый сборник стихотворений, в котором уместилось бы всё созданное им за полвека.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8601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1. В каком предложении придаточную часть сложноподчинённого предложения нельзя заменить обособленным определением, выраженным причастным оборотом?</a:t>
            </a:r>
          </a:p>
          <a:p>
            <a:r>
              <a:rPr lang="ru-RU" dirty="0" smtClean="0"/>
              <a:t>   </a:t>
            </a:r>
            <a:r>
              <a:rPr lang="ru-RU" sz="2000" b="1" dirty="0" smtClean="0"/>
              <a:t>1) </a:t>
            </a:r>
            <a:r>
              <a:rPr lang="ru-RU" sz="2000" dirty="0" smtClean="0"/>
              <a:t>На улице Московской в Курске располагается двухэтажное здание, на фасаде которого будет красоваться вывеска «Кондитерская Н.П. </a:t>
            </a:r>
            <a:r>
              <a:rPr lang="ru-RU" sz="2000" dirty="0" err="1" smtClean="0"/>
              <a:t>Левашкевича</a:t>
            </a:r>
            <a:r>
              <a:rPr lang="ru-RU" sz="2000" dirty="0" smtClean="0"/>
              <a:t>».</a:t>
            </a:r>
          </a:p>
          <a:p>
            <a:r>
              <a:rPr lang="ru-RU" sz="2000" dirty="0" smtClean="0"/>
              <a:t>   </a:t>
            </a:r>
            <a:r>
              <a:rPr lang="ru-RU" sz="2000" b="1" dirty="0" smtClean="0"/>
              <a:t>2) </a:t>
            </a:r>
            <a:r>
              <a:rPr lang="ru-RU" sz="2000" dirty="0" smtClean="0"/>
              <a:t>Борис Шергин «писатель души, сердца», который раскрыл идеи братства, красоты, взаимовыручки.   </a:t>
            </a:r>
          </a:p>
          <a:p>
            <a:r>
              <a:rPr lang="ru-RU" sz="2000" b="1" dirty="0" smtClean="0"/>
              <a:t>3) </a:t>
            </a:r>
            <a:r>
              <a:rPr lang="ru-RU" sz="2000" dirty="0" smtClean="0"/>
              <a:t>Интересно оригинальное расположение лёгких ажурных балконов башни, которые создают «воздушный переход» из одной части дома в другую.</a:t>
            </a:r>
          </a:p>
          <a:p>
            <a:r>
              <a:rPr lang="ru-RU" sz="2000" dirty="0" smtClean="0"/>
              <a:t>   </a:t>
            </a:r>
            <a:r>
              <a:rPr lang="ru-RU" sz="2000" b="1" dirty="0" smtClean="0"/>
              <a:t>4) </a:t>
            </a:r>
            <a:r>
              <a:rPr lang="ru-RU" sz="2000" dirty="0" smtClean="0"/>
              <a:t>В открытии выставки участвовал внук известного кондитера О.В. Левитский, который стал архитектором.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86018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19. В каком слове допущена ошибка в постановке ударения: </a:t>
            </a:r>
            <a:r>
              <a:rPr lang="ru-RU" b="1" dirty="0" smtClean="0">
                <a:solidFill>
                  <a:srgbClr val="FF0000"/>
                </a:solidFill>
              </a:rPr>
              <a:t>неверно</a:t>
            </a:r>
            <a:r>
              <a:rPr lang="ru-RU" dirty="0" smtClean="0">
                <a:solidFill>
                  <a:srgbClr val="FF0000"/>
                </a:solidFill>
              </a:rPr>
              <a:t> выделена буква, обозначающая ударный гласный звук?</a:t>
            </a:r>
          </a:p>
          <a:p>
            <a:r>
              <a:rPr lang="ru-RU" dirty="0" smtClean="0"/>
              <a:t>   </a:t>
            </a:r>
            <a:r>
              <a:rPr lang="ru-RU" b="1" dirty="0" smtClean="0"/>
              <a:t>1) </a:t>
            </a:r>
            <a:r>
              <a:rPr lang="ru-RU" dirty="0" err="1" smtClean="0"/>
              <a:t>позвалА</a:t>
            </a:r>
            <a:endParaRPr lang="ru-RU" dirty="0" smtClean="0"/>
          </a:p>
          <a:p>
            <a:r>
              <a:rPr lang="ru-RU" dirty="0" smtClean="0"/>
              <a:t>   </a:t>
            </a:r>
            <a:r>
              <a:rPr lang="ru-RU" b="1" dirty="0" smtClean="0"/>
              <a:t>2) </a:t>
            </a:r>
            <a:r>
              <a:rPr lang="ru-RU" dirty="0" err="1" smtClean="0"/>
              <a:t>принЯл</a:t>
            </a:r>
            <a:endParaRPr lang="ru-RU" dirty="0" smtClean="0"/>
          </a:p>
          <a:p>
            <a:r>
              <a:rPr lang="ru-RU" dirty="0" smtClean="0"/>
              <a:t>   </a:t>
            </a:r>
            <a:r>
              <a:rPr lang="ru-RU" b="1" dirty="0" smtClean="0"/>
              <a:t>3) </a:t>
            </a:r>
            <a:r>
              <a:rPr lang="ru-RU" dirty="0" err="1" smtClean="0"/>
              <a:t>тОрты</a:t>
            </a:r>
            <a:endParaRPr lang="ru-RU" dirty="0" smtClean="0"/>
          </a:p>
          <a:p>
            <a:r>
              <a:rPr lang="ru-RU" dirty="0" smtClean="0"/>
              <a:t>   </a:t>
            </a:r>
            <a:r>
              <a:rPr lang="ru-RU" b="1" dirty="0" smtClean="0"/>
              <a:t>4) </a:t>
            </a:r>
            <a:r>
              <a:rPr lang="ru-RU" dirty="0" err="1" smtClean="0"/>
              <a:t>начАв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8601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20. В каком варианте ответа выделенное слово употреблено </a:t>
            </a:r>
            <a:r>
              <a:rPr lang="ru-RU" b="1" dirty="0" smtClean="0">
                <a:solidFill>
                  <a:srgbClr val="FF0000"/>
                </a:solidFill>
              </a:rPr>
              <a:t>неверно</a:t>
            </a:r>
            <a:r>
              <a:rPr lang="ru-RU" dirty="0" smtClean="0">
                <a:solidFill>
                  <a:srgbClr val="FF0000"/>
                </a:solidFill>
              </a:rPr>
              <a:t>?</a:t>
            </a:r>
          </a:p>
          <a:p>
            <a:r>
              <a:rPr lang="ru-RU" dirty="0" smtClean="0"/>
              <a:t>   </a:t>
            </a:r>
            <a:r>
              <a:rPr lang="ru-RU" sz="2000" b="1" dirty="0" smtClean="0"/>
              <a:t>1) </a:t>
            </a:r>
            <a:r>
              <a:rPr lang="ru-RU" sz="2000" dirty="0" smtClean="0"/>
              <a:t>Гости посетили актовый зал нового здания лицея, который масштабами и убранством не уступает небольшому ДРАМАТИЧЕСКОМУ театру.</a:t>
            </a:r>
          </a:p>
          <a:p>
            <a:r>
              <a:rPr lang="ru-RU" sz="2000" dirty="0" smtClean="0"/>
              <a:t>   </a:t>
            </a:r>
            <a:r>
              <a:rPr lang="ru-RU" sz="2000" b="1" dirty="0" smtClean="0"/>
              <a:t>2) </a:t>
            </a:r>
            <a:r>
              <a:rPr lang="ru-RU" sz="2000" dirty="0" smtClean="0"/>
              <a:t>Спасатели оперативно локализовали пожар в ВЫСОТНОМ доме.</a:t>
            </a:r>
          </a:p>
          <a:p>
            <a:r>
              <a:rPr lang="ru-RU" sz="2000" dirty="0" smtClean="0"/>
              <a:t>   </a:t>
            </a:r>
            <a:r>
              <a:rPr lang="ru-RU" sz="2000" b="1" dirty="0" smtClean="0"/>
              <a:t>3) </a:t>
            </a:r>
            <a:r>
              <a:rPr lang="ru-RU" sz="2000" dirty="0" smtClean="0"/>
              <a:t>Экологи пытаются определить заболевание, которое угрожает самшиту, особенно его молодым ВСХОДАМ, исчезновением.</a:t>
            </a:r>
          </a:p>
          <a:p>
            <a:r>
              <a:rPr lang="ru-RU" sz="2000" dirty="0" smtClean="0"/>
              <a:t>   </a:t>
            </a:r>
            <a:r>
              <a:rPr lang="ru-RU" sz="2000" b="1" dirty="0" smtClean="0"/>
              <a:t>4) </a:t>
            </a:r>
            <a:r>
              <a:rPr lang="ru-RU" sz="2000" dirty="0" smtClean="0"/>
              <a:t>Экологи призывают экономно расходовать электроэнергию и планируют провести для АБОНЕМЕНТОВ сотовой связи специальную </a:t>
            </a:r>
            <a:r>
              <a:rPr lang="ru-RU" sz="2000" dirty="0" err="1" smtClean="0"/>
              <a:t>экоакцию</a:t>
            </a:r>
            <a:r>
              <a:rPr lang="ru-RU" sz="2000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86018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21. Укажите пример с ошибкой в образовании формы слова.</a:t>
            </a:r>
          </a:p>
          <a:p>
            <a:r>
              <a:rPr lang="ru-RU" dirty="0" smtClean="0"/>
              <a:t>   </a:t>
            </a:r>
            <a:r>
              <a:rPr lang="ru-RU" b="1" dirty="0" smtClean="0"/>
              <a:t>1) </a:t>
            </a:r>
            <a:r>
              <a:rPr lang="ru-RU" dirty="0" smtClean="0"/>
              <a:t>их часы</a:t>
            </a:r>
          </a:p>
          <a:p>
            <a:r>
              <a:rPr lang="ru-RU" dirty="0" smtClean="0"/>
              <a:t>   </a:t>
            </a:r>
            <a:r>
              <a:rPr lang="ru-RU" b="1" dirty="0" smtClean="0"/>
              <a:t>2) </a:t>
            </a:r>
            <a:r>
              <a:rPr lang="ru-RU" dirty="0" smtClean="0"/>
              <a:t>в две тысячи девятом году</a:t>
            </a:r>
          </a:p>
          <a:p>
            <a:r>
              <a:rPr lang="ru-RU" dirty="0" smtClean="0"/>
              <a:t>   </a:t>
            </a:r>
            <a:r>
              <a:rPr lang="ru-RU" b="1" dirty="0" smtClean="0"/>
              <a:t>3) </a:t>
            </a:r>
            <a:r>
              <a:rPr lang="ru-RU" dirty="0" smtClean="0"/>
              <a:t>воздержаться от комментариев</a:t>
            </a:r>
          </a:p>
          <a:p>
            <a:r>
              <a:rPr lang="ru-RU" dirty="0" smtClean="0"/>
              <a:t>   </a:t>
            </a:r>
            <a:r>
              <a:rPr lang="ru-RU" b="1" dirty="0" smtClean="0"/>
              <a:t>4) </a:t>
            </a:r>
            <a:r>
              <a:rPr lang="ru-RU" dirty="0" smtClean="0"/>
              <a:t>посадили двадцать яблоней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86018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22. Укажите грамматически правильное продолжение предложения</a:t>
            </a:r>
            <a:r>
              <a:rPr lang="ru-RU" dirty="0" smtClean="0"/>
              <a:t>.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Уподобляя занятия наукой игре,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/>
              <a:t>   </a:t>
            </a:r>
            <a:r>
              <a:rPr lang="ru-RU" sz="2000" b="1" dirty="0" smtClean="0"/>
              <a:t>1) </a:t>
            </a:r>
            <a:r>
              <a:rPr lang="ru-RU" sz="2000" dirty="0" smtClean="0"/>
              <a:t>и игра, и наука основаны на интересе и не преследуют узкопрактических целей.</a:t>
            </a:r>
          </a:p>
          <a:p>
            <a:r>
              <a:rPr lang="ru-RU" sz="2000" dirty="0" smtClean="0"/>
              <a:t>   </a:t>
            </a:r>
            <a:r>
              <a:rPr lang="ru-RU" sz="2000" b="1" dirty="0" smtClean="0"/>
              <a:t>2) </a:t>
            </a:r>
            <a:r>
              <a:rPr lang="ru-RU" sz="2000" dirty="0" smtClean="0"/>
              <a:t>психологи подчёркивают творческое начало в научной работе.</a:t>
            </a:r>
          </a:p>
          <a:p>
            <a:r>
              <a:rPr lang="ru-RU" sz="2000" dirty="0" smtClean="0"/>
              <a:t>   </a:t>
            </a:r>
            <a:r>
              <a:rPr lang="ru-RU" sz="2000" b="1" dirty="0" smtClean="0"/>
              <a:t>3) </a:t>
            </a:r>
            <a:r>
              <a:rPr lang="ru-RU" sz="2000" dirty="0" smtClean="0"/>
              <a:t>между ними есть и существенная разница.</a:t>
            </a:r>
          </a:p>
          <a:p>
            <a:r>
              <a:rPr lang="ru-RU" sz="2000" dirty="0" smtClean="0"/>
              <a:t>   </a:t>
            </a:r>
            <a:r>
              <a:rPr lang="ru-RU" sz="2000" b="1" dirty="0" smtClean="0"/>
              <a:t>4) </a:t>
            </a:r>
            <a:r>
              <a:rPr lang="ru-RU" sz="2000" dirty="0" smtClean="0"/>
              <a:t>это сравнение не совсем верно.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86018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23. Укажите предложение с грамматической ошибкой (с нарушением синтаксической нормы).</a:t>
            </a:r>
          </a:p>
          <a:p>
            <a:r>
              <a:rPr lang="ru-RU" dirty="0" smtClean="0"/>
              <a:t>   </a:t>
            </a:r>
            <a:r>
              <a:rPr lang="ru-RU" sz="2000" b="1" dirty="0" smtClean="0"/>
              <a:t>1) </a:t>
            </a:r>
            <a:r>
              <a:rPr lang="ru-RU" sz="2000" dirty="0" smtClean="0"/>
              <a:t>В романе Булгакова «Мастер и Маргарита» проблема любви раскрыта во всём блеске таланта автора.</a:t>
            </a:r>
          </a:p>
          <a:p>
            <a:r>
              <a:rPr lang="ru-RU" sz="2000" dirty="0" smtClean="0"/>
              <a:t>   </a:t>
            </a:r>
            <a:r>
              <a:rPr lang="ru-RU" sz="2000" b="1" dirty="0" smtClean="0"/>
              <a:t>2) </a:t>
            </a:r>
            <a:r>
              <a:rPr lang="ru-RU" sz="2000" dirty="0" smtClean="0"/>
              <a:t>Девочка не только рассказала о жизни и творчестве поэта, но и прочитала наизусть одно из его стихотворений.</a:t>
            </a:r>
          </a:p>
          <a:p>
            <a:r>
              <a:rPr lang="ru-RU" sz="2000" dirty="0" smtClean="0"/>
              <a:t>   </a:t>
            </a:r>
            <a:r>
              <a:rPr lang="ru-RU" sz="2000" b="1" dirty="0" smtClean="0"/>
              <a:t>3) </a:t>
            </a:r>
            <a:r>
              <a:rPr lang="ru-RU" sz="2000" dirty="0" smtClean="0"/>
              <a:t>В лесу мы нашли много ландышей, пробивающихся из-под земли.</a:t>
            </a:r>
          </a:p>
          <a:p>
            <a:r>
              <a:rPr lang="ru-RU" sz="2000" dirty="0" smtClean="0"/>
              <a:t>   </a:t>
            </a:r>
            <a:r>
              <a:rPr lang="ru-RU" sz="2000" b="1" dirty="0" smtClean="0"/>
              <a:t>4) </a:t>
            </a:r>
            <a:r>
              <a:rPr lang="ru-RU" sz="2000" dirty="0" smtClean="0"/>
              <a:t>Молодёжь любит и интересуется музыкой.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8601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24.В каком предложении придаточную часть сложноподчинённого предложения нельзя заменить обособленным определением, выраженным причастным оборотом?</a:t>
            </a:r>
          </a:p>
          <a:p>
            <a:r>
              <a:rPr lang="ru-RU" dirty="0" smtClean="0"/>
              <a:t> </a:t>
            </a:r>
            <a:r>
              <a:rPr lang="ru-RU" sz="2000" dirty="0" smtClean="0"/>
              <a:t>  </a:t>
            </a:r>
            <a:r>
              <a:rPr lang="ru-RU" sz="2000" b="1" dirty="0" smtClean="0"/>
              <a:t>1) </a:t>
            </a:r>
            <a:r>
              <a:rPr lang="ru-RU" sz="2000" dirty="0" smtClean="0"/>
              <a:t>Герои В. Шукшина пришли из той «</a:t>
            </a:r>
            <a:r>
              <a:rPr lang="ru-RU" sz="2000" dirty="0" err="1" smtClean="0"/>
              <a:t>шукшинской</a:t>
            </a:r>
            <a:r>
              <a:rPr lang="ru-RU" sz="2000" dirty="0" smtClean="0"/>
              <a:t> жизни», которую мог бы прожить сам писатель.</a:t>
            </a:r>
          </a:p>
          <a:p>
            <a:r>
              <a:rPr lang="ru-RU" sz="2000" dirty="0" smtClean="0"/>
              <a:t>   </a:t>
            </a:r>
            <a:r>
              <a:rPr lang="ru-RU" sz="2000" b="1" dirty="0" smtClean="0"/>
              <a:t>2) </a:t>
            </a:r>
            <a:r>
              <a:rPr lang="ru-RU" sz="2000" dirty="0" smtClean="0"/>
              <a:t>В текстах-характеристиках следование </a:t>
            </a:r>
            <a:r>
              <a:rPr lang="ru-RU" sz="2000" dirty="0" err="1" smtClean="0"/>
              <a:t>подтем</a:t>
            </a:r>
            <a:r>
              <a:rPr lang="ru-RU" sz="2000" dirty="0" smtClean="0"/>
              <a:t> не является свободным, а подчинено определённым принципам систематизации, которые опираются на традицию и логику.</a:t>
            </a:r>
          </a:p>
          <a:p>
            <a:r>
              <a:rPr lang="ru-RU" sz="2000" dirty="0" smtClean="0"/>
              <a:t>   </a:t>
            </a:r>
            <a:r>
              <a:rPr lang="ru-RU" sz="2000" b="1" dirty="0" smtClean="0"/>
              <a:t>3) </a:t>
            </a:r>
            <a:r>
              <a:rPr lang="ru-RU" sz="2000" dirty="0" smtClean="0"/>
              <a:t>Физика, по мнению многих, ведёт своё начало с опыта, который был проведён Галилеем несколько веков назад.</a:t>
            </a:r>
          </a:p>
          <a:p>
            <a:r>
              <a:rPr lang="ru-RU" sz="2000" dirty="0" smtClean="0"/>
              <a:t>   </a:t>
            </a:r>
            <a:r>
              <a:rPr lang="ru-RU" sz="2000" b="1" dirty="0" smtClean="0"/>
              <a:t>4) </a:t>
            </a:r>
            <a:r>
              <a:rPr lang="ru-RU" sz="2000" dirty="0" smtClean="0"/>
              <a:t>Репутация Репина как художника, который соединил в своём творчестве лучшие черты русского реализма, сложилась ещё при его жизни.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8601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25. В каком слове допущена ошибка в постановке ударения: </a:t>
            </a:r>
            <a:r>
              <a:rPr lang="ru-RU" b="1" dirty="0" smtClean="0">
                <a:solidFill>
                  <a:srgbClr val="FF0000"/>
                </a:solidFill>
              </a:rPr>
              <a:t>неверно</a:t>
            </a:r>
            <a:r>
              <a:rPr lang="ru-RU" dirty="0" smtClean="0">
                <a:solidFill>
                  <a:srgbClr val="FF0000"/>
                </a:solidFill>
              </a:rPr>
              <a:t> выделена буква, обозначающая ударный гласный звук?</a:t>
            </a:r>
          </a:p>
          <a:p>
            <a:r>
              <a:rPr lang="ru-RU" dirty="0" smtClean="0"/>
              <a:t>   </a:t>
            </a:r>
            <a:r>
              <a:rPr lang="ru-RU" b="1" dirty="0" smtClean="0"/>
              <a:t>1) </a:t>
            </a:r>
            <a:r>
              <a:rPr lang="ru-RU" dirty="0" err="1" smtClean="0"/>
              <a:t>клалА</a:t>
            </a:r>
            <a:endParaRPr lang="ru-RU" dirty="0" smtClean="0"/>
          </a:p>
          <a:p>
            <a:r>
              <a:rPr lang="ru-RU" dirty="0" smtClean="0"/>
              <a:t>   </a:t>
            </a:r>
            <a:r>
              <a:rPr lang="ru-RU" b="1" dirty="0" smtClean="0"/>
              <a:t>2) </a:t>
            </a:r>
            <a:r>
              <a:rPr lang="ru-RU" dirty="0" err="1" smtClean="0"/>
              <a:t>звалА</a:t>
            </a:r>
            <a:endParaRPr lang="ru-RU" dirty="0" smtClean="0"/>
          </a:p>
          <a:p>
            <a:r>
              <a:rPr lang="ru-RU" dirty="0" smtClean="0"/>
              <a:t>   </a:t>
            </a:r>
            <a:r>
              <a:rPr lang="ru-RU" b="1" dirty="0" smtClean="0"/>
              <a:t>3) </a:t>
            </a:r>
            <a:r>
              <a:rPr lang="ru-RU" dirty="0" err="1" smtClean="0"/>
              <a:t>слИвовый</a:t>
            </a:r>
            <a:endParaRPr lang="ru-RU" dirty="0" smtClean="0"/>
          </a:p>
          <a:p>
            <a:r>
              <a:rPr lang="ru-RU" dirty="0" smtClean="0"/>
              <a:t>   </a:t>
            </a:r>
            <a:r>
              <a:rPr lang="ru-RU" b="1" dirty="0" smtClean="0"/>
              <a:t>4) </a:t>
            </a:r>
            <a:r>
              <a:rPr lang="ru-RU" dirty="0" err="1" smtClean="0"/>
              <a:t>ненадОлго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8601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26. В каком варианте ответа выделенное слово употреблено </a:t>
            </a:r>
            <a:r>
              <a:rPr lang="ru-RU" b="1" dirty="0" smtClean="0">
                <a:solidFill>
                  <a:srgbClr val="FF0000"/>
                </a:solidFill>
              </a:rPr>
              <a:t>неверно</a:t>
            </a:r>
            <a:r>
              <a:rPr lang="ru-RU" dirty="0" smtClean="0">
                <a:solidFill>
                  <a:srgbClr val="FF0000"/>
                </a:solidFill>
              </a:rPr>
              <a:t>?</a:t>
            </a:r>
          </a:p>
          <a:p>
            <a:r>
              <a:rPr lang="ru-RU" dirty="0" smtClean="0"/>
              <a:t>   </a:t>
            </a:r>
            <a:r>
              <a:rPr lang="ru-RU" sz="2000" b="1" dirty="0" smtClean="0"/>
              <a:t>1) </a:t>
            </a:r>
            <a:r>
              <a:rPr lang="ru-RU" sz="2000" dirty="0" smtClean="0"/>
              <a:t>Известный режиссёр ощущал НЕТЕРПИМУЮ потребность передавать опыт молодым актёрам и поэтому создал свой театр.</a:t>
            </a:r>
          </a:p>
          <a:p>
            <a:r>
              <a:rPr lang="ru-RU" sz="2000" dirty="0" smtClean="0"/>
              <a:t>   </a:t>
            </a:r>
            <a:r>
              <a:rPr lang="ru-RU" sz="2000" b="1" dirty="0" smtClean="0"/>
              <a:t>2) </a:t>
            </a:r>
            <a:r>
              <a:rPr lang="ru-RU" sz="2000" dirty="0" smtClean="0"/>
              <a:t>Сотрудники лесничества и пожарные совместными усилиями потушили разгоревшийся в БОЛОТИСТОЙ местности крупный природный пожар.</a:t>
            </a:r>
          </a:p>
          <a:p>
            <a:r>
              <a:rPr lang="ru-RU" sz="2000" dirty="0" smtClean="0"/>
              <a:t>   </a:t>
            </a:r>
            <a:r>
              <a:rPr lang="ru-RU" sz="2000" b="1" dirty="0" smtClean="0"/>
              <a:t>3) </a:t>
            </a:r>
            <a:r>
              <a:rPr lang="ru-RU" sz="2000" dirty="0" smtClean="0"/>
              <a:t>ДЛИТЕЛЬНОЕ пребывание на воздухе оказывает благотворное влияние на человека.</a:t>
            </a:r>
          </a:p>
          <a:p>
            <a:r>
              <a:rPr lang="ru-RU" sz="2000" dirty="0" smtClean="0"/>
              <a:t>   </a:t>
            </a:r>
            <a:r>
              <a:rPr lang="ru-RU" sz="2000" b="1" dirty="0" smtClean="0"/>
              <a:t>4) </a:t>
            </a:r>
            <a:r>
              <a:rPr lang="ru-RU" sz="2000" dirty="0" smtClean="0"/>
              <a:t>Известный режиссёр снял навеянный АВТОБИОГРАФИЧЕСКИМИ мотивами фильм – групповой портрет своего поколения.</a:t>
            </a:r>
            <a:endParaRPr lang="ru-RU" sz="2000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8601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27. Укажите пример с ошибкой в образовании формы слова.</a:t>
            </a:r>
          </a:p>
          <a:p>
            <a:r>
              <a:rPr lang="ru-RU" dirty="0" smtClean="0"/>
              <a:t>   </a:t>
            </a:r>
            <a:r>
              <a:rPr lang="ru-RU" b="1" dirty="0" smtClean="0"/>
              <a:t>1) </a:t>
            </a:r>
            <a:r>
              <a:rPr lang="ru-RU" dirty="0" smtClean="0"/>
              <a:t>старые конюхи</a:t>
            </a:r>
          </a:p>
          <a:p>
            <a:r>
              <a:rPr lang="ru-RU" dirty="0" smtClean="0"/>
              <a:t>   </a:t>
            </a:r>
            <a:r>
              <a:rPr lang="ru-RU" b="1" dirty="0" smtClean="0"/>
              <a:t>2) </a:t>
            </a:r>
            <a:r>
              <a:rPr lang="ru-RU" dirty="0" smtClean="0"/>
              <a:t>выйди на дорогу</a:t>
            </a:r>
          </a:p>
          <a:p>
            <a:r>
              <a:rPr lang="ru-RU" dirty="0" smtClean="0"/>
              <a:t>   </a:t>
            </a:r>
            <a:r>
              <a:rPr lang="ru-RU" b="1" dirty="0" smtClean="0"/>
              <a:t>3) </a:t>
            </a:r>
            <a:r>
              <a:rPr lang="ru-RU" dirty="0" smtClean="0"/>
              <a:t>нет </a:t>
            </a:r>
            <a:r>
              <a:rPr lang="ru-RU" dirty="0" err="1" smtClean="0"/>
              <a:t>ясель</a:t>
            </a:r>
            <a:r>
              <a:rPr lang="ru-RU" dirty="0" smtClean="0"/>
              <a:t> рядом</a:t>
            </a:r>
          </a:p>
          <a:p>
            <a:r>
              <a:rPr lang="ru-RU" dirty="0" smtClean="0"/>
              <a:t>   </a:t>
            </a:r>
            <a:r>
              <a:rPr lang="ru-RU" b="1" dirty="0" smtClean="0"/>
              <a:t>4) </a:t>
            </a:r>
            <a:r>
              <a:rPr lang="ru-RU" dirty="0" smtClean="0"/>
              <a:t>около двухсот автомобилей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8601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solidFill>
                  <a:srgbClr val="FF0000"/>
                </a:solidFill>
              </a:rPr>
              <a:t>28. Укажите грамматически правильное продолжение предложения.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Переводя один и тот же художественный текст,</a:t>
            </a:r>
            <a:endParaRPr lang="ru-RU" sz="2400" dirty="0" smtClean="0">
              <a:solidFill>
                <a:srgbClr val="FF0000"/>
              </a:solidFill>
            </a:endParaRPr>
          </a:p>
          <a:p>
            <a:r>
              <a:rPr lang="ru-RU" dirty="0" smtClean="0"/>
              <a:t>   </a:t>
            </a:r>
            <a:r>
              <a:rPr lang="ru-RU" sz="2000" b="1" dirty="0" smtClean="0"/>
              <a:t>1) </a:t>
            </a:r>
            <a:r>
              <a:rPr lang="ru-RU" sz="2000" dirty="0" smtClean="0"/>
              <a:t>он по-разному интерпретируется переводчиками.</a:t>
            </a:r>
          </a:p>
          <a:p>
            <a:r>
              <a:rPr lang="ru-RU" sz="2000" dirty="0" smtClean="0"/>
              <a:t>   </a:t>
            </a:r>
            <a:r>
              <a:rPr lang="ru-RU" sz="2000" b="1" dirty="0" smtClean="0"/>
              <a:t>2) </a:t>
            </a:r>
            <a:r>
              <a:rPr lang="ru-RU" sz="2000" dirty="0" smtClean="0"/>
              <a:t>между переводами всегда обнаруживается значительная разница.</a:t>
            </a:r>
          </a:p>
          <a:p>
            <a:r>
              <a:rPr lang="ru-RU" sz="2000" dirty="0" smtClean="0"/>
              <a:t>   </a:t>
            </a:r>
            <a:r>
              <a:rPr lang="ru-RU" sz="2000" b="1" dirty="0" smtClean="0"/>
              <a:t>3) </a:t>
            </a:r>
            <a:r>
              <a:rPr lang="ru-RU" sz="2000" dirty="0" smtClean="0"/>
              <a:t>переводчики используют не одну и ту же лексику.</a:t>
            </a:r>
          </a:p>
          <a:p>
            <a:r>
              <a:rPr lang="ru-RU" sz="2000" dirty="0" smtClean="0"/>
              <a:t>   </a:t>
            </a:r>
            <a:r>
              <a:rPr lang="ru-RU" sz="2000" b="1" dirty="0" smtClean="0"/>
              <a:t>4) </a:t>
            </a:r>
            <a:r>
              <a:rPr lang="ru-RU" sz="2000" dirty="0" smtClean="0"/>
              <a:t>не бывает совершенно одинаковых результатов.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86018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2.В каком слове допущена ошибка в постановке ударения: </a:t>
            </a:r>
            <a:r>
              <a:rPr lang="ru-RU" b="1" dirty="0" smtClean="0">
                <a:solidFill>
                  <a:srgbClr val="FF0000"/>
                </a:solidFill>
              </a:rPr>
              <a:t>неверно</a:t>
            </a:r>
            <a:r>
              <a:rPr lang="ru-RU" dirty="0" smtClean="0">
                <a:solidFill>
                  <a:srgbClr val="FF0000"/>
                </a:solidFill>
              </a:rPr>
              <a:t> выделена буква, обозначающая ударный гласный звук?</a:t>
            </a:r>
          </a:p>
          <a:p>
            <a:r>
              <a:rPr lang="ru-RU" dirty="0" smtClean="0"/>
              <a:t>   </a:t>
            </a:r>
            <a:r>
              <a:rPr lang="ru-RU" b="1" dirty="0" smtClean="0"/>
              <a:t>1) </a:t>
            </a:r>
            <a:r>
              <a:rPr lang="ru-RU" dirty="0" err="1" smtClean="0"/>
              <a:t>надЕленный</a:t>
            </a:r>
            <a:endParaRPr lang="ru-RU" dirty="0" smtClean="0"/>
          </a:p>
          <a:p>
            <a:r>
              <a:rPr lang="ru-RU" dirty="0" smtClean="0"/>
              <a:t>   </a:t>
            </a:r>
            <a:r>
              <a:rPr lang="ru-RU" b="1" dirty="0" smtClean="0"/>
              <a:t>2) </a:t>
            </a:r>
            <a:r>
              <a:rPr lang="ru-RU" dirty="0" err="1" smtClean="0"/>
              <a:t>понЯв</a:t>
            </a:r>
            <a:endParaRPr lang="ru-RU" dirty="0" smtClean="0"/>
          </a:p>
          <a:p>
            <a:r>
              <a:rPr lang="ru-RU" dirty="0" smtClean="0"/>
              <a:t>   </a:t>
            </a:r>
            <a:r>
              <a:rPr lang="ru-RU" b="1" dirty="0" smtClean="0"/>
              <a:t>3) </a:t>
            </a:r>
            <a:r>
              <a:rPr lang="ru-RU" dirty="0" err="1" smtClean="0"/>
              <a:t>надОлго</a:t>
            </a:r>
            <a:endParaRPr lang="ru-RU" dirty="0" smtClean="0"/>
          </a:p>
          <a:p>
            <a:r>
              <a:rPr lang="ru-RU" dirty="0" smtClean="0"/>
              <a:t>   </a:t>
            </a:r>
            <a:r>
              <a:rPr lang="ru-RU" b="1" dirty="0" smtClean="0"/>
              <a:t>4) </a:t>
            </a:r>
            <a:r>
              <a:rPr lang="ru-RU" dirty="0" err="1" smtClean="0"/>
              <a:t>укрепИт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8601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solidFill>
                  <a:srgbClr val="FF0000"/>
                </a:solidFill>
              </a:rPr>
              <a:t>29.Укажите предложение с грамматической ошибкой (с нарушением синтаксической нормы).</a:t>
            </a:r>
          </a:p>
          <a:p>
            <a:r>
              <a:rPr lang="ru-RU" dirty="0" smtClean="0"/>
              <a:t>   </a:t>
            </a:r>
            <a:r>
              <a:rPr lang="ru-RU" sz="2000" b="1" dirty="0" smtClean="0"/>
              <a:t>1) </a:t>
            </a:r>
            <a:r>
              <a:rPr lang="ru-RU" sz="2000" dirty="0" smtClean="0"/>
              <a:t>В опере «Русалочка» используются элементы народной музыки.</a:t>
            </a:r>
          </a:p>
          <a:p>
            <a:r>
              <a:rPr lang="ru-RU" sz="2000" dirty="0" smtClean="0"/>
              <a:t>   </a:t>
            </a:r>
            <a:r>
              <a:rPr lang="ru-RU" sz="2000" b="1" dirty="0" smtClean="0"/>
              <a:t>2) </a:t>
            </a:r>
            <a:r>
              <a:rPr lang="ru-RU" sz="2000" dirty="0" smtClean="0"/>
              <a:t>Мой сосед учится игре на гитаре, он будет музыкантом.</a:t>
            </a:r>
          </a:p>
          <a:p>
            <a:r>
              <a:rPr lang="ru-RU" sz="2000" dirty="0" smtClean="0"/>
              <a:t>   </a:t>
            </a:r>
            <a:r>
              <a:rPr lang="ru-RU" sz="2000" b="1" dirty="0" smtClean="0"/>
              <a:t>3) </a:t>
            </a:r>
            <a:r>
              <a:rPr lang="ru-RU" sz="2000" dirty="0" smtClean="0"/>
              <a:t>Каждый день я поливал и любовался этими необычными цветами.</a:t>
            </a:r>
          </a:p>
          <a:p>
            <a:r>
              <a:rPr lang="ru-RU" sz="2000" dirty="0" smtClean="0"/>
              <a:t>   </a:t>
            </a:r>
            <a:r>
              <a:rPr lang="ru-RU" sz="2000" b="1" dirty="0" smtClean="0"/>
              <a:t>4) </a:t>
            </a:r>
            <a:r>
              <a:rPr lang="ru-RU" sz="2000" dirty="0" smtClean="0"/>
              <a:t>Стоит нам тревожиться?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8601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30. В каком слове допущена ошибка в постановке ударения: </a:t>
            </a:r>
            <a:r>
              <a:rPr lang="ru-RU" b="1" dirty="0" smtClean="0">
                <a:solidFill>
                  <a:srgbClr val="FF0000"/>
                </a:solidFill>
              </a:rPr>
              <a:t>неверно</a:t>
            </a:r>
            <a:r>
              <a:rPr lang="ru-RU" dirty="0" smtClean="0">
                <a:solidFill>
                  <a:srgbClr val="FF0000"/>
                </a:solidFill>
              </a:rPr>
              <a:t> выделена буква, обозначающая ударный гласный звук?</a:t>
            </a:r>
          </a:p>
          <a:p>
            <a:r>
              <a:rPr lang="ru-RU" dirty="0" smtClean="0"/>
              <a:t>   </a:t>
            </a:r>
            <a:r>
              <a:rPr lang="ru-RU" b="1" dirty="0" smtClean="0"/>
              <a:t>1) </a:t>
            </a:r>
            <a:r>
              <a:rPr lang="ru-RU" dirty="0" err="1" smtClean="0"/>
              <a:t>снялА</a:t>
            </a:r>
            <a:endParaRPr lang="ru-RU" dirty="0" smtClean="0"/>
          </a:p>
          <a:p>
            <a:r>
              <a:rPr lang="ru-RU" dirty="0" smtClean="0"/>
              <a:t>   </a:t>
            </a:r>
            <a:r>
              <a:rPr lang="ru-RU" b="1" dirty="0" smtClean="0"/>
              <a:t>2) </a:t>
            </a:r>
            <a:r>
              <a:rPr lang="ru-RU" dirty="0" err="1" smtClean="0"/>
              <a:t>кранЫ</a:t>
            </a:r>
            <a:endParaRPr lang="ru-RU" dirty="0" smtClean="0"/>
          </a:p>
          <a:p>
            <a:r>
              <a:rPr lang="ru-RU" dirty="0" smtClean="0"/>
              <a:t>   </a:t>
            </a:r>
            <a:r>
              <a:rPr lang="ru-RU" b="1" dirty="0" smtClean="0"/>
              <a:t>3) </a:t>
            </a:r>
            <a:r>
              <a:rPr lang="ru-RU" dirty="0" err="1" smtClean="0"/>
              <a:t>окружИт</a:t>
            </a:r>
            <a:endParaRPr lang="ru-RU" dirty="0" smtClean="0"/>
          </a:p>
          <a:p>
            <a:r>
              <a:rPr lang="ru-RU" dirty="0" smtClean="0"/>
              <a:t>   </a:t>
            </a:r>
            <a:r>
              <a:rPr lang="ru-RU" b="1" dirty="0" smtClean="0"/>
              <a:t>4) </a:t>
            </a:r>
            <a:r>
              <a:rPr lang="ru-RU" dirty="0" err="1" smtClean="0"/>
              <a:t>ловкА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8601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000" dirty="0" smtClean="0">
                <a:solidFill>
                  <a:srgbClr val="FF0000"/>
                </a:solidFill>
              </a:rPr>
              <a:t>31. В каком варианте ответа выделенное слово употреблено </a:t>
            </a:r>
            <a:r>
              <a:rPr lang="ru-RU" sz="3000" b="1" dirty="0" smtClean="0">
                <a:solidFill>
                  <a:srgbClr val="FF0000"/>
                </a:solidFill>
              </a:rPr>
              <a:t>неверно</a:t>
            </a:r>
            <a:r>
              <a:rPr lang="ru-RU" sz="3000" dirty="0" smtClean="0">
                <a:solidFill>
                  <a:srgbClr val="FF0000"/>
                </a:solidFill>
              </a:rPr>
              <a:t>?</a:t>
            </a:r>
          </a:p>
          <a:p>
            <a:r>
              <a:rPr lang="ru-RU" dirty="0" smtClean="0"/>
              <a:t>   </a:t>
            </a:r>
            <a:r>
              <a:rPr lang="ru-RU" sz="2000" b="1" dirty="0" smtClean="0"/>
              <a:t>1) </a:t>
            </a:r>
            <a:r>
              <a:rPr lang="ru-RU" sz="2000" dirty="0" smtClean="0"/>
              <a:t>В российском прокате с большим успехом прошла картина культового режиссёра итальянского кино, которую он назвал АВТОБИОГРАФИЧЕСКОЙ.</a:t>
            </a:r>
          </a:p>
          <a:p>
            <a:r>
              <a:rPr lang="ru-RU" sz="2000" dirty="0" smtClean="0"/>
              <a:t>   </a:t>
            </a:r>
            <a:r>
              <a:rPr lang="ru-RU" sz="2000" b="1" dirty="0" smtClean="0"/>
              <a:t>2) </a:t>
            </a:r>
            <a:r>
              <a:rPr lang="ru-RU" sz="2000" dirty="0" smtClean="0"/>
              <a:t>ГАРМОНИЧНЫЕ пропорции здания основаны на классических образцах.</a:t>
            </a:r>
          </a:p>
          <a:p>
            <a:r>
              <a:rPr lang="ru-RU" sz="2000" dirty="0" smtClean="0"/>
              <a:t>   </a:t>
            </a:r>
            <a:r>
              <a:rPr lang="ru-RU" sz="2000" b="1" dirty="0" smtClean="0"/>
              <a:t>3) </a:t>
            </a:r>
            <a:r>
              <a:rPr lang="ru-RU" sz="2000" dirty="0" smtClean="0"/>
              <a:t>Чемпионы страны последние два матча отыграли на самом ВЫСОТНОМ уровне.</a:t>
            </a:r>
          </a:p>
          <a:p>
            <a:r>
              <a:rPr lang="ru-RU" sz="2000" dirty="0" smtClean="0"/>
              <a:t>   </a:t>
            </a:r>
            <a:r>
              <a:rPr lang="ru-RU" sz="2000" b="1" dirty="0" smtClean="0"/>
              <a:t>4) </a:t>
            </a:r>
            <a:r>
              <a:rPr lang="ru-RU" sz="2000" dirty="0" smtClean="0"/>
              <a:t>Выставка известного фотохудожника даёт возможность лучше понять, какие ДЕМОКРАТИЧЕСКИЕ и экономические реформы произошли в стране за короткий период времени.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8601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32. Укажите пример с ошибкой в образовании формы слова.</a:t>
            </a:r>
          </a:p>
          <a:p>
            <a:r>
              <a:rPr lang="ru-RU" dirty="0" smtClean="0"/>
              <a:t>   </a:t>
            </a:r>
            <a:r>
              <a:rPr lang="ru-RU" b="1" dirty="0" smtClean="0"/>
              <a:t>1) </a:t>
            </a:r>
            <a:r>
              <a:rPr lang="ru-RU" dirty="0" smtClean="0"/>
              <a:t>пара чулок</a:t>
            </a:r>
          </a:p>
          <a:p>
            <a:r>
              <a:rPr lang="ru-RU" dirty="0" smtClean="0"/>
              <a:t>   </a:t>
            </a:r>
            <a:r>
              <a:rPr lang="ru-RU" b="1" dirty="0" smtClean="0"/>
              <a:t>2) </a:t>
            </a:r>
            <a:r>
              <a:rPr lang="ru-RU" dirty="0" err="1" smtClean="0"/>
              <a:t>звончее</a:t>
            </a:r>
            <a:endParaRPr lang="ru-RU" dirty="0" smtClean="0"/>
          </a:p>
          <a:p>
            <a:r>
              <a:rPr lang="ru-RU" dirty="0" smtClean="0"/>
              <a:t>   </a:t>
            </a:r>
            <a:r>
              <a:rPr lang="ru-RU" b="1" dirty="0" smtClean="0"/>
              <a:t>3) </a:t>
            </a:r>
            <a:r>
              <a:rPr lang="ru-RU" dirty="0" smtClean="0"/>
              <a:t>известные лекторы</a:t>
            </a:r>
          </a:p>
          <a:p>
            <a:r>
              <a:rPr lang="ru-RU" dirty="0" smtClean="0"/>
              <a:t>   </a:t>
            </a:r>
            <a:r>
              <a:rPr lang="ru-RU" b="1" dirty="0" smtClean="0"/>
              <a:t>4) </a:t>
            </a:r>
            <a:r>
              <a:rPr lang="ru-RU" dirty="0" smtClean="0"/>
              <a:t>изрешечённый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8601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33. Укажите грамматически правильное продолжение предложения.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Сравнивая журавля и цаплю,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/>
              <a:t>  </a:t>
            </a:r>
            <a:r>
              <a:rPr lang="ru-RU" sz="2000" dirty="0" smtClean="0"/>
              <a:t> </a:t>
            </a:r>
            <a:r>
              <a:rPr lang="ru-RU" sz="2000" b="1" dirty="0" smtClean="0"/>
              <a:t>1) </a:t>
            </a:r>
            <a:r>
              <a:rPr lang="ru-RU" sz="2000" dirty="0" smtClean="0"/>
              <a:t>различие проявляется и в форме тела, и в движениях.</a:t>
            </a:r>
          </a:p>
          <a:p>
            <a:r>
              <a:rPr lang="ru-RU" sz="2000" dirty="0" smtClean="0"/>
              <a:t>   </a:t>
            </a:r>
            <a:r>
              <a:rPr lang="ru-RU" sz="2000" b="1" dirty="0" smtClean="0"/>
              <a:t>2) </a:t>
            </a:r>
            <a:r>
              <a:rPr lang="ru-RU" sz="2000" dirty="0" smtClean="0"/>
              <a:t>есть и сходство, и различие.</a:t>
            </a:r>
          </a:p>
          <a:p>
            <a:r>
              <a:rPr lang="ru-RU" sz="2000" dirty="0" smtClean="0"/>
              <a:t>   </a:t>
            </a:r>
            <a:r>
              <a:rPr lang="ru-RU" sz="2000" b="1" dirty="0" smtClean="0"/>
              <a:t>3) </a:t>
            </a:r>
            <a:r>
              <a:rPr lang="ru-RU" sz="2000" dirty="0" smtClean="0"/>
              <a:t>детьми было отмечено сходство и различие.</a:t>
            </a:r>
          </a:p>
          <a:p>
            <a:r>
              <a:rPr lang="ru-RU" sz="2000" dirty="0" smtClean="0"/>
              <a:t>   </a:t>
            </a:r>
            <a:r>
              <a:rPr lang="ru-RU" sz="2000" b="1" dirty="0" smtClean="0"/>
              <a:t>4) </a:t>
            </a:r>
            <a:r>
              <a:rPr lang="ru-RU" sz="2000" dirty="0" smtClean="0"/>
              <a:t>можно отметить несколько важных различий.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8601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34. Укажите предложение с грамматической ошибкой (с нарушением синтаксической нормы).</a:t>
            </a:r>
          </a:p>
          <a:p>
            <a:r>
              <a:rPr lang="ru-RU" dirty="0" smtClean="0"/>
              <a:t>   </a:t>
            </a:r>
            <a:r>
              <a:rPr lang="ru-RU" sz="2000" b="1" dirty="0" smtClean="0"/>
              <a:t>1) </a:t>
            </a:r>
            <a:r>
              <a:rPr lang="ru-RU" sz="2000" dirty="0" smtClean="0"/>
              <a:t>Депутаты обратили внимание на проблемы школьного образования.</a:t>
            </a:r>
          </a:p>
          <a:p>
            <a:r>
              <a:rPr lang="ru-RU" sz="2000" dirty="0" smtClean="0"/>
              <a:t>   </a:t>
            </a:r>
            <a:r>
              <a:rPr lang="ru-RU" sz="2000" b="1" dirty="0" smtClean="0"/>
              <a:t>2) </a:t>
            </a:r>
            <a:r>
              <a:rPr lang="ru-RU" sz="2000" dirty="0" smtClean="0"/>
              <a:t>Друзья очень скучали по Москве, по её радостной суете, праздничности.</a:t>
            </a:r>
          </a:p>
          <a:p>
            <a:r>
              <a:rPr lang="ru-RU" sz="2000" dirty="0" smtClean="0"/>
              <a:t>   </a:t>
            </a:r>
            <a:r>
              <a:rPr lang="ru-RU" sz="2000" b="1" dirty="0" smtClean="0"/>
              <a:t>3) </a:t>
            </a:r>
            <a:r>
              <a:rPr lang="ru-RU" sz="2000" dirty="0" smtClean="0"/>
              <a:t>В посёлке интересовались и верили всему необычному.</a:t>
            </a:r>
          </a:p>
          <a:p>
            <a:r>
              <a:rPr lang="ru-RU" sz="2000" dirty="0" smtClean="0"/>
              <a:t>   </a:t>
            </a:r>
            <a:r>
              <a:rPr lang="ru-RU" sz="2000" b="1" dirty="0" smtClean="0"/>
              <a:t>4) </a:t>
            </a:r>
            <a:r>
              <a:rPr lang="ru-RU" sz="2000" dirty="0" smtClean="0"/>
              <a:t>Это произведение искусства удовлетворяет самому изысканному вкусу.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8601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35. В каком предложении придаточную часть сложноподчинённого предложения нельзя заменить обособленным определением, выраженным причастным оборотом?</a:t>
            </a:r>
          </a:p>
          <a:p>
            <a:r>
              <a:rPr lang="ru-RU" dirty="0" smtClean="0"/>
              <a:t>   </a:t>
            </a:r>
            <a:r>
              <a:rPr lang="ru-RU" sz="2000" b="1" dirty="0" smtClean="0"/>
              <a:t>1) </a:t>
            </a:r>
            <a:r>
              <a:rPr lang="ru-RU" sz="2000" dirty="0" smtClean="0"/>
              <a:t>Встреча с Гайдном, который проезжал через Бонн, укрепила в Бетховене решение ехать в Вену учиться у знаменитого композитора.</a:t>
            </a:r>
          </a:p>
          <a:p>
            <a:r>
              <a:rPr lang="ru-RU" sz="2000" dirty="0" smtClean="0"/>
              <a:t>   </a:t>
            </a:r>
            <a:r>
              <a:rPr lang="ru-RU" sz="2000" b="1" dirty="0" smtClean="0"/>
              <a:t>2) </a:t>
            </a:r>
            <a:r>
              <a:rPr lang="ru-RU" sz="2000" dirty="0" smtClean="0"/>
              <a:t>В основу пейзажа И.И. Шишкина «Корабельная роща» легли этюды, которые были выполнены художником в родных </a:t>
            </a:r>
            <a:r>
              <a:rPr lang="ru-RU" sz="2000" dirty="0" err="1" smtClean="0"/>
              <a:t>прикамских</a:t>
            </a:r>
            <a:r>
              <a:rPr lang="ru-RU" sz="2000" dirty="0" smtClean="0"/>
              <a:t> лесах.</a:t>
            </a:r>
          </a:p>
          <a:p>
            <a:r>
              <a:rPr lang="ru-RU" sz="2000" dirty="0" smtClean="0"/>
              <a:t>   </a:t>
            </a:r>
            <a:r>
              <a:rPr lang="ru-RU" sz="2000" b="1" dirty="0" smtClean="0"/>
              <a:t>3) </a:t>
            </a:r>
            <a:r>
              <a:rPr lang="ru-RU" sz="2000" dirty="0" smtClean="0"/>
              <a:t>Поэзия М.Ю. Лермонтова была одним из факторов, который заставил В.Г. Белинского острее ощутить трагическое неустройство современной жизни, глубже понять её социальные противоречия.</a:t>
            </a:r>
          </a:p>
          <a:p>
            <a:r>
              <a:rPr lang="ru-RU" sz="2000" dirty="0" smtClean="0"/>
              <a:t>   </a:t>
            </a:r>
            <a:r>
              <a:rPr lang="ru-RU" sz="2000" b="1" dirty="0" smtClean="0"/>
              <a:t>4) </a:t>
            </a:r>
            <a:r>
              <a:rPr lang="ru-RU" sz="2000" dirty="0" smtClean="0"/>
              <a:t>Но ведь есть же где-нибудь на свете человек, которого она полюбит!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8601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36. В каком слове допущена ошибка в постановке ударения: </a:t>
            </a:r>
            <a:r>
              <a:rPr lang="ru-RU" b="1" dirty="0" smtClean="0">
                <a:solidFill>
                  <a:srgbClr val="FF0000"/>
                </a:solidFill>
              </a:rPr>
              <a:t>неверно</a:t>
            </a:r>
            <a:r>
              <a:rPr lang="ru-RU" dirty="0" smtClean="0">
                <a:solidFill>
                  <a:srgbClr val="FF0000"/>
                </a:solidFill>
              </a:rPr>
              <a:t> выделена буква, обозначающая ударный гласный звук?</a:t>
            </a:r>
          </a:p>
          <a:p>
            <a:r>
              <a:rPr lang="ru-RU" dirty="0" smtClean="0"/>
              <a:t>   </a:t>
            </a:r>
            <a:r>
              <a:rPr lang="ru-RU" b="1" dirty="0" smtClean="0"/>
              <a:t>1) </a:t>
            </a:r>
            <a:r>
              <a:rPr lang="ru-RU" dirty="0" err="1" smtClean="0"/>
              <a:t>бОроду</a:t>
            </a:r>
            <a:endParaRPr lang="ru-RU" dirty="0" smtClean="0"/>
          </a:p>
          <a:p>
            <a:r>
              <a:rPr lang="ru-RU" dirty="0" smtClean="0"/>
              <a:t>   </a:t>
            </a:r>
            <a:r>
              <a:rPr lang="ru-RU" b="1" dirty="0" smtClean="0"/>
              <a:t>2) </a:t>
            </a:r>
            <a:r>
              <a:rPr lang="ru-RU" dirty="0" err="1" smtClean="0"/>
              <a:t>бАнты</a:t>
            </a:r>
            <a:endParaRPr lang="ru-RU" dirty="0" smtClean="0"/>
          </a:p>
          <a:p>
            <a:r>
              <a:rPr lang="ru-RU" dirty="0" smtClean="0"/>
              <a:t>   </a:t>
            </a:r>
            <a:r>
              <a:rPr lang="ru-RU" b="1" dirty="0" smtClean="0"/>
              <a:t>3) </a:t>
            </a:r>
            <a:r>
              <a:rPr lang="ru-RU" dirty="0" err="1" smtClean="0"/>
              <a:t>досУха</a:t>
            </a:r>
            <a:endParaRPr lang="ru-RU" dirty="0" smtClean="0"/>
          </a:p>
          <a:p>
            <a:r>
              <a:rPr lang="ru-RU" dirty="0" smtClean="0"/>
              <a:t>   </a:t>
            </a:r>
            <a:r>
              <a:rPr lang="ru-RU" b="1" dirty="0" smtClean="0"/>
              <a:t>4) </a:t>
            </a:r>
            <a:r>
              <a:rPr lang="ru-RU" dirty="0" err="1" smtClean="0"/>
              <a:t>щемИт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8601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37. В каком варианте ответа выделенное слово употреблено </a:t>
            </a:r>
            <a:r>
              <a:rPr lang="ru-RU" b="1" dirty="0" smtClean="0">
                <a:solidFill>
                  <a:srgbClr val="FF0000"/>
                </a:solidFill>
              </a:rPr>
              <a:t>неверно</a:t>
            </a:r>
            <a:r>
              <a:rPr lang="ru-RU" dirty="0" smtClean="0">
                <a:solidFill>
                  <a:srgbClr val="FF0000"/>
                </a:solidFill>
              </a:rPr>
              <a:t>?</a:t>
            </a:r>
          </a:p>
          <a:p>
            <a:r>
              <a:rPr lang="ru-RU" dirty="0" smtClean="0"/>
              <a:t>  </a:t>
            </a:r>
            <a:r>
              <a:rPr lang="ru-RU" sz="2000" dirty="0" smtClean="0"/>
              <a:t> </a:t>
            </a:r>
            <a:r>
              <a:rPr lang="ru-RU" sz="2000" b="1" dirty="0" smtClean="0"/>
              <a:t>1) </a:t>
            </a:r>
            <a:r>
              <a:rPr lang="ru-RU" sz="2000" dirty="0" smtClean="0"/>
              <a:t>В этой ГОРИСТОЙ местности прячутся глубокие тёмные пропасти.</a:t>
            </a:r>
          </a:p>
          <a:p>
            <a:r>
              <a:rPr lang="ru-RU" sz="2000" dirty="0" smtClean="0"/>
              <a:t>   </a:t>
            </a:r>
            <a:r>
              <a:rPr lang="ru-RU" sz="2000" b="1" dirty="0" smtClean="0"/>
              <a:t>2) </a:t>
            </a:r>
            <a:r>
              <a:rPr lang="ru-RU" sz="2000" dirty="0" smtClean="0"/>
              <a:t>Опера Д.Д. Шостаковича «Леди Макбет </a:t>
            </a:r>
            <a:r>
              <a:rPr lang="ru-RU" sz="2000" dirty="0" err="1" smtClean="0"/>
              <a:t>Мценского</a:t>
            </a:r>
            <a:r>
              <a:rPr lang="ru-RU" sz="2000" dirty="0" smtClean="0"/>
              <a:t> уезда» – это два с половиной часа непрерывной музыки, почти НЕСТЕРПИМОЙ в своём драматизме.</a:t>
            </a:r>
          </a:p>
          <a:p>
            <a:r>
              <a:rPr lang="ru-RU" sz="2000" dirty="0" smtClean="0"/>
              <a:t>   </a:t>
            </a:r>
            <a:r>
              <a:rPr lang="ru-RU" sz="2000" b="1" dirty="0" smtClean="0"/>
              <a:t>3) </a:t>
            </a:r>
            <a:r>
              <a:rPr lang="ru-RU" sz="2000" dirty="0" smtClean="0"/>
              <a:t>В театре состоялся БЛАГОТВОРНЫЙ концерт, в котором приняли участие известные актёры.</a:t>
            </a:r>
          </a:p>
          <a:p>
            <a:r>
              <a:rPr lang="ru-RU" sz="2000" dirty="0" smtClean="0"/>
              <a:t>   </a:t>
            </a:r>
            <a:r>
              <a:rPr lang="ru-RU" sz="2000" b="1" dirty="0" smtClean="0"/>
              <a:t>4) </a:t>
            </a:r>
            <a:r>
              <a:rPr lang="ru-RU" sz="2000" dirty="0" smtClean="0"/>
              <a:t>ДИПЛОМАТИЧЕКАЯ миссия завершилась успешно благодаря профессионализму представителей страны.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8601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38. Укажите пример с ошибкой в образовании формы слова.</a:t>
            </a:r>
          </a:p>
          <a:p>
            <a:r>
              <a:rPr lang="ru-RU" dirty="0" smtClean="0"/>
              <a:t>   </a:t>
            </a:r>
            <a:r>
              <a:rPr lang="ru-RU" b="1" dirty="0" smtClean="0"/>
              <a:t>1) </a:t>
            </a:r>
            <a:r>
              <a:rPr lang="ru-RU" dirty="0" smtClean="0"/>
              <a:t>около восьмисот страниц</a:t>
            </a:r>
          </a:p>
          <a:p>
            <a:r>
              <a:rPr lang="ru-RU" dirty="0" smtClean="0"/>
              <a:t>   </a:t>
            </a:r>
            <a:r>
              <a:rPr lang="ru-RU" b="1" dirty="0" smtClean="0"/>
              <a:t>2) </a:t>
            </a:r>
            <a:r>
              <a:rPr lang="ru-RU" dirty="0" smtClean="0"/>
              <a:t>прополощи бельё</a:t>
            </a:r>
          </a:p>
          <a:p>
            <a:r>
              <a:rPr lang="ru-RU" dirty="0" smtClean="0"/>
              <a:t>   </a:t>
            </a:r>
            <a:r>
              <a:rPr lang="ru-RU" b="1" dirty="0" smtClean="0"/>
              <a:t>3) </a:t>
            </a:r>
            <a:r>
              <a:rPr lang="ru-RU" dirty="0" smtClean="0"/>
              <a:t>справились наиболее успешнее</a:t>
            </a:r>
          </a:p>
          <a:p>
            <a:r>
              <a:rPr lang="ru-RU" dirty="0" smtClean="0"/>
              <a:t>   </a:t>
            </a:r>
            <a:r>
              <a:rPr lang="ru-RU" b="1" dirty="0" smtClean="0"/>
              <a:t>4) </a:t>
            </a:r>
            <a:r>
              <a:rPr lang="ru-RU" dirty="0" smtClean="0"/>
              <a:t>директора гимназий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8601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3. В каком варианте ответа выделенное слово употреблено </a:t>
            </a:r>
            <a:r>
              <a:rPr lang="ru-RU" b="1" dirty="0" smtClean="0">
                <a:solidFill>
                  <a:srgbClr val="FF0000"/>
                </a:solidFill>
              </a:rPr>
              <a:t>неверно</a:t>
            </a:r>
            <a:r>
              <a:rPr lang="ru-RU" dirty="0" smtClean="0">
                <a:solidFill>
                  <a:srgbClr val="FF0000"/>
                </a:solidFill>
              </a:rPr>
              <a:t>?</a:t>
            </a:r>
          </a:p>
          <a:p>
            <a:r>
              <a:rPr lang="ru-RU" dirty="0" smtClean="0"/>
              <a:t> </a:t>
            </a:r>
            <a:r>
              <a:rPr lang="ru-RU" sz="2600" dirty="0" smtClean="0"/>
              <a:t> </a:t>
            </a:r>
            <a:r>
              <a:rPr lang="ru-RU" sz="1900" dirty="0" smtClean="0"/>
              <a:t> </a:t>
            </a:r>
            <a:r>
              <a:rPr lang="ru-RU" sz="1900" b="1" dirty="0" smtClean="0"/>
              <a:t>1</a:t>
            </a:r>
            <a:r>
              <a:rPr lang="ru-RU" sz="2000" b="1" dirty="0" smtClean="0"/>
              <a:t>) </a:t>
            </a:r>
            <a:r>
              <a:rPr lang="ru-RU" sz="2000" dirty="0" smtClean="0"/>
              <a:t>Современное общество пытается УСВОИТЬ новое направление в развитии коммуникации - коммуникативный менеджмент.   </a:t>
            </a:r>
          </a:p>
          <a:p>
            <a:r>
              <a:rPr lang="ru-RU" sz="2000" b="1" dirty="0" smtClean="0"/>
              <a:t>2) </a:t>
            </a:r>
            <a:r>
              <a:rPr lang="ru-RU" sz="2000" dirty="0" smtClean="0"/>
              <a:t>Венецианская штукатурка способна передать оптические свойства мрамора: неповторимый блеск, глубинное свечение, игру света и тени, на фоне которых проступает ПРИЧУДЛИВАЯ вязь прожилок.</a:t>
            </a:r>
          </a:p>
          <a:p>
            <a:r>
              <a:rPr lang="ru-RU" sz="2000" dirty="0" smtClean="0"/>
              <a:t>   </a:t>
            </a:r>
            <a:r>
              <a:rPr lang="ru-RU" sz="2000" b="1" dirty="0" smtClean="0"/>
              <a:t>3) </a:t>
            </a:r>
            <a:r>
              <a:rPr lang="ru-RU" sz="2000" dirty="0" smtClean="0"/>
              <a:t>В Красноярске впервые состоялся международный конкурс АРТИСТИЧЕСКОГО мастерства «Весна – 2012».</a:t>
            </a:r>
          </a:p>
          <a:p>
            <a:r>
              <a:rPr lang="ru-RU" sz="2000" dirty="0" smtClean="0"/>
              <a:t>   </a:t>
            </a:r>
            <a:r>
              <a:rPr lang="ru-RU" sz="2000" b="1" dirty="0" smtClean="0"/>
              <a:t>4) </a:t>
            </a:r>
            <a:r>
              <a:rPr lang="ru-RU" sz="2000" dirty="0" smtClean="0"/>
              <a:t>Без современных оптических приборов наблюдать за снежными барсами довольно сложно: это очень осторожный и СКРЫТНЫЙ зверь.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8601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600" dirty="0" smtClean="0">
                <a:solidFill>
                  <a:srgbClr val="FF0000"/>
                </a:solidFill>
              </a:rPr>
              <a:t>39. Укажите </a:t>
            </a:r>
            <a:r>
              <a:rPr lang="ru-RU" sz="2600" dirty="0" smtClean="0">
                <a:solidFill>
                  <a:srgbClr val="FF0000"/>
                </a:solidFill>
              </a:rPr>
              <a:t>грамматически правильное продолжение предложения.</a:t>
            </a:r>
          </a:p>
          <a:p>
            <a:pPr>
              <a:buNone/>
            </a:pPr>
            <a:r>
              <a:rPr lang="ru-RU" sz="2600" b="1" dirty="0" smtClean="0">
                <a:solidFill>
                  <a:srgbClr val="FF0000"/>
                </a:solidFill>
              </a:rPr>
              <a:t>Обнаружив в Мексике руины заброшенного древнего города,</a:t>
            </a:r>
            <a:endParaRPr lang="ru-RU" sz="2600" dirty="0" smtClean="0">
              <a:solidFill>
                <a:srgbClr val="FF0000"/>
              </a:solidFill>
            </a:endParaRPr>
          </a:p>
          <a:p>
            <a:r>
              <a:rPr lang="ru-RU" dirty="0" smtClean="0"/>
              <a:t>  </a:t>
            </a:r>
            <a:r>
              <a:rPr lang="ru-RU" sz="2200" dirty="0" smtClean="0"/>
              <a:t> </a:t>
            </a:r>
            <a:r>
              <a:rPr lang="ru-RU" sz="2200" b="1" dirty="0" smtClean="0"/>
              <a:t>1) </a:t>
            </a:r>
            <a:r>
              <a:rPr lang="ru-RU" sz="2200" dirty="0" smtClean="0"/>
              <a:t>особое внимание привлекли рельефы, изображавшие фигуру танцора.</a:t>
            </a:r>
          </a:p>
          <a:p>
            <a:r>
              <a:rPr lang="ru-RU" sz="2200" dirty="0" smtClean="0"/>
              <a:t>   </a:t>
            </a:r>
            <a:r>
              <a:rPr lang="ru-RU" sz="2200" b="1" dirty="0" smtClean="0"/>
              <a:t>2) </a:t>
            </a:r>
            <a:r>
              <a:rPr lang="ru-RU" sz="2200" dirty="0" smtClean="0"/>
              <a:t>французским офицером </a:t>
            </a:r>
            <a:r>
              <a:rPr lang="ru-RU" sz="2200" dirty="0" err="1" smtClean="0"/>
              <a:t>Дюпе</a:t>
            </a:r>
            <a:r>
              <a:rPr lang="ru-RU" sz="2200" dirty="0" smtClean="0"/>
              <a:t> было положено начало исследования одной из великих цивилизаций доколумбовой Америки.</a:t>
            </a:r>
          </a:p>
          <a:p>
            <a:r>
              <a:rPr lang="ru-RU" sz="2200" dirty="0" smtClean="0"/>
              <a:t>   </a:t>
            </a:r>
            <a:r>
              <a:rPr lang="ru-RU" sz="2200" b="1" dirty="0" smtClean="0"/>
              <a:t>3) </a:t>
            </a:r>
            <a:r>
              <a:rPr lang="ru-RU" sz="2200" dirty="0" smtClean="0"/>
              <a:t>французский офицер </a:t>
            </a:r>
            <a:r>
              <a:rPr lang="ru-RU" sz="2200" dirty="0" err="1" smtClean="0"/>
              <a:t>Дюпе</a:t>
            </a:r>
            <a:r>
              <a:rPr lang="ru-RU" sz="2200" dirty="0" smtClean="0"/>
              <a:t> обратил внимание на рельефы, изображавшие фигуру танцора.</a:t>
            </a:r>
          </a:p>
          <a:p>
            <a:r>
              <a:rPr lang="ru-RU" sz="2200" dirty="0" smtClean="0"/>
              <a:t>   </a:t>
            </a:r>
            <a:r>
              <a:rPr lang="ru-RU" sz="2200" b="1" dirty="0" smtClean="0"/>
              <a:t>4) </a:t>
            </a:r>
            <a:r>
              <a:rPr lang="ru-RU" sz="2200" dirty="0" smtClean="0"/>
              <a:t>позже выяснилось, что это следы великой цивилизации.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8601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40. Укажите предложение с грамматической ошибкой (с нарушением синтаксической нормы).</a:t>
            </a:r>
          </a:p>
          <a:p>
            <a:r>
              <a:rPr lang="ru-RU" dirty="0" smtClean="0"/>
              <a:t>   </a:t>
            </a:r>
            <a:r>
              <a:rPr lang="ru-RU" sz="2000" b="1" dirty="0" smtClean="0"/>
              <a:t>1) </a:t>
            </a:r>
            <a:r>
              <a:rPr lang="ru-RU" sz="2000" dirty="0" smtClean="0"/>
              <a:t>Чехов верил в то, что грядущая истинная культура облагородит человечество.</a:t>
            </a:r>
          </a:p>
          <a:p>
            <a:r>
              <a:rPr lang="ru-RU" sz="2000" dirty="0" smtClean="0"/>
              <a:t>   </a:t>
            </a:r>
            <a:r>
              <a:rPr lang="ru-RU" sz="2000" b="1" dirty="0" smtClean="0"/>
              <a:t>2) </a:t>
            </a:r>
            <a:r>
              <a:rPr lang="ru-RU" sz="2000" dirty="0" smtClean="0"/>
              <a:t>Одна из главных черт, свойственных Наташе Ростовой, </a:t>
            </a:r>
          </a:p>
          <a:p>
            <a:pPr>
              <a:buNone/>
            </a:pPr>
            <a:r>
              <a:rPr lang="ru-RU" sz="2000" dirty="0" smtClean="0"/>
              <a:t>–  честность в отношениях с людьми.   </a:t>
            </a:r>
          </a:p>
          <a:p>
            <a:r>
              <a:rPr lang="ru-RU" sz="2000" b="1" dirty="0" smtClean="0"/>
              <a:t>3) </a:t>
            </a:r>
            <a:r>
              <a:rPr lang="ru-RU" sz="2000" dirty="0" smtClean="0"/>
              <a:t>На уроках русского языка недостаточное внимание уделяется изучению норм литературного языка.</a:t>
            </a:r>
          </a:p>
          <a:p>
            <a:r>
              <a:rPr lang="ru-RU" sz="2000" dirty="0" smtClean="0"/>
              <a:t>   </a:t>
            </a:r>
            <a:r>
              <a:rPr lang="ru-RU" sz="2000" b="1" dirty="0" smtClean="0"/>
              <a:t>4) </a:t>
            </a:r>
            <a:r>
              <a:rPr lang="ru-RU" sz="2000" dirty="0" smtClean="0"/>
              <a:t>Все, кто читал роман Булгакова «Мастер и Маргарита», был потрясён  этой книгой.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86018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41. В каком предложении придаточную часть сложноподчинённого предложения нельзя заменить обособленным определением, выраженным причастным оборотом?</a:t>
            </a:r>
          </a:p>
          <a:p>
            <a:r>
              <a:rPr lang="ru-RU" dirty="0" smtClean="0"/>
              <a:t> </a:t>
            </a:r>
            <a:r>
              <a:rPr lang="ru-RU" sz="2200" dirty="0" smtClean="0"/>
              <a:t>  </a:t>
            </a:r>
            <a:r>
              <a:rPr lang="ru-RU" sz="2200" b="1" dirty="0" smtClean="0"/>
              <a:t>1) </a:t>
            </a:r>
            <a:r>
              <a:rPr lang="ru-RU" sz="2200" dirty="0" smtClean="0"/>
              <a:t>У человека имеется около десяти тысяч рецепторов, которые позволяют определить четыре базовых вкуса: сладкое, солёное, кислое, горькое.</a:t>
            </a:r>
          </a:p>
          <a:p>
            <a:r>
              <a:rPr lang="ru-RU" sz="2200" dirty="0" smtClean="0"/>
              <a:t>   </a:t>
            </a:r>
            <a:r>
              <a:rPr lang="ru-RU" sz="2200" b="1" dirty="0" smtClean="0"/>
              <a:t>2) </a:t>
            </a:r>
            <a:r>
              <a:rPr lang="ru-RU" sz="2200" dirty="0" smtClean="0"/>
              <a:t>Чеховский интеллигент был человеком, который сочетал глубочайшую порядочность с почти смехотворным неумением осуществлять свои идеалы и принципы.</a:t>
            </a:r>
          </a:p>
          <a:p>
            <a:r>
              <a:rPr lang="ru-RU" sz="2200" dirty="0" smtClean="0"/>
              <a:t>   </a:t>
            </a:r>
            <a:r>
              <a:rPr lang="ru-RU" sz="2200" b="1" dirty="0" smtClean="0"/>
              <a:t>3) </a:t>
            </a:r>
            <a:r>
              <a:rPr lang="ru-RU" sz="2200" dirty="0" smtClean="0"/>
              <a:t>Для решения демографической проблемы ООН приняла «Всемирный план действий в области народонаселения», в составлении которого участвовали географы и демографы.</a:t>
            </a:r>
          </a:p>
          <a:p>
            <a:r>
              <a:rPr lang="ru-RU" sz="2200" dirty="0" smtClean="0"/>
              <a:t>   </a:t>
            </a:r>
            <a:r>
              <a:rPr lang="ru-RU" sz="2200" b="1" dirty="0" smtClean="0"/>
              <a:t>4) </a:t>
            </a:r>
            <a:r>
              <a:rPr lang="ru-RU" sz="2200" dirty="0" smtClean="0"/>
              <a:t>В своих рассказах В. Шукшин исследовал серьёзную проблему «промежуточного» человека, который не прижился в городе.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8601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42. В каком слове допущена ошибка в постановке ударения: </a:t>
            </a:r>
            <a:r>
              <a:rPr lang="ru-RU" b="1" dirty="0" smtClean="0">
                <a:solidFill>
                  <a:srgbClr val="FF0000"/>
                </a:solidFill>
              </a:rPr>
              <a:t>неверно</a:t>
            </a:r>
            <a:r>
              <a:rPr lang="ru-RU" dirty="0" smtClean="0">
                <a:solidFill>
                  <a:srgbClr val="FF0000"/>
                </a:solidFill>
              </a:rPr>
              <a:t> выделена буква, обозначающая ударный гласный звук?</a:t>
            </a:r>
          </a:p>
          <a:p>
            <a:r>
              <a:rPr lang="ru-RU" dirty="0" smtClean="0"/>
              <a:t>   </a:t>
            </a:r>
            <a:r>
              <a:rPr lang="ru-RU" b="1" dirty="0" smtClean="0"/>
              <a:t>1) </a:t>
            </a:r>
            <a:r>
              <a:rPr lang="ru-RU" dirty="0" err="1" smtClean="0"/>
              <a:t>дОнизу</a:t>
            </a:r>
            <a:endParaRPr lang="ru-RU" dirty="0" smtClean="0"/>
          </a:p>
          <a:p>
            <a:r>
              <a:rPr lang="ru-RU" dirty="0" smtClean="0"/>
              <a:t>   </a:t>
            </a:r>
            <a:r>
              <a:rPr lang="ru-RU" b="1" dirty="0" smtClean="0"/>
              <a:t>2) </a:t>
            </a:r>
            <a:r>
              <a:rPr lang="ru-RU" dirty="0" err="1" smtClean="0"/>
              <a:t>прибЫв</a:t>
            </a:r>
            <a:endParaRPr lang="ru-RU" dirty="0" smtClean="0"/>
          </a:p>
          <a:p>
            <a:r>
              <a:rPr lang="ru-RU" dirty="0" smtClean="0"/>
              <a:t>   </a:t>
            </a:r>
            <a:r>
              <a:rPr lang="ru-RU" b="1" dirty="0" smtClean="0"/>
              <a:t>3) </a:t>
            </a:r>
            <a:r>
              <a:rPr lang="ru-RU" dirty="0" err="1" smtClean="0"/>
              <a:t>принЯтый</a:t>
            </a:r>
            <a:endParaRPr lang="ru-RU" dirty="0" smtClean="0"/>
          </a:p>
          <a:p>
            <a:r>
              <a:rPr lang="ru-RU" dirty="0" smtClean="0"/>
              <a:t>   </a:t>
            </a:r>
            <a:r>
              <a:rPr lang="ru-RU" b="1" dirty="0" smtClean="0"/>
              <a:t>4) </a:t>
            </a:r>
            <a:r>
              <a:rPr lang="ru-RU" dirty="0" err="1" smtClean="0"/>
              <a:t>щЁлкать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86018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В каком варианте ответа выделенное слово употреблено </a:t>
            </a:r>
            <a:r>
              <a:rPr lang="ru-RU" b="1" dirty="0" smtClean="0">
                <a:solidFill>
                  <a:srgbClr val="FF0000"/>
                </a:solidFill>
              </a:rPr>
              <a:t>неверно</a:t>
            </a:r>
            <a:r>
              <a:rPr lang="ru-RU" dirty="0" smtClean="0">
                <a:solidFill>
                  <a:srgbClr val="FF0000"/>
                </a:solidFill>
              </a:rPr>
              <a:t>?</a:t>
            </a:r>
          </a:p>
          <a:p>
            <a:r>
              <a:rPr lang="ru-RU" dirty="0" smtClean="0"/>
              <a:t>   </a:t>
            </a:r>
            <a:r>
              <a:rPr lang="ru-RU" sz="2000" b="1" dirty="0" smtClean="0"/>
              <a:t>1) </a:t>
            </a:r>
            <a:r>
              <a:rPr lang="ru-RU" sz="2000" dirty="0" smtClean="0"/>
              <a:t>Научный эксперимент начнётся только после ОБОСНОВАНИЯ практической необходимости подобного исследования.</a:t>
            </a:r>
          </a:p>
          <a:p>
            <a:r>
              <a:rPr lang="ru-RU" sz="2000" dirty="0" smtClean="0"/>
              <a:t>   </a:t>
            </a:r>
            <a:r>
              <a:rPr lang="ru-RU" sz="2000" b="1" dirty="0" smtClean="0"/>
              <a:t>2) </a:t>
            </a:r>
            <a:r>
              <a:rPr lang="ru-RU" sz="2000" dirty="0" smtClean="0"/>
              <a:t>АРТИСТИЧЕСКИЕ коллективы неоднократно посещали наш город.</a:t>
            </a:r>
          </a:p>
          <a:p>
            <a:r>
              <a:rPr lang="ru-RU" sz="2000" dirty="0" smtClean="0"/>
              <a:t>   </a:t>
            </a:r>
            <a:r>
              <a:rPr lang="ru-RU" sz="2000" b="1" dirty="0" smtClean="0"/>
              <a:t>3) </a:t>
            </a:r>
            <a:r>
              <a:rPr lang="ru-RU" sz="2000" dirty="0" smtClean="0"/>
              <a:t>Инициативная группа собрала ПОДПИСИ граждан под обращением в защиту природы.</a:t>
            </a:r>
          </a:p>
          <a:p>
            <a:r>
              <a:rPr lang="ru-RU" sz="2000" dirty="0" smtClean="0"/>
              <a:t>   </a:t>
            </a:r>
            <a:r>
              <a:rPr lang="ru-RU" sz="2000" b="1" dirty="0" smtClean="0"/>
              <a:t>4) </a:t>
            </a:r>
            <a:r>
              <a:rPr lang="ru-RU" sz="2000" dirty="0" smtClean="0"/>
              <a:t>Для проведения соревнований необходимо иметь резервное поле с ИСКУСНЫМ покрытием.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8601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44. Укажите пример с ошибкой в образовании формы слова.</a:t>
            </a:r>
          </a:p>
          <a:p>
            <a:r>
              <a:rPr lang="ru-RU" dirty="0" smtClean="0"/>
              <a:t>   </a:t>
            </a:r>
            <a:r>
              <a:rPr lang="ru-RU" b="1" dirty="0" smtClean="0"/>
              <a:t>1) </a:t>
            </a:r>
            <a:r>
              <a:rPr lang="ru-RU" dirty="0" smtClean="0"/>
              <a:t>полки для кухонь</a:t>
            </a:r>
          </a:p>
          <a:p>
            <a:r>
              <a:rPr lang="ru-RU" dirty="0" smtClean="0"/>
              <a:t>   </a:t>
            </a:r>
            <a:r>
              <a:rPr lang="ru-RU" b="1" dirty="0" smtClean="0"/>
              <a:t>2) </a:t>
            </a:r>
            <a:r>
              <a:rPr lang="ru-RU" dirty="0" smtClean="0"/>
              <a:t>красивее дочери</a:t>
            </a:r>
          </a:p>
          <a:p>
            <a:r>
              <a:rPr lang="ru-RU" dirty="0" smtClean="0"/>
              <a:t>   </a:t>
            </a:r>
            <a:r>
              <a:rPr lang="ru-RU" b="1" dirty="0" smtClean="0"/>
              <a:t>3) </a:t>
            </a:r>
            <a:r>
              <a:rPr lang="ru-RU" dirty="0" smtClean="0"/>
              <a:t>опытные инженера</a:t>
            </a:r>
          </a:p>
          <a:p>
            <a:r>
              <a:rPr lang="ru-RU" dirty="0" smtClean="0"/>
              <a:t>   </a:t>
            </a:r>
            <a:r>
              <a:rPr lang="ru-RU" b="1" dirty="0" smtClean="0"/>
              <a:t>4) </a:t>
            </a:r>
            <a:r>
              <a:rPr lang="ru-RU" dirty="0" smtClean="0"/>
              <a:t>в тысяча девятисотом году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8601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45. Укажите грамматически правильное продолжение предложения.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Читая книги Достоевского,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/>
              <a:t>   </a:t>
            </a:r>
            <a:r>
              <a:rPr lang="ru-RU" sz="2000" b="1" dirty="0" smtClean="0"/>
              <a:t>1) </a:t>
            </a:r>
            <a:r>
              <a:rPr lang="ru-RU" sz="2000" dirty="0" smtClean="0"/>
              <a:t>привлекают философские искания писателя.</a:t>
            </a:r>
          </a:p>
          <a:p>
            <a:r>
              <a:rPr lang="ru-RU" sz="2000" dirty="0" smtClean="0"/>
              <a:t>   </a:t>
            </a:r>
            <a:r>
              <a:rPr lang="ru-RU" sz="2000" b="1" dirty="0" smtClean="0"/>
              <a:t>2) </a:t>
            </a:r>
            <a:r>
              <a:rPr lang="ru-RU" sz="2000" dirty="0" smtClean="0"/>
              <a:t>особенно интересны разные типы людей, описанные им.</a:t>
            </a:r>
          </a:p>
          <a:p>
            <a:r>
              <a:rPr lang="ru-RU" sz="2000" dirty="0" smtClean="0"/>
              <a:t>   </a:t>
            </a:r>
            <a:r>
              <a:rPr lang="ru-RU" sz="2000" b="1" dirty="0" smtClean="0"/>
              <a:t>3) </a:t>
            </a:r>
            <a:r>
              <a:rPr lang="ru-RU" sz="2000" dirty="0" smtClean="0"/>
              <a:t>удивляешься его глубокому постижению человеческой души.</a:t>
            </a:r>
          </a:p>
          <a:p>
            <a:r>
              <a:rPr lang="ru-RU" sz="2000" dirty="0" smtClean="0"/>
              <a:t>   </a:t>
            </a:r>
            <a:r>
              <a:rPr lang="ru-RU" sz="2000" b="1" dirty="0" smtClean="0"/>
              <a:t>4) </a:t>
            </a:r>
            <a:r>
              <a:rPr lang="ru-RU" sz="2000" dirty="0" smtClean="0"/>
              <a:t>рассуждения автора интересны.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86018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Укажите предложение с грамматической ошибкой (с нарушением синтаксической нормы).</a:t>
            </a:r>
          </a:p>
          <a:p>
            <a:r>
              <a:rPr lang="ru-RU" dirty="0" smtClean="0"/>
              <a:t>  </a:t>
            </a:r>
            <a:r>
              <a:rPr lang="ru-RU" sz="2000" dirty="0" smtClean="0"/>
              <a:t> </a:t>
            </a:r>
            <a:r>
              <a:rPr lang="ru-RU" sz="2000" b="1" dirty="0" smtClean="0"/>
              <a:t>1) </a:t>
            </a:r>
            <a:r>
              <a:rPr lang="ru-RU" sz="2000" dirty="0" smtClean="0"/>
              <a:t>Самая высокая степень человеческой мудрости </a:t>
            </a:r>
          </a:p>
          <a:p>
            <a:pPr>
              <a:buNone/>
            </a:pPr>
            <a:r>
              <a:rPr lang="ru-RU" sz="2000" dirty="0" smtClean="0"/>
              <a:t>–  умение сохранять спокойствие духа вопреки внешних угроз.   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 smtClean="0"/>
              <a:t>2) </a:t>
            </a:r>
            <a:r>
              <a:rPr lang="ru-RU" sz="2000" dirty="0" smtClean="0"/>
              <a:t>Тех, кто в ХVIII столетии высказал предположение о возможности передачи энергии по проводам, считали фантазёрами.</a:t>
            </a:r>
          </a:p>
          <a:p>
            <a:r>
              <a:rPr lang="ru-RU" sz="2000" dirty="0" smtClean="0"/>
              <a:t>   </a:t>
            </a:r>
            <a:r>
              <a:rPr lang="ru-RU" sz="2000" b="1" dirty="0" smtClean="0"/>
              <a:t>3) </a:t>
            </a:r>
            <a:r>
              <a:rPr lang="ru-RU" sz="2000" dirty="0" smtClean="0"/>
              <a:t>Сосед по купе спросил попутчицу, не из Саратова ли она.</a:t>
            </a:r>
          </a:p>
          <a:p>
            <a:r>
              <a:rPr lang="ru-RU" sz="2000" dirty="0" smtClean="0"/>
              <a:t>   </a:t>
            </a:r>
            <a:r>
              <a:rPr lang="ru-RU" sz="2000" b="1" dirty="0" smtClean="0"/>
              <a:t>4) </a:t>
            </a:r>
            <a:r>
              <a:rPr lang="ru-RU" sz="2000" dirty="0" smtClean="0"/>
              <a:t>Вечером мы уже были на туристической базе, которая стояла на берегу моря и занимала почти полпарка.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8601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47. В каком предложении придаточную часть сложноподчинённого предложения нельзя заменить обособленным определением, выраженным причастным оборотом?</a:t>
            </a:r>
          </a:p>
          <a:p>
            <a:r>
              <a:rPr lang="ru-RU" sz="2000" dirty="0" smtClean="0"/>
              <a:t>   </a:t>
            </a:r>
            <a:r>
              <a:rPr lang="ru-RU" sz="2000" b="1" dirty="0" smtClean="0"/>
              <a:t>1) </a:t>
            </a:r>
            <a:r>
              <a:rPr lang="ru-RU" sz="2000" dirty="0" smtClean="0"/>
              <a:t>Интерьер в картине И. Репина «Не ждали» пронизан зыбким светом солнца, которое едва проглядывает сквозь грозовые облака. </a:t>
            </a:r>
          </a:p>
          <a:p>
            <a:r>
              <a:rPr lang="ru-RU" sz="2000" dirty="0" smtClean="0"/>
              <a:t>   </a:t>
            </a:r>
            <a:r>
              <a:rPr lang="ru-RU" sz="2000" b="1" dirty="0" smtClean="0"/>
              <a:t>2) </a:t>
            </a:r>
            <a:r>
              <a:rPr lang="ru-RU" sz="2000" dirty="0" smtClean="0"/>
              <a:t>Знакомство с зарубежной художественной жизнью было неизбежным этапом почти для всех отечественных мастеров, которые вступили в профессиональную жизнь в конце XIX </a:t>
            </a:r>
          </a:p>
          <a:p>
            <a:pPr>
              <a:buNone/>
            </a:pPr>
            <a:r>
              <a:rPr lang="ru-RU" sz="2000" dirty="0" smtClean="0"/>
              <a:t>– начале XX века. 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  </a:t>
            </a:r>
            <a:r>
              <a:rPr lang="ru-RU" sz="2000" b="1" dirty="0" smtClean="0"/>
              <a:t>3) </a:t>
            </a:r>
            <a:r>
              <a:rPr lang="ru-RU" sz="2000" dirty="0" smtClean="0"/>
              <a:t>С начала 1919 года в Витебске работало Народное художественное училище, которое организовал Марк Шагал.</a:t>
            </a:r>
          </a:p>
          <a:p>
            <a:r>
              <a:rPr lang="ru-RU" sz="2000" dirty="0" smtClean="0"/>
              <a:t>   </a:t>
            </a:r>
            <a:r>
              <a:rPr lang="ru-RU" sz="2000" b="1" dirty="0" smtClean="0"/>
              <a:t>4) </a:t>
            </a:r>
            <a:r>
              <a:rPr lang="ru-RU" sz="2000" dirty="0" smtClean="0"/>
              <a:t>Судьба сохранила холсты Малевича в войну: угол подвала, в котором они были спрятаны, чудом уцелел.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86018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4. Укажите пример с ошибкой в образовании формы слова.</a:t>
            </a:r>
          </a:p>
          <a:p>
            <a:r>
              <a:rPr lang="ru-RU" dirty="0" smtClean="0"/>
              <a:t>   </a:t>
            </a:r>
            <a:r>
              <a:rPr lang="ru-RU" b="1" dirty="0" smtClean="0"/>
              <a:t>1) </a:t>
            </a:r>
            <a:r>
              <a:rPr lang="ru-RU" dirty="0" smtClean="0"/>
              <a:t>семьюдесятью помощниками</a:t>
            </a:r>
          </a:p>
          <a:p>
            <a:r>
              <a:rPr lang="ru-RU" dirty="0" smtClean="0"/>
              <a:t>   </a:t>
            </a:r>
            <a:r>
              <a:rPr lang="ru-RU" b="1" dirty="0" smtClean="0"/>
              <a:t>2) </a:t>
            </a:r>
            <a:r>
              <a:rPr lang="ru-RU" dirty="0" err="1" smtClean="0"/>
              <a:t>ехай</a:t>
            </a:r>
            <a:r>
              <a:rPr lang="ru-RU" dirty="0" smtClean="0"/>
              <a:t> прямо</a:t>
            </a:r>
          </a:p>
          <a:p>
            <a:r>
              <a:rPr lang="ru-RU" dirty="0" smtClean="0"/>
              <a:t>   </a:t>
            </a:r>
            <a:r>
              <a:rPr lang="ru-RU" b="1" dirty="0" smtClean="0"/>
              <a:t>3) </a:t>
            </a:r>
            <a:r>
              <a:rPr lang="ru-RU" dirty="0" smtClean="0"/>
              <a:t>капает со свечей</a:t>
            </a:r>
          </a:p>
          <a:p>
            <a:r>
              <a:rPr lang="ru-RU" dirty="0" smtClean="0"/>
              <a:t>   </a:t>
            </a:r>
            <a:r>
              <a:rPr lang="ru-RU" b="1" dirty="0" smtClean="0"/>
              <a:t>4) </a:t>
            </a:r>
            <a:r>
              <a:rPr lang="ru-RU" dirty="0" smtClean="0"/>
              <a:t>наиболее удачно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86018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5.Укажите грамматически правильное продолжение предложения.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Используя метафоры и сравнения,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/>
              <a:t>  </a:t>
            </a:r>
            <a:r>
              <a:rPr lang="ru-RU" sz="2000" dirty="0" smtClean="0"/>
              <a:t> </a:t>
            </a:r>
            <a:r>
              <a:rPr lang="ru-RU" sz="2000" b="1" dirty="0" smtClean="0"/>
              <a:t>1) </a:t>
            </a:r>
            <a:r>
              <a:rPr lang="ru-RU" sz="2000" dirty="0" smtClean="0"/>
              <a:t>текст становится эмоциональнее, ярче.</a:t>
            </a:r>
          </a:p>
          <a:p>
            <a:r>
              <a:rPr lang="ru-RU" sz="2000" dirty="0" smtClean="0"/>
              <a:t>   </a:t>
            </a:r>
            <a:r>
              <a:rPr lang="ru-RU" sz="2000" b="1" dirty="0" smtClean="0"/>
              <a:t>2) </a:t>
            </a:r>
            <a:r>
              <a:rPr lang="ru-RU" sz="2000" dirty="0" smtClean="0"/>
              <a:t>достигается эмоциональность и образность описания.</a:t>
            </a:r>
          </a:p>
          <a:p>
            <a:r>
              <a:rPr lang="ru-RU" sz="2000" dirty="0" smtClean="0"/>
              <a:t>   </a:t>
            </a:r>
            <a:r>
              <a:rPr lang="ru-RU" sz="2000" b="1" dirty="0" smtClean="0"/>
              <a:t>3) </a:t>
            </a:r>
            <a:r>
              <a:rPr lang="ru-RU" sz="2000" dirty="0" smtClean="0"/>
              <a:t>нам интереснее читать текст.</a:t>
            </a:r>
          </a:p>
          <a:p>
            <a:r>
              <a:rPr lang="ru-RU" sz="2000" dirty="0" smtClean="0"/>
              <a:t>   </a:t>
            </a:r>
            <a:r>
              <a:rPr lang="ru-RU" sz="2000" b="1" dirty="0" smtClean="0"/>
              <a:t>4) </a:t>
            </a:r>
            <a:r>
              <a:rPr lang="ru-RU" sz="2000" dirty="0" smtClean="0"/>
              <a:t>автор делает текст живым, ярким.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8601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6. Укажите предложение с грамматической ошибкой (с нарушением синтаксической нормы).</a:t>
            </a:r>
          </a:p>
          <a:p>
            <a:r>
              <a:rPr lang="ru-RU" dirty="0" smtClean="0"/>
              <a:t>  </a:t>
            </a:r>
            <a:r>
              <a:rPr lang="ru-RU" sz="2200" dirty="0" smtClean="0"/>
              <a:t> </a:t>
            </a:r>
            <a:r>
              <a:rPr lang="ru-RU" sz="2000" b="1" dirty="0" smtClean="0"/>
              <a:t>1) </a:t>
            </a:r>
            <a:r>
              <a:rPr lang="ru-RU" sz="2000" dirty="0" smtClean="0"/>
              <a:t>Когда я спросил брата, какое у него любимое стихотворение, он сказал, что затрудняется ответить.</a:t>
            </a:r>
          </a:p>
          <a:p>
            <a:r>
              <a:rPr lang="ru-RU" sz="2000" dirty="0" smtClean="0"/>
              <a:t>   </a:t>
            </a:r>
            <a:r>
              <a:rPr lang="ru-RU" sz="2000" b="1" dirty="0" smtClean="0"/>
              <a:t>2) </a:t>
            </a:r>
            <a:r>
              <a:rPr lang="ru-RU" sz="2000" dirty="0" smtClean="0"/>
              <a:t>Приехавшие делегаты на конференцию должны зарегистрироваться.</a:t>
            </a:r>
          </a:p>
          <a:p>
            <a:r>
              <a:rPr lang="ru-RU" sz="2000" dirty="0" smtClean="0"/>
              <a:t>   </a:t>
            </a:r>
            <a:r>
              <a:rPr lang="ru-RU" sz="2000" b="1" dirty="0" smtClean="0"/>
              <a:t>3) </a:t>
            </a:r>
            <a:r>
              <a:rPr lang="ru-RU" sz="2000" dirty="0" smtClean="0"/>
              <a:t>Благодаря электрическим свойствам кремний -</a:t>
            </a:r>
          </a:p>
          <a:p>
            <a:r>
              <a:rPr lang="ru-RU" sz="2000" dirty="0" smtClean="0"/>
              <a:t> один из наиболее распространённых элементов в природе – широко применяют в радиотехнике.  </a:t>
            </a:r>
          </a:p>
          <a:p>
            <a:r>
              <a:rPr lang="ru-RU" sz="2000" dirty="0" smtClean="0"/>
              <a:t> </a:t>
            </a:r>
            <a:r>
              <a:rPr lang="ru-RU" sz="2000" b="1" dirty="0" smtClean="0"/>
              <a:t>4) </a:t>
            </a:r>
            <a:r>
              <a:rPr lang="ru-RU" sz="2000" dirty="0" smtClean="0"/>
              <a:t>Начало русской драматургии было положено пьесами «Недоросль» Д.И.  Фонвизина и «Горе от ума» А.С.  </a:t>
            </a:r>
            <a:r>
              <a:rPr lang="ru-RU" sz="2000" dirty="0" err="1" smtClean="0"/>
              <a:t>Грибоедова</a:t>
            </a:r>
            <a:r>
              <a:rPr lang="ru-RU" sz="2000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86018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7. В каком слове допущена ошибка в постановке ударения: </a:t>
            </a:r>
            <a:r>
              <a:rPr lang="ru-RU" b="1" dirty="0" smtClean="0">
                <a:solidFill>
                  <a:srgbClr val="FF0000"/>
                </a:solidFill>
              </a:rPr>
              <a:t>неверно</a:t>
            </a:r>
            <a:r>
              <a:rPr lang="ru-RU" dirty="0" smtClean="0">
                <a:solidFill>
                  <a:srgbClr val="FF0000"/>
                </a:solidFill>
              </a:rPr>
              <a:t> выделена буква, обозначающая ударный гласный звук?</a:t>
            </a:r>
          </a:p>
          <a:p>
            <a:r>
              <a:rPr lang="ru-RU" dirty="0" smtClean="0"/>
              <a:t>   </a:t>
            </a:r>
            <a:r>
              <a:rPr lang="ru-RU" b="1" dirty="0" smtClean="0"/>
              <a:t>1) </a:t>
            </a:r>
            <a:r>
              <a:rPr lang="ru-RU" dirty="0" smtClean="0"/>
              <a:t>(белка) </a:t>
            </a:r>
            <a:r>
              <a:rPr lang="ru-RU" dirty="0" err="1" smtClean="0"/>
              <a:t>ловкА</a:t>
            </a:r>
            <a:endParaRPr lang="ru-RU" dirty="0" smtClean="0"/>
          </a:p>
          <a:p>
            <a:r>
              <a:rPr lang="ru-RU" dirty="0" smtClean="0"/>
              <a:t>   </a:t>
            </a:r>
            <a:r>
              <a:rPr lang="ru-RU" b="1" dirty="0" smtClean="0"/>
              <a:t>2) </a:t>
            </a:r>
            <a:r>
              <a:rPr lang="ru-RU" dirty="0" err="1" smtClean="0"/>
              <a:t>сорвалА</a:t>
            </a:r>
            <a:endParaRPr lang="ru-RU" dirty="0" smtClean="0"/>
          </a:p>
          <a:p>
            <a:r>
              <a:rPr lang="ru-RU" dirty="0" smtClean="0"/>
              <a:t>   </a:t>
            </a:r>
            <a:r>
              <a:rPr lang="ru-RU" b="1" dirty="0" smtClean="0"/>
              <a:t>3) </a:t>
            </a:r>
            <a:r>
              <a:rPr lang="ru-RU" dirty="0" err="1" smtClean="0"/>
              <a:t>наделИт</a:t>
            </a:r>
            <a:endParaRPr lang="ru-RU" dirty="0" smtClean="0"/>
          </a:p>
          <a:p>
            <a:r>
              <a:rPr lang="ru-RU" dirty="0" smtClean="0"/>
              <a:t>   </a:t>
            </a:r>
            <a:r>
              <a:rPr lang="ru-RU" b="1" dirty="0" smtClean="0"/>
              <a:t>4) </a:t>
            </a:r>
            <a:r>
              <a:rPr lang="ru-RU" dirty="0" err="1" smtClean="0"/>
              <a:t>дозвОнится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86018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8.В каком варианте ответа выделенное слово употреблено </a:t>
            </a:r>
            <a:r>
              <a:rPr lang="ru-RU" b="1" dirty="0" smtClean="0">
                <a:solidFill>
                  <a:srgbClr val="FF0000"/>
                </a:solidFill>
              </a:rPr>
              <a:t>неверно</a:t>
            </a:r>
            <a:r>
              <a:rPr lang="ru-RU" dirty="0" smtClean="0">
                <a:solidFill>
                  <a:srgbClr val="FF0000"/>
                </a:solidFill>
              </a:rPr>
              <a:t>?</a:t>
            </a:r>
          </a:p>
          <a:p>
            <a:r>
              <a:rPr lang="ru-RU" dirty="0" smtClean="0"/>
              <a:t>   </a:t>
            </a:r>
            <a:r>
              <a:rPr lang="ru-RU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1) </a:t>
            </a:r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Два ПЕСЧАНЫХ смерча высотой несколько метров пронеслись по пустыне Сахара.</a:t>
            </a:r>
          </a:p>
          <a:p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   </a:t>
            </a:r>
            <a:r>
              <a:rPr lang="ru-RU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2) </a:t>
            </a:r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Виды ЗАЩИТНОЙ окраски разнообразны и встречаются среди различных групп животных.</a:t>
            </a:r>
          </a:p>
          <a:p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   </a:t>
            </a:r>
            <a:r>
              <a:rPr lang="ru-RU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3) </a:t>
            </a:r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Участники песенного конкурса ПРЕДСТАВИЛИ свои номера поклонникам фестиваля.</a:t>
            </a:r>
          </a:p>
          <a:p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   </a:t>
            </a:r>
            <a:r>
              <a:rPr lang="ru-RU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4) </a:t>
            </a:r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По сообщениям газет, запуск спутника связи состоялся, но был НЕУДАЧЛИВЫМ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</TotalTime>
  <Words>592</Words>
  <Application>Microsoft Office PowerPoint</Application>
  <PresentationFormat>Экран (4:3)</PresentationFormat>
  <Paragraphs>251</Paragraphs>
  <Slides>48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48</vt:i4>
      </vt:variant>
    </vt:vector>
  </HeadingPairs>
  <TitlesOfParts>
    <vt:vector size="49" baseType="lpstr">
      <vt:lpstr>Городская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  <vt:lpstr>Слайд 47</vt:lpstr>
      <vt:lpstr>Слайд 48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2</cp:revision>
  <dcterms:created xsi:type="dcterms:W3CDTF">2014-01-18T05:13:20Z</dcterms:created>
  <dcterms:modified xsi:type="dcterms:W3CDTF">2014-01-28T11:02:38Z</dcterms:modified>
</cp:coreProperties>
</file>