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4" r:id="rId2"/>
    <p:sldId id="285" r:id="rId3"/>
    <p:sldId id="258" r:id="rId4"/>
    <p:sldId id="260" r:id="rId5"/>
    <p:sldId id="275" r:id="rId6"/>
    <p:sldId id="276" r:id="rId7"/>
    <p:sldId id="277" r:id="rId8"/>
    <p:sldId id="278" r:id="rId9"/>
    <p:sldId id="282" r:id="rId10"/>
    <p:sldId id="272" r:id="rId11"/>
    <p:sldId id="273" r:id="rId12"/>
    <p:sldId id="263" r:id="rId13"/>
    <p:sldId id="279" r:id="rId14"/>
    <p:sldId id="280" r:id="rId15"/>
    <p:sldId id="281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567" autoAdjust="0"/>
  </p:normalViewPr>
  <p:slideViewPr>
    <p:cSldViewPr>
      <p:cViewPr varScale="1">
        <p:scale>
          <a:sx n="53" d="100"/>
          <a:sy n="53" d="100"/>
        </p:scale>
        <p:origin x="-18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74F8F-FA88-428F-B4EA-85B2A7FA87E7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B6AB1-60AA-470A-9EA3-6033D6D2E4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415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E4601A-F8B8-4795-8039-0B2C9FA843DB}" type="slidenum">
              <a:rPr lang="ru-RU"/>
              <a:pPr/>
              <a:t>4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ru-RU" dirty="0"/>
              <a:t>К семейству Злаковые принадлежит большое число растений, которые имеют важное хозяйственное значение. Это хлебные и крупяные культуры. Например:</a:t>
            </a:r>
          </a:p>
          <a:p>
            <a:pPr marL="228600" indent="-228600">
              <a:buFontTx/>
              <a:buAutoNum type="arabicParenR"/>
            </a:pPr>
            <a:r>
              <a:rPr lang="ru-RU" dirty="0"/>
              <a:t> пшеница,</a:t>
            </a:r>
          </a:p>
          <a:p>
            <a:pPr marL="228600" indent="-228600">
              <a:buFontTx/>
              <a:buAutoNum type="arabicParenR"/>
            </a:pPr>
            <a:r>
              <a:rPr lang="ru-RU" dirty="0"/>
              <a:t> рожь,</a:t>
            </a:r>
          </a:p>
          <a:p>
            <a:pPr marL="228600" indent="-228600">
              <a:buFontTx/>
              <a:buAutoNum type="arabicParenR"/>
            </a:pPr>
            <a:r>
              <a:rPr lang="ru-RU" dirty="0"/>
              <a:t> ячмень,</a:t>
            </a:r>
          </a:p>
          <a:p>
            <a:pPr marL="228600" indent="-228600">
              <a:buFontTx/>
              <a:buAutoNum type="arabicParenR"/>
            </a:pPr>
            <a:r>
              <a:rPr lang="ru-RU" dirty="0"/>
              <a:t> рис,</a:t>
            </a:r>
          </a:p>
          <a:p>
            <a:pPr marL="228600" indent="-228600">
              <a:buFontTx/>
              <a:buAutoNum type="arabicParenR"/>
            </a:pPr>
            <a:r>
              <a:rPr lang="ru-RU" dirty="0"/>
              <a:t> овес.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0EE077-2A53-403A-9E98-069820038F5D}" type="slidenum">
              <a:rPr lang="ru-RU"/>
              <a:pPr/>
              <a:t>5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ru-RU"/>
              <a:t>Что же объединяет бамбук и луговой мятлик в одно семейство?</a:t>
            </a:r>
          </a:p>
          <a:p>
            <a:pPr marL="228600" indent="-228600">
              <a:buFontTx/>
              <a:buAutoNum type="arabicPeriod"/>
            </a:pPr>
            <a:r>
              <a:rPr lang="ru-RU"/>
              <a:t> Первой общей особенностью всех злаков является строение их стебля.</a:t>
            </a:r>
          </a:p>
          <a:p>
            <a:pPr marL="228600" indent="-228600">
              <a:buFontTx/>
              <a:buAutoNum type="arabicPeriod"/>
            </a:pPr>
            <a:r>
              <a:rPr lang="ru-RU"/>
              <a:t> В междоузлиях их стебель полый.</a:t>
            </a:r>
          </a:p>
          <a:p>
            <a:pPr marL="228600" indent="-228600">
              <a:buFontTx/>
              <a:buAutoNum type="arabicPeriod"/>
            </a:pPr>
            <a:r>
              <a:rPr lang="ru-RU"/>
              <a:t> А в узлах как бы разделен перегородками.</a:t>
            </a:r>
          </a:p>
          <a:p>
            <a:pPr marL="228600" indent="-228600">
              <a:buFontTx/>
              <a:buAutoNum type="arabicPeriod"/>
            </a:pPr>
            <a:r>
              <a:rPr lang="ru-RU"/>
              <a:t> Такой стебель называется "соломина". Строение соломины, в которой есть полости, придает ей особую прочность при достаточно небольшом весе.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F30CEF-5523-4D81-BCB6-ABE2D4E60E58}" type="slidenum">
              <a:rPr lang="ru-RU"/>
              <a:pPr/>
              <a:t>7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ru-RU" dirty="0"/>
              <a:t>Соцветие пшеницы состоит из простых колосков.</a:t>
            </a:r>
          </a:p>
          <a:p>
            <a:pPr marL="228600" indent="-228600">
              <a:buFontTx/>
              <a:buAutoNum type="arabicPeriod"/>
            </a:pPr>
            <a:r>
              <a:rPr lang="ru-RU" dirty="0"/>
              <a:t> Каждый колосок содержит один или несколько цветков.</a:t>
            </a:r>
          </a:p>
          <a:p>
            <a:pPr marL="228600" indent="-228600">
              <a:buFontTx/>
              <a:buAutoNum type="arabicPeriod"/>
            </a:pPr>
            <a:r>
              <a:rPr lang="ru-RU" dirty="0"/>
              <a:t> Маленький колосок (например у пшеницы) имеет 2 колосковые чешуи, между которыми расположены несколько цветков.</a:t>
            </a:r>
          </a:p>
          <a:p>
            <a:pPr marL="228600" indent="-228600">
              <a:buFontTx/>
              <a:buAutoNum type="arabicPeriod"/>
            </a:pPr>
            <a:r>
              <a:rPr lang="ru-RU" dirty="0"/>
              <a:t> Цветок пшеницы совсем не похож на настоящий цветок. Смотри, вместо околоцветника у него тоже чешуи. Только они называются не колосковыми, а цветковыми чешуями.</a:t>
            </a:r>
          </a:p>
          <a:p>
            <a:pPr marL="228600" indent="-228600">
              <a:buFontTx/>
              <a:buAutoNum type="arabicPeriod"/>
            </a:pPr>
            <a:r>
              <a:rPr lang="ru-RU" dirty="0"/>
              <a:t> Нижняя цветковая чешуя у многих злаков вытянута на конце и образует как бы иголочку, которая называется "ость".</a:t>
            </a:r>
          </a:p>
          <a:p>
            <a:pPr marL="228600" indent="-228600">
              <a:buFontTx/>
              <a:buAutoNum type="arabicPeriod"/>
            </a:pPr>
            <a:r>
              <a:rPr lang="ru-RU" dirty="0"/>
              <a:t> В цветке есть 3 тычинки. Их пыльники располагаются на тонких длинных тычиночных нитях.</a:t>
            </a:r>
          </a:p>
          <a:p>
            <a:pPr marL="228600" indent="-228600">
              <a:buFontTx/>
              <a:buAutoNum type="arabicPeriod"/>
            </a:pPr>
            <a:r>
              <a:rPr lang="ru-RU" dirty="0"/>
              <a:t> Пестик в цветке пшеницы один. Он украшен двумя пушистыми рыльцами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8F1A9-5A60-472B-BFD4-8ABA6BDDD325}" type="slidenum">
              <a:rPr lang="ru-RU"/>
              <a:pPr/>
              <a:t>9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ru-RU"/>
              <a:t>После оплодотворения цветков злаков на их месте развиваются плоды – зерновки.</a:t>
            </a:r>
          </a:p>
          <a:p>
            <a:pPr marL="228600" indent="-228600">
              <a:buFontTx/>
              <a:buAutoNum type="arabicPeriod"/>
            </a:pPr>
            <a:r>
              <a:rPr lang="ru-RU"/>
              <a:t> Зерновки злаков богаты питательными веществами и используются человеком для приготовления различных пищевых продуктов.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128000"/>
              </a:lnSpc>
              <a:spcBef>
                <a:spcPts val="600"/>
              </a:spcBef>
            </a:pPr>
            <a:r>
              <a:rPr lang="ru-RU" dirty="0" smtClean="0"/>
              <a:t>Бамбуки – подсемейство злаков.</a:t>
            </a:r>
          </a:p>
          <a:p>
            <a:pPr marL="228600" indent="-228600">
              <a:lnSpc>
                <a:spcPct val="128000"/>
              </a:lnSpc>
              <a:spcBef>
                <a:spcPts val="600"/>
              </a:spcBef>
              <a:buFontTx/>
              <a:buAutoNum type="arabicPeriod"/>
            </a:pPr>
            <a:r>
              <a:rPr lang="ru-RU" dirty="0" smtClean="0"/>
              <a:t> Стебель — одревесневшая соломина, высотой до 40 м, диаметром до 30 см. Растет главным образом в тропиках и субтропиках. Многие бамбуки цветут раз в жизни и после плодоношения погибают.</a:t>
            </a:r>
          </a:p>
          <a:p>
            <a:pPr marL="228600" indent="-228600">
              <a:lnSpc>
                <a:spcPct val="128000"/>
              </a:lnSpc>
              <a:spcBef>
                <a:spcPts val="600"/>
              </a:spcBef>
              <a:buFontTx/>
              <a:buAutoNum type="arabicPeriod"/>
            </a:pPr>
            <a:r>
              <a:rPr lang="ru-RU" dirty="0" smtClean="0"/>
              <a:t> Легкие прочные стебли идут на постройки и изготовление мебели.</a:t>
            </a:r>
          </a:p>
          <a:p>
            <a:pPr marL="228600" indent="-228600">
              <a:lnSpc>
                <a:spcPct val="128000"/>
              </a:lnSpc>
              <a:spcBef>
                <a:spcPts val="600"/>
              </a:spcBef>
              <a:buFontTx/>
              <a:buAutoNum type="arabicPeriod"/>
            </a:pPr>
            <a:r>
              <a:rPr lang="ru-RU" dirty="0" smtClean="0"/>
              <a:t> В некоторых странах используют в пищу молодые побеги бамбука.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6AB1-60AA-470A-9EA3-6033D6D2E4B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2874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ульти уроки\ФОНЫ\фоны готовые\eb64deca9141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2" descr="D:\мульти уроки\Электронка картинки\3a89bf1ced57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286084" y="0"/>
            <a:ext cx="5857916" cy="55446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мульти уроки\ФОНЫ\фоны готовые\eb64deca9141.jpg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285720" y="285728"/>
            <a:ext cx="8572560" cy="6286544"/>
          </a:xfrm>
          <a:prstGeom prst="roundRect">
            <a:avLst>
              <a:gd name="adj" fmla="val 388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мульти уроки\Электронка картинки\3a89bf1ced57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 flipH="1">
            <a:off x="6786578" y="1"/>
            <a:ext cx="2357422" cy="2231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H:\Documents and Settings\Irbis\Рабочий стол\кр флешка от нояб 2013\Новая папка\фоточки\Здесь всё\Фото Журавлев конкурс\Оренбуржье\x_5a067fd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00" y="1071546"/>
            <a:ext cx="7670800" cy="4944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714488"/>
            <a:ext cx="7858180" cy="4819654"/>
          </a:xfr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0"/>
            <a:ext cx="19685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571612"/>
            <a:ext cx="8072494" cy="48196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Бамбук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:\Documents and Settings\Irbis\Рабочий стол\200806241850139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pic>
        <p:nvPicPr>
          <p:cNvPr id="40963" name="Picture 3" descr="H:\Documents and Settings\Irbis\Рабочий стол\bambus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571744"/>
            <a:ext cx="4041775" cy="3143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75476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effectLst/>
                <a:latin typeface="Comic Sans MS" pitchFamily="66" charset="0"/>
              </a:rPr>
              <a:t>Бамбуки – подсемейство </a:t>
            </a:r>
            <a:r>
              <a:rPr lang="ru-RU" sz="2800" dirty="0" smtClean="0">
                <a:effectLst/>
                <a:latin typeface="Comic Sans MS" pitchFamily="66" charset="0"/>
              </a:rPr>
              <a:t>злаков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0"/>
            <a:ext cx="3466728" cy="645333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28000"/>
              </a:lnSpc>
              <a:spcBef>
                <a:spcPts val="600"/>
              </a:spcBef>
              <a:buNone/>
            </a:pPr>
            <a:endParaRPr lang="ru-RU" sz="6000" dirty="0" smtClean="0"/>
          </a:p>
          <a:p>
            <a:pPr marL="0" indent="0" algn="ctr">
              <a:lnSpc>
                <a:spcPct val="128000"/>
              </a:lnSpc>
              <a:spcBef>
                <a:spcPts val="600"/>
              </a:spcBef>
              <a:buNone/>
            </a:pPr>
            <a:r>
              <a:rPr lang="ru-RU" sz="8000" b="1" dirty="0" smtClean="0">
                <a:latin typeface="Comic Sans MS" pitchFamily="66" charset="0"/>
              </a:rPr>
              <a:t>1.Стебель </a:t>
            </a:r>
            <a:r>
              <a:rPr lang="ru-RU" sz="8000" b="1" dirty="0">
                <a:latin typeface="Comic Sans MS" pitchFamily="66" charset="0"/>
              </a:rPr>
              <a:t>— одревесневшая соломина, высотой до 40 м, диаметром до 30 см. Растет главным образом в тропиках и субтропиках. Многие бамбуки цветут раз в жизни и после плодоношения погибают.</a:t>
            </a:r>
          </a:p>
          <a:p>
            <a:pPr marL="0" indent="0" algn="ctr">
              <a:lnSpc>
                <a:spcPct val="128000"/>
              </a:lnSpc>
              <a:spcBef>
                <a:spcPts val="600"/>
              </a:spcBef>
              <a:buNone/>
            </a:pPr>
            <a:r>
              <a:rPr lang="ru-RU" sz="8000" b="1" dirty="0" smtClean="0">
                <a:latin typeface="Comic Sans MS" pitchFamily="66" charset="0"/>
              </a:rPr>
              <a:t>2.Легкие </a:t>
            </a:r>
            <a:r>
              <a:rPr lang="ru-RU" sz="8000" b="1" dirty="0">
                <a:latin typeface="Comic Sans MS" pitchFamily="66" charset="0"/>
              </a:rPr>
              <a:t>прочные стебли идут на постройки и изготовление мебели.</a:t>
            </a:r>
          </a:p>
          <a:p>
            <a:pPr marL="0" indent="0" algn="ctr">
              <a:lnSpc>
                <a:spcPct val="128000"/>
              </a:lnSpc>
              <a:spcBef>
                <a:spcPts val="600"/>
              </a:spcBef>
              <a:buNone/>
            </a:pPr>
            <a:r>
              <a:rPr lang="ru-RU" sz="8000" b="1" dirty="0" smtClean="0">
                <a:latin typeface="Comic Sans MS" pitchFamily="66" charset="0"/>
              </a:rPr>
              <a:t>3. </a:t>
            </a:r>
            <a:r>
              <a:rPr lang="ru-RU" sz="8000" b="1" dirty="0">
                <a:latin typeface="Comic Sans MS" pitchFamily="66" charset="0"/>
              </a:rPr>
              <a:t>В некоторых странах используют в пищу молодые побеги бамбука.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4" descr="Бамбук Кернс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508" y="1340768"/>
            <a:ext cx="4038600" cy="503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Молодые побеги бамбука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4090" y="1357298"/>
            <a:ext cx="4084374" cy="502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966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Irbis\Рабочий стол\to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28604"/>
            <a:ext cx="6072230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Narrow" pitchFamily="34" charset="0"/>
              </a:rPr>
              <a:t>Лабораторная работа</a:t>
            </a:r>
            <a:br>
              <a:rPr lang="ru-RU" dirty="0" smtClean="0">
                <a:latin typeface="Arial Narrow" pitchFamily="34" charset="0"/>
              </a:rPr>
            </a:br>
            <a:r>
              <a:rPr lang="ru-RU" dirty="0" smtClean="0">
                <a:latin typeface="Arial Narrow" pitchFamily="34" charset="0"/>
              </a:rPr>
              <a:t>Строение злакового растения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Цель: изучить строение  злаков на </a:t>
            </a:r>
            <a:r>
              <a:rPr lang="ru-RU" sz="1800" b="1" dirty="0" err="1" smtClean="0"/>
              <a:t>примере_______</a:t>
            </a:r>
            <a:r>
              <a:rPr lang="ru-RU" sz="1800" b="1" dirty="0" smtClean="0"/>
              <a:t>.</a:t>
            </a:r>
          </a:p>
          <a:p>
            <a:pPr>
              <a:buNone/>
            </a:pPr>
            <a:r>
              <a:rPr lang="ru-RU" sz="1800" b="1" dirty="0" smtClean="0"/>
              <a:t>Оборудование:</a:t>
            </a:r>
          </a:p>
          <a:p>
            <a:pPr algn="ctr">
              <a:buNone/>
            </a:pPr>
            <a:r>
              <a:rPr lang="ru-RU" sz="1800" b="1" dirty="0" smtClean="0"/>
              <a:t>Ход работы.</a:t>
            </a:r>
          </a:p>
          <a:p>
            <a:pPr>
              <a:buNone/>
            </a:pPr>
            <a:r>
              <a:rPr lang="ru-RU" sz="1800" dirty="0" smtClean="0"/>
              <a:t>1.Рассмотрите растение и определите тип корневой системы.</a:t>
            </a:r>
          </a:p>
          <a:p>
            <a:pPr>
              <a:buNone/>
            </a:pPr>
            <a:r>
              <a:rPr lang="ru-RU" sz="1800" dirty="0" smtClean="0"/>
              <a:t>2.Рассмотрите стебель растения. Как он называется?</a:t>
            </a:r>
          </a:p>
          <a:p>
            <a:pPr>
              <a:buNone/>
            </a:pPr>
            <a:r>
              <a:rPr lang="ru-RU" sz="1800" dirty="0" smtClean="0"/>
              <a:t>3.Рассмотрите листья  злака. Опишите их.</a:t>
            </a:r>
          </a:p>
          <a:p>
            <a:pPr>
              <a:buNone/>
            </a:pPr>
            <a:r>
              <a:rPr lang="ru-RU" sz="1800" dirty="0" smtClean="0"/>
              <a:t>4.Рассмотрите цветок. Напишите его формулу.</a:t>
            </a:r>
          </a:p>
          <a:p>
            <a:pPr>
              <a:buNone/>
            </a:pPr>
            <a:r>
              <a:rPr lang="ru-RU" sz="1800" dirty="0" smtClean="0"/>
              <a:t>5.Определите соцветие у данного растения.</a:t>
            </a:r>
          </a:p>
          <a:p>
            <a:pPr>
              <a:buNone/>
            </a:pPr>
            <a:r>
              <a:rPr lang="ru-RU" sz="1800" dirty="0" smtClean="0"/>
              <a:t>6.Напишите название плода.</a:t>
            </a:r>
          </a:p>
          <a:p>
            <a:pPr>
              <a:buNone/>
            </a:pPr>
            <a:r>
              <a:rPr lang="ru-RU" sz="1800" b="1" dirty="0" smtClean="0"/>
              <a:t>Вывод:</a:t>
            </a:r>
          </a:p>
          <a:p>
            <a:pPr>
              <a:buNone/>
            </a:pPr>
            <a:r>
              <a:rPr lang="ru-RU" sz="1800" dirty="0" smtClean="0"/>
              <a:t>К какому классу цветковых растений относится данный злак? Почему?</a:t>
            </a:r>
          </a:p>
          <a:p>
            <a:pPr>
              <a:buNone/>
            </a:pPr>
            <a:r>
              <a:rPr lang="ru-RU" sz="1800" dirty="0" smtClean="0"/>
              <a:t>Каково значение данного растения в  жизни человека?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4857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 Narrow" pitchFamily="34" charset="0"/>
              </a:rPr>
              <a:t>1.Составить тест из 10 вопросов о семействе злаковые.</a:t>
            </a:r>
            <a:br>
              <a:rPr lang="ru-RU" dirty="0" smtClean="0">
                <a:latin typeface="Arial Narrow" pitchFamily="34" charset="0"/>
              </a:rPr>
            </a:br>
            <a:r>
              <a:rPr lang="ru-RU" dirty="0" smtClean="0">
                <a:latin typeface="Arial Narrow" pitchFamily="34" charset="0"/>
              </a:rPr>
              <a:t/>
            </a:r>
            <a:br>
              <a:rPr lang="ru-RU" dirty="0" smtClean="0">
                <a:latin typeface="Arial Narrow" pitchFamily="34" charset="0"/>
              </a:rPr>
            </a:br>
            <a:r>
              <a:rPr lang="ru-RU" dirty="0" smtClean="0">
                <a:latin typeface="Arial Narrow" pitchFamily="34" charset="0"/>
              </a:rPr>
              <a:t>2.Выяснить названия растений семейства злаковые, занесённых в Красную книгу Оренбургской области.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Ваше настроение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Красный - радостное, теплое;</a:t>
            </a:r>
          </a:p>
          <a:p>
            <a:r>
              <a:rPr lang="ru-RU" dirty="0" smtClean="0"/>
              <a:t>Зелёный – спокойное; </a:t>
            </a:r>
          </a:p>
          <a:p>
            <a:r>
              <a:rPr lang="ru-RU" dirty="0" smtClean="0"/>
              <a:t>Жёлтый - неудовлетворенное</a:t>
            </a:r>
            <a:r>
              <a:rPr lang="ru-RU" smtClean="0"/>
              <a:t>, грустное.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effectLst/>
                <a:latin typeface="Comic Sans MS" pitchFamily="66" charset="0"/>
              </a:rPr>
              <a:t/>
            </a:r>
            <a:br>
              <a:rPr lang="ru-RU" sz="3600" i="1" dirty="0" smtClean="0">
                <a:effectLst/>
                <a:latin typeface="Comic Sans MS" pitchFamily="66" charset="0"/>
              </a:rPr>
            </a:br>
            <a:r>
              <a:rPr lang="ru-RU" sz="5400" b="1" i="1" dirty="0" smtClean="0">
                <a:effectLst/>
                <a:latin typeface="Comic Sans MS" pitchFamily="66" charset="0"/>
              </a:rPr>
              <a:t>Семейство Злаковые</a:t>
            </a:r>
            <a:endParaRPr lang="ru-RU" sz="5400" b="1" i="1" dirty="0">
              <a:effectLst/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126876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285861"/>
            <a:ext cx="8229600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/>
                <a:latin typeface="Comic Sans MS" pitchFamily="66" charset="0"/>
              </a:rPr>
              <a:t>Цели урока</a:t>
            </a:r>
            <a:endParaRPr lang="ru-RU" i="1" dirty="0">
              <a:effectLst/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dirty="0" smtClean="0"/>
              <a:t>Обобщить </a:t>
            </a:r>
            <a:r>
              <a:rPr lang="ru-RU" dirty="0"/>
              <a:t>з</a:t>
            </a:r>
            <a:r>
              <a:rPr lang="ru-RU" dirty="0" smtClean="0"/>
              <a:t>нания об однодольных растений;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/>
              <a:t>Познакомиться с признаками растений семейства Злаки;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/>
              <a:t>Рассмотреть многообразие растений этого семейства и их биологические особенности;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/>
              <a:t>Выяснить значение в жизни и деятельности человека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483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Рожь Шишки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FF00"/>
                </a:solidFill>
                <a:effectLst/>
                <a:latin typeface="Comic Sans MS" pitchFamily="66" charset="0"/>
              </a:rPr>
              <a:t>Семейство Злаковые</a:t>
            </a:r>
          </a:p>
        </p:txBody>
      </p:sp>
      <p:pic>
        <p:nvPicPr>
          <p:cNvPr id="11268" name="Picture 4" descr="ri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00213"/>
            <a:ext cx="2759075" cy="2068512"/>
          </a:xfrm>
          <a:prstGeom prst="rect">
            <a:avLst/>
          </a:prstGeom>
          <a:noFill/>
          <a:ln w="1270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Пшеница мягка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16113"/>
            <a:ext cx="3822700" cy="2879725"/>
          </a:xfrm>
          <a:prstGeom prst="rect">
            <a:avLst/>
          </a:prstGeom>
          <a:noFill/>
          <a:ln w="1270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Овес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679700"/>
            <a:ext cx="3829050" cy="2879725"/>
          </a:xfrm>
          <a:prstGeom prst="rect">
            <a:avLst/>
          </a:prstGeom>
          <a:noFill/>
          <a:ln w="1270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Ячмень обыкновенный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1463" y="3273425"/>
            <a:ext cx="3822700" cy="2879725"/>
          </a:xfrm>
          <a:prstGeom prst="rect">
            <a:avLst/>
          </a:prstGeom>
          <a:noFill/>
          <a:ln w="1270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Рожь обыкновенная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65563"/>
            <a:ext cx="3829050" cy="2876550"/>
          </a:xfrm>
          <a:prstGeom prst="rect">
            <a:avLst/>
          </a:prstGeom>
          <a:noFill/>
          <a:ln w="1270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770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Бамбук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495" y="1678473"/>
            <a:ext cx="3199792" cy="4859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Мятлик однолетний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3875" y="1678473"/>
            <a:ext cx="3288605" cy="4859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effectLst/>
                <a:latin typeface="Comic Sans MS" pitchFamily="66" charset="0"/>
              </a:rPr>
              <a:t>Признаки семейства </a:t>
            </a:r>
            <a:r>
              <a:rPr lang="ru-RU" sz="4000" b="1" i="1" dirty="0">
                <a:solidFill>
                  <a:schemeClr val="tx1"/>
                </a:solidFill>
                <a:effectLst/>
                <a:latin typeface="Comic Sans MS" pitchFamily="66" charset="0"/>
              </a:rPr>
              <a:t>Злаковые</a:t>
            </a:r>
          </a:p>
        </p:txBody>
      </p:sp>
      <p:pic>
        <p:nvPicPr>
          <p:cNvPr id="19461" name="Picture 5" descr="Стебель растений семейства злак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628775"/>
            <a:ext cx="2184400" cy="4321175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857750" y="3502025"/>
            <a:ext cx="3386138" cy="466725"/>
            <a:chOff x="2562" y="2659"/>
            <a:chExt cx="2133" cy="294"/>
          </a:xfrm>
        </p:grpSpPr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3470" y="2659"/>
              <a:ext cx="1225" cy="29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/>
                <a:t>узел</a:t>
              </a:r>
            </a:p>
          </p:txBody>
        </p: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 flipH="1">
              <a:off x="2562" y="2806"/>
              <a:ext cx="90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786313" y="2439988"/>
            <a:ext cx="3386137" cy="466725"/>
            <a:chOff x="2562" y="1809"/>
            <a:chExt cx="2133" cy="294"/>
          </a:xfrm>
        </p:grpSpPr>
        <p:sp>
          <p:nvSpPr>
            <p:cNvPr id="19466" name="Text Box 10"/>
            <p:cNvSpPr txBox="1">
              <a:spLocks noChangeArrowheads="1"/>
            </p:cNvSpPr>
            <p:nvPr/>
          </p:nvSpPr>
          <p:spPr bwMode="auto">
            <a:xfrm>
              <a:off x="3470" y="1809"/>
              <a:ext cx="1225" cy="29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dirty="0"/>
                <a:t>междоузлия</a:t>
              </a:r>
            </a:p>
          </p:txBody>
        </p:sp>
        <p:sp>
          <p:nvSpPr>
            <p:cNvPr id="19467" name="Line 11"/>
            <p:cNvSpPr>
              <a:spLocks noChangeShapeType="1"/>
            </p:cNvSpPr>
            <p:nvPr/>
          </p:nvSpPr>
          <p:spPr bwMode="auto">
            <a:xfrm flipH="1">
              <a:off x="2562" y="1956"/>
              <a:ext cx="90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3562350" y="6092825"/>
            <a:ext cx="2017713" cy="466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соломина</a:t>
            </a:r>
          </a:p>
        </p:txBody>
      </p:sp>
    </p:spTree>
    <p:extLst>
      <p:ext uri="{BB962C8B-B14F-4D97-AF65-F5344CB8AC3E}">
        <p14:creationId xmlns:p14="http://schemas.microsoft.com/office/powerpoint/2010/main" xmlns="" val="1150557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" dur="indefinite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8" dur="indefinite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Irbis\Рабочий стол\1986_rastenievodstvo_zlaki_ris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828680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6831938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FF00"/>
                </a:solidFill>
                <a:effectLst/>
                <a:latin typeface="Comic Sans MS" pitchFamily="66" charset="0"/>
              </a:rPr>
              <a:t>Строение цветка</a:t>
            </a:r>
          </a:p>
        </p:txBody>
      </p:sp>
      <p:pic>
        <p:nvPicPr>
          <p:cNvPr id="23556" name="Picture 4" descr="Строение колоса пшеницы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0125" y="1773238"/>
            <a:ext cx="2062163" cy="43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157788" y="3678238"/>
            <a:ext cx="2924175" cy="406400"/>
            <a:chOff x="3249" y="2317"/>
            <a:chExt cx="1842" cy="256"/>
          </a:xfrm>
        </p:grpSpPr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4033" y="2317"/>
              <a:ext cx="1058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dirty="0"/>
                <a:t>Ость</a:t>
              </a:r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 flipH="1">
              <a:off x="3249" y="2445"/>
              <a:ext cx="782" cy="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527550" y="4513263"/>
            <a:ext cx="3554413" cy="711200"/>
            <a:chOff x="2852" y="2843"/>
            <a:chExt cx="2239" cy="448"/>
          </a:xfrm>
        </p:grpSpPr>
        <p:sp>
          <p:nvSpPr>
            <p:cNvPr id="23561" name="Text Box 9"/>
            <p:cNvSpPr txBox="1">
              <a:spLocks noChangeArrowheads="1"/>
            </p:cNvSpPr>
            <p:nvPr/>
          </p:nvSpPr>
          <p:spPr bwMode="auto">
            <a:xfrm>
              <a:off x="4033" y="2843"/>
              <a:ext cx="1058" cy="4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dirty="0"/>
                <a:t>Цветковые</a:t>
              </a:r>
              <a:br>
                <a:rPr lang="ru-RU" sz="2000" dirty="0"/>
              </a:br>
              <a:r>
                <a:rPr lang="ru-RU" sz="2000" dirty="0"/>
                <a:t>чешуи</a:t>
              </a:r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 flipH="1">
              <a:off x="2852" y="3070"/>
              <a:ext cx="1179" cy="13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062038" y="5678488"/>
            <a:ext cx="2744787" cy="541337"/>
            <a:chOff x="669" y="3577"/>
            <a:chExt cx="1729" cy="341"/>
          </a:xfrm>
        </p:grpSpPr>
        <p:sp>
          <p:nvSpPr>
            <p:cNvPr id="23564" name="Text Box 12"/>
            <p:cNvSpPr txBox="1">
              <a:spLocks noChangeArrowheads="1"/>
            </p:cNvSpPr>
            <p:nvPr/>
          </p:nvSpPr>
          <p:spPr bwMode="auto">
            <a:xfrm>
              <a:off x="669" y="3662"/>
              <a:ext cx="1058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dirty="0"/>
                <a:t>Тычинки</a:t>
              </a:r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 flipH="1">
              <a:off x="1729" y="3577"/>
              <a:ext cx="669" cy="21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062038" y="4778375"/>
            <a:ext cx="2970212" cy="406400"/>
            <a:chOff x="669" y="3010"/>
            <a:chExt cx="1871" cy="256"/>
          </a:xfrm>
        </p:grpSpPr>
        <p:sp>
          <p:nvSpPr>
            <p:cNvPr id="23567" name="Text Box 15"/>
            <p:cNvSpPr txBox="1">
              <a:spLocks noChangeArrowheads="1"/>
            </p:cNvSpPr>
            <p:nvPr/>
          </p:nvSpPr>
          <p:spPr bwMode="auto">
            <a:xfrm>
              <a:off x="669" y="3010"/>
              <a:ext cx="1058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/>
                <a:t>Пестик</a:t>
              </a:r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 flipH="1" flipV="1">
              <a:off x="1729" y="3138"/>
              <a:ext cx="811" cy="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4572000" y="5653088"/>
            <a:ext cx="3509963" cy="711200"/>
            <a:chOff x="2880" y="3561"/>
            <a:chExt cx="2211" cy="448"/>
          </a:xfrm>
        </p:grpSpPr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4033" y="3561"/>
              <a:ext cx="1058" cy="4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dirty="0"/>
                <a:t>Колосковые</a:t>
              </a:r>
              <a:br>
                <a:rPr lang="ru-RU" sz="2000" dirty="0"/>
              </a:br>
              <a:r>
                <a:rPr lang="ru-RU" sz="2000" dirty="0"/>
                <a:t>чешуи</a:t>
              </a:r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 flipH="1" flipV="1">
              <a:off x="2880" y="3577"/>
              <a:ext cx="1151" cy="2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2567664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Формула цветка злаковых:</a:t>
            </a:r>
            <a:br>
              <a:rPr lang="ru-RU" sz="2800" dirty="0" smtClean="0"/>
            </a:br>
            <a:r>
              <a:rPr lang="ru-RU" sz="4800" dirty="0" smtClean="0"/>
              <a:t>О</a:t>
            </a:r>
            <a:r>
              <a:rPr lang="ru-RU" sz="2800" dirty="0" smtClean="0"/>
              <a:t>(2)+2 </a:t>
            </a:r>
            <a:r>
              <a:rPr lang="ru-RU" sz="4800" dirty="0" smtClean="0"/>
              <a:t>Т</a:t>
            </a:r>
            <a:r>
              <a:rPr lang="ru-RU" sz="2800" dirty="0" smtClean="0"/>
              <a:t>3 </a:t>
            </a:r>
            <a:r>
              <a:rPr lang="ru-RU" sz="4800" dirty="0" smtClean="0"/>
              <a:t>П</a:t>
            </a:r>
            <a:r>
              <a:rPr lang="ru-RU" sz="2800" dirty="0" smtClean="0"/>
              <a:t>1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Соцветия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Сложный колос                     Метёлка                          Султан                 Початок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(пшеница, рожь, ячмень)   (мятлик, просо, овёс)     (тимофеевка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)           (кукуруза)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2608249" y="1749413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000760" y="2786058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285984" y="2857496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715538" y="314245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5179223" y="3178967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4" descr="NJJIPCA85QUMFCASTC008CAICAISQCAOKHHOVCAVCVYXPCAFC7XF8CAGE67XSCA8VL68FCA5FHLONCA1XKCRPCA6YHG3BCAN7GJXCCAB30PCQCA0CGD95CA1BSOY6CAIRNM1DCAS13Q8WCA9BA4ROCAOECEC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286256"/>
            <a:ext cx="1571636" cy="21542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3" descr="Y1TW8CABE21FZCAG6XBTGCAJXQ6HYCA98H52FCACYB3BVCAEOZFTNCAOTW4U1CAELI06NCAQV34SCCADK9K8MCAU8EVOZCAQ2RI87CACJNA0RCAYWGIHGCA33OW5RCA9RPB10CA4I02OLCA7YOCGICAKK7SQ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286256"/>
            <a:ext cx="1428760" cy="2143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9" descr="MP900448648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4286256"/>
            <a:ext cx="150019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5" descr="proso_posevno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4286256"/>
            <a:ext cx="157163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/>
                <a:latin typeface="Comic Sans MS" pitchFamily="66" charset="0"/>
              </a:rPr>
              <a:t>Плод - зерновка</a:t>
            </a:r>
            <a:endParaRPr lang="ru-RU" b="1" i="1" dirty="0">
              <a:effectLst/>
              <a:latin typeface="Comic Sans MS" pitchFamily="66" charset="0"/>
            </a:endParaRPr>
          </a:p>
        </p:txBody>
      </p:sp>
      <p:pic>
        <p:nvPicPr>
          <p:cNvPr id="25603" name="Picture 3" descr="Зерновка пшеницы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1428736"/>
            <a:ext cx="1077912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pye2gw5379jmvmnug1xkcd5mbo2w318_5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48" y="3786190"/>
            <a:ext cx="4429156" cy="27146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7wg58nmn0pf7hzls6xvokc5c6dq0vrfr_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3786190"/>
            <a:ext cx="4000496" cy="274321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487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544</Words>
  <Application>Microsoft Office PowerPoint</Application>
  <PresentationFormat>Экран (4:3)</PresentationFormat>
  <Paragraphs>78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 Семейство Злаковые</vt:lpstr>
      <vt:lpstr>Цели урока</vt:lpstr>
      <vt:lpstr>Семейство Злаковые</vt:lpstr>
      <vt:lpstr>Признаки семейства Злаковые</vt:lpstr>
      <vt:lpstr>Слайд 6</vt:lpstr>
      <vt:lpstr>Строение цветка</vt:lpstr>
      <vt:lpstr>Формула цветка злаковых: О(2)+2 Т3 П1 </vt:lpstr>
      <vt:lpstr>Плод - зерновка</vt:lpstr>
      <vt:lpstr>Рожь</vt:lpstr>
      <vt:lpstr>Бамбук</vt:lpstr>
      <vt:lpstr>Бамбуки – подсемейство злаков </vt:lpstr>
      <vt:lpstr>Слайд 13</vt:lpstr>
      <vt:lpstr>Лабораторная работа Строение злакового растения</vt:lpstr>
      <vt:lpstr> Домашнее задание  1.Составить тест из 10 вопросов о семействе злаковые.  2.Выяснить названия растений семейства злаковые, занесённых в Красную книгу Оренбургской области.  </vt:lpstr>
      <vt:lpstr>Ваше настроение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34</cp:revision>
  <dcterms:modified xsi:type="dcterms:W3CDTF">2014-01-28T16:20:36Z</dcterms:modified>
</cp:coreProperties>
</file>