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8" r:id="rId13"/>
    <p:sldId id="281" r:id="rId14"/>
    <p:sldId id="280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2AF7C-45E9-4891-AE01-13895D4BB57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9DD40-E7E3-43D5-97A4-5A4857653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29560-6A60-470A-987C-B4620521DA8F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29560-6A60-470A-987C-B4620521DA8F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0FE5C1E-17CE-4B5C-9753-FCD118760768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1A2A5B-1F49-4EB7-8ADD-1C3BBDC83966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371C05-E15B-472B-8D8A-3F02246CB9C2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BA16C3-B152-402A-B4AD-C50971611477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DD30D9-ED34-4F54-8B71-A4B7512D66A3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29560-6A60-470A-987C-B4620521DA8F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3271C-C2CF-4AE0-B096-BA5244E33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C891C-E823-4DAF-85FB-8D19F02FA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758C5-369D-437E-B1AE-C7ABC5BC1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A626C-8F59-45D3-82CE-9DD5B720BE31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7F1D6-0DE5-4155-BBB1-A91E23E8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214554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1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</a:t>
            </a:r>
            <a:r>
              <a:rPr lang="ru-RU" sz="120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</a:t>
            </a:r>
            <a:r>
              <a:rPr lang="ru-RU" sz="12000" b="1" dirty="0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е</a:t>
            </a:r>
            <a:r>
              <a:rPr lang="ru-RU" sz="12000" b="1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</a:t>
            </a:r>
            <a:r>
              <a:rPr lang="ru-RU" sz="12000" b="1" dirty="0" smtClean="0">
                <a:ln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</a:t>
            </a:r>
            <a:r>
              <a:rPr lang="ru-RU" sz="120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е</a:t>
            </a:r>
            <a:endParaRPr lang="ru-RU" sz="12000" b="1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3300"/>
                </a:solidFill>
              </a:rPr>
              <a:t>Косоглазие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357298"/>
            <a:ext cx="5286412" cy="500066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Косоглазие – дефект, вызванный несогласованной работой мышц, из-за чего глаза смотрят в разные стороны. Мозг в этом случае принимает во внимание только одно изображение. 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3300"/>
                </a:solidFill>
              </a:rPr>
              <a:t>Куриная слепота</a:t>
            </a:r>
            <a:endParaRPr lang="ru-RU" sz="7200" dirty="0"/>
          </a:p>
        </p:txBody>
      </p:sp>
      <p:pic>
        <p:nvPicPr>
          <p:cNvPr id="4" name="Рисунок 3" descr="7100580_6fe79fa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143116"/>
            <a:ext cx="4286279" cy="321471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357298"/>
            <a:ext cx="4286280" cy="5286412"/>
          </a:xfrm>
        </p:spPr>
        <p:txBody>
          <a:bodyPr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Куриная слепота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потеря зрения при слабом освещении. Этот дефект вызван нехваткой витамина А, вследствие чего в палочках не образуется белок зрительных пурпур (именно он под действием света разлагается, а в темноте восстанавливается).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2071678"/>
            <a:ext cx="4572032" cy="28575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неверное представление реальности</a:t>
            </a:r>
            <a:endParaRPr lang="ru-RU" sz="44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"/>
          </p:nvPr>
        </p:nvSpPr>
        <p:spPr>
          <a:xfrm>
            <a:off x="500034" y="0"/>
            <a:ext cx="8215370" cy="135729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Оптические обманы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оп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429256" y="1142984"/>
            <a:ext cx="1797050" cy="1482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оп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643570" y="4643446"/>
            <a:ext cx="1584325" cy="158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6" descr="оп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2786058"/>
            <a:ext cx="1727200" cy="162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1"/>
          </p:nvPr>
        </p:nvSpPr>
        <p:spPr>
          <a:xfrm>
            <a:off x="457200" y="1000108"/>
            <a:ext cx="8258204" cy="5429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b="1" u="sng" dirty="0" smtClean="0">
                <a:solidFill>
                  <a:srgbClr val="002060"/>
                </a:solidFill>
              </a:rPr>
              <a:t>Виды иллюзий: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Восприятие глубины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Иллюзии  восприятия размера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Иллюзии движения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Невозможные фигуры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Перевернутые картины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Соотношение фигуры и фона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Двойственные изображения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Иллюзия Геринга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Кажущиеся фигуры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Образы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Следящие картины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Цвета и контрасты </a:t>
            </a:r>
          </a:p>
          <a:p>
            <a:endParaRPr lang="ru-RU" dirty="0"/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500034" y="0"/>
            <a:ext cx="8215370" cy="13572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Оптические обманы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 descr="C:\Users\user\Desktop\great_optical_illusions_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000108"/>
            <a:ext cx="3214710" cy="24696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cub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500438"/>
            <a:ext cx="3193993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928670"/>
            <a:ext cx="3673475" cy="3359150"/>
          </a:xfrm>
          <a:noFill/>
        </p:spPr>
      </p:pic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4214810" y="1000108"/>
            <a:ext cx="453548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Зрительный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аппарат человека – сложно устроенная система. В неё входят: глаза , нервные клетки, по которым сигнал передается от глаза к мозгу, и часть мозга, отвечающая за зрительное восприятие. 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285720" y="4214818"/>
            <a:ext cx="87137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Три причины иллюзии: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      - наши глаза так воспринимают идущий от предмета свет, что в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        мозг приходит ошибочная информация;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      - при нарушении передачи информационных сигналов по 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         нервам происходят сбои, что опять же приводит к 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         ошибочному восприятию;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      - мозг не всегда правильно реагирует на сигналы, приходящие 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        от глаз.</a:t>
            </a:r>
          </a:p>
          <a:p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  </a:t>
            </a: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500034" y="0"/>
            <a:ext cx="8143932" cy="1000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Оптические обманы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00FF"/>
                </a:solidFill>
              </a:rPr>
              <a:t>Зрение у животных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5399087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У самого большого в мире животного (</a:t>
            </a:r>
            <a:r>
              <a:rPr lang="ru-RU" sz="2400" dirty="0" err="1" smtClean="0"/>
              <a:t>голубого</a:t>
            </a:r>
            <a:r>
              <a:rPr lang="ru-RU" sz="2400" dirty="0" smtClean="0"/>
              <a:t> кита) – самые большие глаза: величиной с футбольный мяч, около 23 см в поперечнике.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У орла очень высокая острота зрения – он может увидеть зайца с высоты 3 км.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endParaRPr lang="ru-RU" sz="2400" dirty="0" smtClean="0"/>
          </a:p>
        </p:txBody>
      </p:sp>
      <p:pic>
        <p:nvPicPr>
          <p:cNvPr id="40977" name="Picture 17" descr="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588125" y="2133600"/>
            <a:ext cx="1635125" cy="1554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78" name="Picture 18" descr="CA5SBMJ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659563" y="4652963"/>
            <a:ext cx="1635125" cy="1227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2555875" y="1203325"/>
            <a:ext cx="41036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800" b="1">
                <a:solidFill>
                  <a:srgbClr val="FF3300"/>
                </a:solidFill>
              </a:rPr>
              <a:t>А знаете ли вы, что…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ru-RU" sz="28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5627688" cy="57927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У хищников – объёмное стереоскопическое зрение, глаза широко расставлены в одной плоскости. Это помогает оценивать расстояние до добычи.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У травоядных – панорамное зрение, глаза расположены по бокам головы, из-за этого поле зрения намного шире, но изображение плоское, не стереоскопическое.</a:t>
            </a:r>
          </a:p>
          <a:p>
            <a:pPr eaLnBrk="1" hangingPunct="1">
              <a:lnSpc>
                <a:spcPct val="150000"/>
              </a:lnSpc>
            </a:pPr>
            <a:endParaRPr lang="ru-RU" sz="2400" dirty="0" smtClean="0"/>
          </a:p>
        </p:txBody>
      </p:sp>
      <p:pic>
        <p:nvPicPr>
          <p:cNvPr id="60422" name="Picture 6" descr="CAKXUFW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516688" y="981075"/>
            <a:ext cx="1655762" cy="1622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423" name="Picture 7" descr="29ZO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3663" y="3860800"/>
            <a:ext cx="1873250" cy="1814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60350"/>
            <a:ext cx="8229600" cy="2330450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Некоторые животные (например, кошки) ночью видят лучше, чем днём. Внутри их глаза имеется большое количество клеток, способных улавливать свет. Кроме того, в них есть «светящийся коврик» - дополнительный слой клеток, отражающих даже самый слабый луч и посылающих их на сетчатку. Поэтому кошачьи глаза ночью светятся.</a:t>
            </a:r>
          </a:p>
        </p:txBody>
      </p:sp>
      <p:pic>
        <p:nvPicPr>
          <p:cNvPr id="44038" name="Picture 6" descr="j018144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851275" y="3980798"/>
            <a:ext cx="1577981" cy="2499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8362950" cy="57927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Чтобы видеть ночью, кобра снабжена специальной системой: между глазами и ноздрями у неё есть особые ячейки, способные улавливать инфракрасное излучение, т. е. тепловые лучи. Поэтому кобра в состоянии обнаружить жертву, излучающую тепло.</a:t>
            </a:r>
          </a:p>
          <a:p>
            <a:pPr eaLnBrk="1" hangingPunct="1">
              <a:lnSpc>
                <a:spcPct val="150000"/>
              </a:lnSpc>
            </a:pPr>
            <a:endParaRPr lang="ru-RU" sz="2400" dirty="0" smtClean="0"/>
          </a:p>
        </p:txBody>
      </p:sp>
      <p:pic>
        <p:nvPicPr>
          <p:cNvPr id="63492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203575" y="3573463"/>
            <a:ext cx="2225675" cy="2476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88913"/>
            <a:ext cx="8280400" cy="316865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У насекомых, ракообразных и некоторых других беспозвоночных фасеточные глаза. В них нет единой сетчатки, рецепторы собраны в маленькие группы (</a:t>
            </a:r>
            <a:r>
              <a:rPr lang="ru-RU" sz="2400" dirty="0" err="1" smtClean="0"/>
              <a:t>ретинулы</a:t>
            </a:r>
            <a:r>
              <a:rPr lang="ru-RU" sz="2400" dirty="0" smtClean="0"/>
              <a:t>), каждая из которых обслуживается отдельным диоптрическим аппаратом. Понятия аккомодации, близорукости или дальнозоркости к такому глазу неприменимы.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Строение глаза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5572164" cy="492922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 форме глаз – шар диаметром 2,5 см и массой около 7-8 г. Глазное яблоко располагается в глазнице, спереди его оберегают веки. Брови предотвращают попадание в глаза пота со лба, а веки с ресницами защищают их от снега, дождя и пыли. Назначение слёз – смачивать поверхность глазного яблока, чтобы она не высохла. Слёзные желёзки за сутки вырабатывают до 1 мл слёз.</a:t>
            </a:r>
          </a:p>
          <a:p>
            <a:endParaRPr lang="ru-RU" b="1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57950" y="2143116"/>
            <a:ext cx="2592388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Строение глаза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троение глаз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572428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Строение глаза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571612"/>
            <a:ext cx="3643338" cy="4857784"/>
          </a:xfrm>
        </p:spPr>
        <p:txBody>
          <a:bodyPr>
            <a:normAutofit fontScale="85000" lnSpcReduction="20000"/>
          </a:bodyPr>
          <a:lstStyle/>
          <a:p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Мышцы глаза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1 - наружная прямая;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2 - внутренняя прямая;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3 - верхняя прямая;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4 - мышца, поднимающая верхнее веко;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5 - нижняя косая мышца;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6 - нижняя прямая мышца.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052513"/>
            <a:ext cx="4321175" cy="4681537"/>
          </a:xfrm>
        </p:spPr>
      </p:pic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1500174"/>
            <a:ext cx="4321175" cy="4681537"/>
          </a:xfr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1643050"/>
            <a:ext cx="4321175" cy="4681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Строение глаза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5500726" cy="521497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Глаз состоит из нескольких оболочек, из них три - основные: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   1) склера - внешняя оболочка,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   2) сосудистая оболочка - средняя, 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   3) сетчатка - внутренняя.</a:t>
            </a:r>
          </a:p>
          <a:p>
            <a:endParaRPr lang="ru-RU" dirty="0"/>
          </a:p>
        </p:txBody>
      </p:sp>
      <p:pic>
        <p:nvPicPr>
          <p:cNvPr id="4" name="Picture 7" descr="Схематический разрез глаза"/>
          <p:cNvPicPr>
            <a:picLocks noChangeAspect="1" noChangeArrowheads="1"/>
          </p:cNvPicPr>
          <p:nvPr/>
        </p:nvPicPr>
        <p:blipFill>
          <a:blip r:embed="rId2"/>
          <a:srcRect l="23073" t="690" r="37697"/>
          <a:stretch>
            <a:fillRect/>
          </a:stretch>
        </p:blipFill>
        <p:spPr>
          <a:xfrm>
            <a:off x="6143636" y="2428868"/>
            <a:ext cx="2348959" cy="2370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00FF"/>
                </a:solidFill>
              </a:rPr>
              <a:t>Дефекты зрения</a:t>
            </a:r>
            <a:endParaRPr lang="ru-RU" sz="7200" dirty="0"/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Близорукость и    дальнозоркость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Астигматизм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Косоглазие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Дальтонизм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Куриная слепота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г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72066" y="1357298"/>
            <a:ext cx="2520950" cy="25415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357694"/>
            <a:ext cx="3352800" cy="17811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33CC"/>
                </a:solidFill>
              </a:rPr>
              <a:t>Близорукость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4214842" cy="514353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Если приходится слишком долго рассматривать предметы на близком расстоянии, хрусталик принимает «меры предосторожности» - удлиняется, - и дальние предметы без очков уже не разглядеть (развивается близорукость).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929190" y="2571744"/>
            <a:ext cx="4038600" cy="1943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33CC"/>
                </a:solidFill>
              </a:rPr>
              <a:t>Дальнозоркость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1428736"/>
            <a:ext cx="3857652" cy="500066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Дальнозоркость.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В отличие от близорукости, это не приобретенное, а врожденное состояние - особенность строения глазного яблока: это либо короткий глаз, либо глаз со слабой оптикой. Лучи при этом состоянии собираются за сетчаткой.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2357429"/>
            <a:ext cx="4214842" cy="28024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3300"/>
                </a:solidFill>
              </a:rPr>
              <a:t>Астигматизм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4282" y="1285860"/>
            <a:ext cx="3956050" cy="5068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Астигматизм - особый вид оптического строения глаза. Явление это врожденного или, большей частью приобретенного характера. Обусловлен астигматизм чаще всего неправильностью кривизны роговицы; передняя поверхность ее при астигматизме представляет собой не поверхность шара, где все радиусы равны, а отрезок вращающегося эллипсоида, где каждый радиус имеет свою длину.</a:t>
            </a:r>
          </a:p>
        </p:txBody>
      </p:sp>
      <p:pic>
        <p:nvPicPr>
          <p:cNvPr id="6" name="Рисунок 5" descr="84.jpg"/>
          <p:cNvPicPr>
            <a:picLocks noChangeAspect="1"/>
          </p:cNvPicPr>
          <p:nvPr/>
        </p:nvPicPr>
        <p:blipFill>
          <a:blip r:embed="rId2"/>
          <a:srcRect l="5107" t="3600" r="5959" b="10799"/>
          <a:stretch>
            <a:fillRect/>
          </a:stretch>
        </p:blipFill>
        <p:spPr>
          <a:xfrm>
            <a:off x="4714876" y="1142984"/>
            <a:ext cx="4046696" cy="2763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astigmat2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929066"/>
            <a:ext cx="476253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626</Words>
  <Application>Microsoft Office PowerPoint</Application>
  <PresentationFormat>Экран (4:3)</PresentationFormat>
  <Paragraphs>78</Paragraphs>
  <Slides>19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Зрение</vt:lpstr>
      <vt:lpstr>Строение глаза</vt:lpstr>
      <vt:lpstr>Строение глаза</vt:lpstr>
      <vt:lpstr>Строение глаза</vt:lpstr>
      <vt:lpstr>Строение глаза</vt:lpstr>
      <vt:lpstr>Дефекты зрения</vt:lpstr>
      <vt:lpstr>Близорукость</vt:lpstr>
      <vt:lpstr>Дальнозоркость</vt:lpstr>
      <vt:lpstr>Астигматизм</vt:lpstr>
      <vt:lpstr>Косоглазие</vt:lpstr>
      <vt:lpstr>Куриная слепота</vt:lpstr>
      <vt:lpstr>Слайд 12</vt:lpstr>
      <vt:lpstr>Слайд 13</vt:lpstr>
      <vt:lpstr>Слайд 14</vt:lpstr>
      <vt:lpstr>Зрение у животных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Зрение</dc:title>
  <dc:creator>user</dc:creator>
  <cp:lastModifiedBy>user</cp:lastModifiedBy>
  <cp:revision>14</cp:revision>
  <dcterms:created xsi:type="dcterms:W3CDTF">2012-11-05T16:01:42Z</dcterms:created>
  <dcterms:modified xsi:type="dcterms:W3CDTF">2012-11-28T13:32:14Z</dcterms:modified>
</cp:coreProperties>
</file>