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6" r:id="rId2"/>
    <p:sldId id="263" r:id="rId3"/>
    <p:sldId id="258" r:id="rId4"/>
    <p:sldId id="269" r:id="rId5"/>
    <p:sldId id="264" r:id="rId6"/>
    <p:sldId id="266" r:id="rId7"/>
    <p:sldId id="265" r:id="rId8"/>
    <p:sldId id="267" r:id="rId9"/>
    <p:sldId id="268" r:id="rId10"/>
    <p:sldId id="273" r:id="rId11"/>
    <p:sldId id="270" r:id="rId12"/>
    <p:sldId id="271" r:id="rId13"/>
    <p:sldId id="259" r:id="rId14"/>
    <p:sldId id="260" r:id="rId15"/>
    <p:sldId id="261" r:id="rId16"/>
    <p:sldId id="272" r:id="rId17"/>
  </p:sldIdLst>
  <p:sldSz cx="9144000" cy="6858000" type="screen4x3"/>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татьяна" initials="т"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126"/>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1878" y="-102"/>
      </p:cViewPr>
      <p:guideLst>
        <p:guide orient="horz" pos="3108"/>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1-25T17:29:23.826" idx="1">
    <p:pos x="6571" y="462"/>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74DF9203-4CBC-4DFD-A849-C85216B35CC8}" type="datetimeFigureOut">
              <a:rPr lang="ru-RU" smtClean="0"/>
              <a:pPr/>
              <a:t>26.01.2013</a:t>
            </a:fld>
            <a:endParaRPr lang="ru-RU"/>
          </a:p>
        </p:txBody>
      </p:sp>
      <p:sp>
        <p:nvSpPr>
          <p:cNvPr id="4" name="Нижний колонтитул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1415C6B7-244F-4E83-8CA7-94BD4130C825}"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8314E6F-9D33-437A-9E3A-A2D9F53BE137}" type="datetimeFigureOut">
              <a:rPr lang="ru-RU" smtClean="0"/>
              <a:pPr/>
              <a:t>26.01.2013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73F5E6D-9C41-4A62-9F66-3366CDB560B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314E6F-9D33-437A-9E3A-A2D9F53BE137}" type="datetimeFigureOut">
              <a:rPr lang="ru-RU" smtClean="0"/>
              <a:pPr/>
              <a:t>26.01.2013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3F5E6D-9C41-4A62-9F66-3366CDB560B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knigibest.clan.su/_pu/0/07190390.jpg"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knigibest.clan.su/_pu/0/64390101.jpg" TargetMode="Externa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8" name="Picture 12" descr="http://www.tvoyrebenok.ru/images/presentation/school/b/03.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ctrTitle"/>
          </p:nvPr>
        </p:nvSpPr>
        <p:spPr>
          <a:xfrm>
            <a:off x="755576" y="2420888"/>
            <a:ext cx="7772400" cy="1470025"/>
          </a:xfrm>
        </p:spPr>
        <p:txBody>
          <a:bodyPr/>
          <a:lstStyle/>
          <a:p>
            <a:r>
              <a:rPr lang="ru-RU" b="1" dirty="0" smtClean="0">
                <a:effectLst>
                  <a:outerShdw blurRad="38100" dist="38100" dir="2700000" algn="tl">
                    <a:srgbClr val="000000">
                      <a:alpha val="43137"/>
                    </a:srgbClr>
                  </a:outerShdw>
                </a:effectLst>
              </a:rPr>
              <a:t>Библиотеки древности</a:t>
            </a:r>
            <a:endParaRPr lang="ru-RU" b="1"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3779912" y="6381328"/>
            <a:ext cx="4104456" cy="288032"/>
          </a:xfrm>
        </p:spPr>
        <p:txBody>
          <a:bodyPr>
            <a:normAutofit fontScale="47500" lnSpcReduction="20000"/>
          </a:bodyPr>
          <a:lstStyle/>
          <a:p>
            <a:r>
              <a:rPr lang="ru-RU" dirty="0" smtClean="0">
                <a:solidFill>
                  <a:schemeClr val="tx1"/>
                </a:solidFill>
              </a:rPr>
              <a:t>Выполнили ученики 2 «Б» класса</a:t>
            </a:r>
            <a:endParaRPr lang="ru-RU" dirty="0">
              <a:solidFill>
                <a:schemeClr val="tx1"/>
              </a:solidFill>
            </a:endParaRPr>
          </a:p>
        </p:txBody>
      </p:sp>
      <p:pic>
        <p:nvPicPr>
          <p:cNvPr id="14338" name="Picture 2" descr="http://www.decor-line.ru/pic/42728.jpg"/>
          <p:cNvPicPr>
            <a:picLocks noChangeAspect="1" noChangeArrowheads="1"/>
          </p:cNvPicPr>
          <p:nvPr/>
        </p:nvPicPr>
        <p:blipFill>
          <a:blip r:embed="rId3" cstate="print"/>
          <a:srcRect/>
          <a:stretch>
            <a:fillRect/>
          </a:stretch>
        </p:blipFill>
        <p:spPr bwMode="auto">
          <a:xfrm>
            <a:off x="5508104" y="4077072"/>
            <a:ext cx="2999321" cy="1872208"/>
          </a:xfrm>
          <a:prstGeom prst="rect">
            <a:avLst/>
          </a:prstGeom>
          <a:ln>
            <a:noFill/>
          </a:ln>
          <a:effectLst>
            <a:softEdge rad="112500"/>
          </a:effectLst>
        </p:spPr>
      </p:pic>
      <p:sp>
        <p:nvSpPr>
          <p:cNvPr id="6" name="Прямоугольник 5"/>
          <p:cNvSpPr/>
          <p:nvPr/>
        </p:nvSpPr>
        <p:spPr>
          <a:xfrm>
            <a:off x="3563888" y="404664"/>
            <a:ext cx="5292080" cy="1077218"/>
          </a:xfrm>
          <a:prstGeom prst="rect">
            <a:avLst/>
          </a:prstGeom>
        </p:spPr>
        <p:txBody>
          <a:bodyPr wrap="square">
            <a:spAutoFit/>
          </a:bodyPr>
          <a:lstStyle/>
          <a:p>
            <a:r>
              <a:rPr lang="ru-RU" sz="2400" b="1" i="1" dirty="0"/>
              <a:t>«Книги – это спрессованное время</a:t>
            </a:r>
            <a:r>
              <a:rPr lang="ru-RU" sz="2400" b="1" i="1" dirty="0" smtClean="0"/>
              <a:t>»</a:t>
            </a:r>
          </a:p>
          <a:p>
            <a:endParaRPr lang="ru-RU" sz="2000" dirty="0"/>
          </a:p>
          <a:p>
            <a:pPr algn="r"/>
            <a:r>
              <a:rPr lang="ru-RU" sz="2000" b="1" i="1" dirty="0" err="1"/>
              <a:t>Мариэтта</a:t>
            </a:r>
            <a:r>
              <a:rPr lang="ru-RU" sz="2000" b="1" i="1" dirty="0"/>
              <a:t> </a:t>
            </a:r>
            <a:r>
              <a:rPr lang="ru-RU" sz="2000" b="1" i="1" dirty="0" smtClean="0"/>
              <a:t>Шагинян</a:t>
            </a:r>
            <a:endParaRPr lang="ru-RU" sz="2000" dirty="0"/>
          </a:p>
        </p:txBody>
      </p:sp>
      <p:pic>
        <p:nvPicPr>
          <p:cNvPr id="14342" name="Picture 6" descr="http://kometa-vozmezdie.ru/images/stories/oldbiblioteka/1.jpg"/>
          <p:cNvPicPr>
            <a:picLocks noChangeAspect="1" noChangeArrowheads="1"/>
          </p:cNvPicPr>
          <p:nvPr/>
        </p:nvPicPr>
        <p:blipFill>
          <a:blip r:embed="rId4" cstate="print"/>
          <a:srcRect/>
          <a:stretch>
            <a:fillRect/>
          </a:stretch>
        </p:blipFill>
        <p:spPr bwMode="auto">
          <a:xfrm>
            <a:off x="3923928" y="1124744"/>
            <a:ext cx="2160240" cy="1620181"/>
          </a:xfrm>
          <a:prstGeom prst="rect">
            <a:avLst/>
          </a:prstGeom>
          <a:ln>
            <a:noFill/>
          </a:ln>
          <a:effectLst>
            <a:softEdge rad="112500"/>
          </a:effectLst>
        </p:spPr>
      </p:pic>
    </p:spTree>
  </p:cSld>
  <p:clrMapOvr>
    <a:masterClrMapping/>
  </p:clrMapOvr>
  <p:transition spd="slow" advTm="16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Содержимое 2"/>
          <p:cNvSpPr>
            <a:spLocks noGrp="1"/>
          </p:cNvSpPr>
          <p:nvPr>
            <p:ph idx="1"/>
          </p:nvPr>
        </p:nvSpPr>
        <p:spPr>
          <a:xfrm>
            <a:off x="467544" y="5661248"/>
            <a:ext cx="8229600" cy="924347"/>
          </a:xfrm>
        </p:spPr>
        <p:txBody>
          <a:bodyPr/>
          <a:lstStyle/>
          <a:p>
            <a:pPr algn="just">
              <a:buNone/>
            </a:pPr>
            <a:r>
              <a:rPr lang="ru-RU" dirty="0" smtClean="0"/>
              <a:t>    	</a:t>
            </a:r>
            <a:r>
              <a:rPr lang="ru-RU" sz="1800" dirty="0" smtClean="0"/>
              <a:t>В древней Греции первая публичная библиотека была основана в </a:t>
            </a:r>
            <a:r>
              <a:rPr lang="ru-RU" sz="1800" dirty="0" err="1" smtClean="0"/>
              <a:t>Гераклее</a:t>
            </a:r>
            <a:r>
              <a:rPr lang="ru-RU" sz="1800" dirty="0" smtClean="0"/>
              <a:t> тираном </a:t>
            </a:r>
            <a:r>
              <a:rPr lang="ru-RU" sz="1800" dirty="0" err="1" smtClean="0"/>
              <a:t>Клеархом</a:t>
            </a:r>
            <a:r>
              <a:rPr lang="ru-RU" sz="1800" dirty="0" smtClean="0"/>
              <a:t> (IV век до н. э.).</a:t>
            </a:r>
            <a:endParaRPr lang="ru-RU" sz="1800" dirty="0"/>
          </a:p>
        </p:txBody>
      </p:sp>
      <p:pic>
        <p:nvPicPr>
          <p:cNvPr id="22530" name="Picture 2" descr="http://www.hegel-system.de/de/gif/raffael-schule1.jpg"/>
          <p:cNvPicPr>
            <a:picLocks noChangeAspect="1" noChangeArrowheads="1"/>
          </p:cNvPicPr>
          <p:nvPr/>
        </p:nvPicPr>
        <p:blipFill>
          <a:blip r:embed="rId3" cstate="print"/>
          <a:srcRect/>
          <a:stretch>
            <a:fillRect/>
          </a:stretch>
        </p:blipFill>
        <p:spPr bwMode="auto">
          <a:xfrm>
            <a:off x="611560" y="0"/>
            <a:ext cx="8136321" cy="576064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Содержимое 2"/>
          <p:cNvSpPr>
            <a:spLocks noGrp="1"/>
          </p:cNvSpPr>
          <p:nvPr>
            <p:ph idx="1"/>
          </p:nvPr>
        </p:nvSpPr>
        <p:spPr>
          <a:xfrm>
            <a:off x="467544" y="5229200"/>
            <a:ext cx="8229600" cy="1112987"/>
          </a:xfrm>
        </p:spPr>
        <p:txBody>
          <a:bodyPr/>
          <a:lstStyle/>
          <a:p>
            <a:pPr algn="just">
              <a:buNone/>
            </a:pPr>
            <a:r>
              <a:rPr lang="ru-RU" dirty="0" smtClean="0"/>
              <a:t>    	</a:t>
            </a:r>
            <a:r>
              <a:rPr lang="ru-RU" sz="1800" dirty="0" smtClean="0"/>
              <a:t>Самая </a:t>
            </a:r>
            <a:r>
              <a:rPr lang="ru-RU" sz="1800" dirty="0"/>
              <a:t>большая и самая известная библиотека античности </a:t>
            </a:r>
            <a:r>
              <a:rPr lang="ru-RU" sz="1800" dirty="0" smtClean="0"/>
              <a:t>–Александрийская </a:t>
            </a:r>
            <a:r>
              <a:rPr lang="ru-RU" sz="1800" dirty="0"/>
              <a:t>–  </a:t>
            </a:r>
            <a:r>
              <a:rPr lang="ru-RU" sz="1800" dirty="0" smtClean="0"/>
              <a:t>была основана </a:t>
            </a:r>
            <a:r>
              <a:rPr lang="ru-RU" sz="1800" dirty="0"/>
              <a:t>в 111 веке до н.э. </a:t>
            </a:r>
          </a:p>
        </p:txBody>
      </p:sp>
      <p:pic>
        <p:nvPicPr>
          <p:cNvPr id="25602" name="Picture 2" descr="http://kpjohnson.backintyme.com/wp-content/uploads/2010/10/AlexandriaLibrary2.gif"/>
          <p:cNvPicPr>
            <a:picLocks noChangeAspect="1" noChangeArrowheads="1"/>
          </p:cNvPicPr>
          <p:nvPr/>
        </p:nvPicPr>
        <p:blipFill>
          <a:blip r:embed="rId3" cstate="print"/>
          <a:srcRect/>
          <a:stretch>
            <a:fillRect/>
          </a:stretch>
        </p:blipFill>
        <p:spPr bwMode="auto">
          <a:xfrm>
            <a:off x="467544" y="1268760"/>
            <a:ext cx="3789442" cy="3600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5604" name="Picture 4" descr="http://im2-tub-ru.yandex.net/i?id=2221685-45-72&amp;n=21"/>
          <p:cNvPicPr>
            <a:picLocks noChangeAspect="1" noChangeArrowheads="1"/>
          </p:cNvPicPr>
          <p:nvPr/>
        </p:nvPicPr>
        <p:blipFill>
          <a:blip r:embed="rId4" cstate="print"/>
          <a:srcRect/>
          <a:stretch>
            <a:fillRect/>
          </a:stretch>
        </p:blipFill>
        <p:spPr bwMode="auto">
          <a:xfrm>
            <a:off x="4644008" y="1988840"/>
            <a:ext cx="3839467" cy="309634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457200" y="274638"/>
            <a:ext cx="8229600" cy="994122"/>
          </a:xfrm>
        </p:spPr>
        <p:txBody>
          <a:bodyPr>
            <a:noAutofit/>
          </a:bodyPr>
          <a:lstStyle/>
          <a:p>
            <a:r>
              <a:rPr lang="ru-RU" sz="3600" dirty="0">
                <a:effectLst>
                  <a:outerShdw blurRad="38100" dist="38100" dir="2700000" algn="tl">
                    <a:srgbClr val="000000">
                      <a:alpha val="43137"/>
                    </a:srgbClr>
                  </a:outerShdw>
                </a:effectLst>
              </a:rPr>
              <a:t>Библиотеки Древней Руси</a:t>
            </a:r>
            <a:br>
              <a:rPr lang="ru-RU" sz="3600" dirty="0">
                <a:effectLst>
                  <a:outerShdw blurRad="38100" dist="38100" dir="2700000" algn="tl">
                    <a:srgbClr val="000000">
                      <a:alpha val="43137"/>
                    </a:srgbClr>
                  </a:outerShdw>
                </a:effectLst>
              </a:rPr>
            </a:br>
            <a:endParaRPr lang="ru-RU" sz="36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427984" y="980728"/>
            <a:ext cx="4485184" cy="5174035"/>
          </a:xfrm>
        </p:spPr>
        <p:txBody>
          <a:bodyPr>
            <a:normAutofit/>
          </a:bodyPr>
          <a:lstStyle/>
          <a:p>
            <a:pPr algn="just">
              <a:buNone/>
            </a:pPr>
            <a:r>
              <a:rPr lang="ru-RU" dirty="0" smtClean="0"/>
              <a:t>     </a:t>
            </a:r>
            <a:r>
              <a:rPr lang="ru-RU" sz="1900" dirty="0" smtClean="0"/>
              <a:t>Первая </a:t>
            </a:r>
            <a:r>
              <a:rPr lang="ru-RU" sz="1900" dirty="0"/>
              <a:t>библиотека на Руси была основана в городе Киеве в 1037 году киевским князем Ярославом Мудрым. Книги для библиотеки покупались и в других странах. </a:t>
            </a:r>
            <a:r>
              <a:rPr lang="ru-RU" sz="1900" dirty="0" smtClean="0"/>
              <a:t>Часть </a:t>
            </a:r>
            <a:r>
              <a:rPr lang="ru-RU" sz="1900" dirty="0"/>
              <a:t>этих </a:t>
            </a:r>
            <a:r>
              <a:rPr lang="ru-RU" sz="1900" dirty="0" smtClean="0"/>
              <a:t>книг князь </a:t>
            </a:r>
            <a:r>
              <a:rPr lang="ru-RU" sz="1900" dirty="0"/>
              <a:t>положил в церкви святой Софии, основав первую </a:t>
            </a:r>
            <a:r>
              <a:rPr lang="ru-RU" sz="1900" dirty="0" smtClean="0"/>
              <a:t>библиотеку. Созданная </a:t>
            </a:r>
            <a:r>
              <a:rPr lang="ru-RU" sz="1900" dirty="0"/>
              <a:t>таким образом первая библиотека на Руси в </a:t>
            </a:r>
            <a:r>
              <a:rPr lang="ru-RU" sz="1900" dirty="0" smtClean="0"/>
              <a:t>Софийском соборе </a:t>
            </a:r>
            <a:r>
              <a:rPr lang="ru-RU" sz="1900" dirty="0"/>
              <a:t>в Киеве в последующие годы росла и обогащалась </a:t>
            </a:r>
            <a:r>
              <a:rPr lang="ru-RU" sz="1900" dirty="0" smtClean="0"/>
              <a:t>книжными сокровищами</a:t>
            </a:r>
            <a:r>
              <a:rPr lang="ru-RU" sz="1900" dirty="0"/>
              <a:t>. </a:t>
            </a:r>
          </a:p>
        </p:txBody>
      </p:sp>
      <p:pic>
        <p:nvPicPr>
          <p:cNvPr id="6" name="Picture 4" descr="http://900igr.net/datas/literatura/Istorija-bibliotek/0010-010-Pervaja-izvestnaja-istorikam-biblioteka-Drevnej-Rusi-byla-osnovana-v.jpg"/>
          <p:cNvPicPr>
            <a:picLocks noChangeAspect="1" noChangeArrowheads="1"/>
          </p:cNvPicPr>
          <p:nvPr/>
        </p:nvPicPr>
        <p:blipFill>
          <a:blip r:embed="rId3" cstate="print"/>
          <a:srcRect l="53937" t="7350" r="2751" b="53801"/>
          <a:stretch>
            <a:fillRect/>
          </a:stretch>
        </p:blipFill>
        <p:spPr bwMode="auto">
          <a:xfrm>
            <a:off x="539552" y="908720"/>
            <a:ext cx="3960440" cy="26642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4" descr="http://900igr.net/datas/literatura/Istorija-bibliotek/0010-010-Pervaja-izvestnaja-istorikam-biblioteka-Drevnej-Rusi-byla-osnovana-v.jpg"/>
          <p:cNvPicPr>
            <a:picLocks noChangeAspect="1" noChangeArrowheads="1"/>
          </p:cNvPicPr>
          <p:nvPr/>
        </p:nvPicPr>
        <p:blipFill>
          <a:blip r:embed="rId3" cstate="print"/>
          <a:srcRect l="53937" t="51449" r="2751" b="10751"/>
          <a:stretch>
            <a:fillRect/>
          </a:stretch>
        </p:blipFill>
        <p:spPr bwMode="auto">
          <a:xfrm>
            <a:off x="539552" y="3789040"/>
            <a:ext cx="3960440" cy="25922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395536" y="5445224"/>
            <a:ext cx="8229600" cy="1143000"/>
          </a:xfrm>
        </p:spPr>
        <p:txBody>
          <a:bodyPr>
            <a:normAutofit/>
          </a:bodyPr>
          <a:lstStyle/>
          <a:p>
            <a:r>
              <a:rPr lang="ru-RU" sz="2800" dirty="0">
                <a:effectLst>
                  <a:outerShdw blurRad="38100" dist="38100" dir="2700000" algn="tl">
                    <a:srgbClr val="000000">
                      <a:alpha val="43137"/>
                    </a:srgbClr>
                  </a:outerShdw>
                </a:effectLst>
              </a:rPr>
              <a:t>Библиотека церкви </a:t>
            </a:r>
            <a:r>
              <a:rPr lang="ru-RU" sz="2800" dirty="0" err="1">
                <a:effectLst>
                  <a:outerShdw blurRad="38100" dist="38100" dir="2700000" algn="tl">
                    <a:srgbClr val="000000">
                      <a:alpha val="43137"/>
                    </a:srgbClr>
                  </a:outerShdw>
                </a:effectLst>
              </a:rPr>
              <a:t>Синт-Питерс</a:t>
            </a:r>
            <a:r>
              <a:rPr lang="ru-RU" sz="2800" dirty="0">
                <a:effectLst>
                  <a:outerShdw blurRad="38100" dist="38100" dir="2700000" algn="tl">
                    <a:srgbClr val="000000">
                      <a:alpha val="43137"/>
                    </a:srgbClr>
                  </a:outerShdw>
                </a:effectLst>
              </a:rPr>
              <a:t> (Нидерланды)</a:t>
            </a:r>
          </a:p>
        </p:txBody>
      </p:sp>
      <p:pic>
        <p:nvPicPr>
          <p:cNvPr id="17410" name="Picture 2" descr="Библиотека церкви Синт-Питерс (Нидерланды)"/>
          <p:cNvPicPr>
            <a:picLocks noChangeAspect="1" noChangeArrowheads="1"/>
          </p:cNvPicPr>
          <p:nvPr/>
        </p:nvPicPr>
        <p:blipFill>
          <a:blip r:embed="rId3" cstate="print"/>
          <a:srcRect/>
          <a:stretch>
            <a:fillRect/>
          </a:stretch>
        </p:blipFill>
        <p:spPr bwMode="auto">
          <a:xfrm>
            <a:off x="755576" y="1268760"/>
            <a:ext cx="7928676"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683568" y="5715000"/>
            <a:ext cx="8229600" cy="1143000"/>
          </a:xfrm>
        </p:spPr>
        <p:txBody>
          <a:bodyPr>
            <a:normAutofit/>
          </a:bodyPr>
          <a:lstStyle/>
          <a:p>
            <a:r>
              <a:rPr lang="ru-RU" sz="2400" dirty="0"/>
              <a:t>Библиотека монастыря в </a:t>
            </a:r>
            <a:r>
              <a:rPr lang="ru-RU" sz="2400" dirty="0" err="1"/>
              <a:t>Вальдзассене</a:t>
            </a:r>
            <a:r>
              <a:rPr lang="ru-RU" sz="2400" dirty="0"/>
              <a:t> (ФРГ)</a:t>
            </a:r>
          </a:p>
        </p:txBody>
      </p:sp>
      <p:pic>
        <p:nvPicPr>
          <p:cNvPr id="19458" name="Picture 2" descr="Библиотека монастыря в Вальдзассене (ФРГ)"/>
          <p:cNvPicPr>
            <a:picLocks noChangeAspect="1" noChangeArrowheads="1"/>
          </p:cNvPicPr>
          <p:nvPr/>
        </p:nvPicPr>
        <p:blipFill>
          <a:blip r:embed="rId3" cstate="print"/>
          <a:srcRect/>
          <a:stretch>
            <a:fillRect/>
          </a:stretch>
        </p:blipFill>
        <p:spPr bwMode="auto">
          <a:xfrm>
            <a:off x="827584" y="1340768"/>
            <a:ext cx="7618593" cy="44644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467544" y="5517232"/>
            <a:ext cx="8229600" cy="1143000"/>
          </a:xfrm>
        </p:spPr>
        <p:txBody>
          <a:bodyPr>
            <a:normAutofit/>
          </a:bodyPr>
          <a:lstStyle/>
          <a:p>
            <a:r>
              <a:rPr lang="ru-RU" sz="2800" dirty="0">
                <a:effectLst>
                  <a:outerShdw blurRad="38100" dist="38100" dir="2700000" algn="tl">
                    <a:srgbClr val="000000">
                      <a:alpha val="43137"/>
                    </a:srgbClr>
                  </a:outerShdw>
                </a:effectLst>
              </a:rPr>
              <a:t>Библиотека Британского музея (Лондон)</a:t>
            </a:r>
          </a:p>
        </p:txBody>
      </p:sp>
      <p:pic>
        <p:nvPicPr>
          <p:cNvPr id="20482" name="Picture 2" descr="Библиотека Британского музея (Лондон)"/>
          <p:cNvPicPr>
            <a:picLocks noChangeAspect="1" noChangeArrowheads="1"/>
          </p:cNvPicPr>
          <p:nvPr/>
        </p:nvPicPr>
        <p:blipFill>
          <a:blip r:embed="rId3" cstate="print"/>
          <a:srcRect/>
          <a:stretch>
            <a:fillRect/>
          </a:stretch>
        </p:blipFill>
        <p:spPr bwMode="auto">
          <a:xfrm>
            <a:off x="899592" y="1268760"/>
            <a:ext cx="7652415"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467544" y="1196752"/>
            <a:ext cx="8229600" cy="1143000"/>
          </a:xfrm>
        </p:spPr>
        <p:txBody>
          <a:bodyPr>
            <a:normAutofit/>
          </a:bodyPr>
          <a:lstStyle/>
          <a:p>
            <a:r>
              <a:rPr lang="ru-RU" sz="3600" b="1" dirty="0" smtClean="0">
                <a:effectLst>
                  <a:outerShdw blurRad="38100" dist="38100" dir="2700000" algn="tl">
                    <a:srgbClr val="000000">
                      <a:alpha val="43137"/>
                    </a:srgbClr>
                  </a:outerShdw>
                </a:effectLst>
              </a:rPr>
              <a:t>Заключение</a:t>
            </a:r>
            <a:endParaRPr lang="ru-RU" sz="36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395536" y="2204864"/>
            <a:ext cx="8229600" cy="4236715"/>
          </a:xfrm>
        </p:spPr>
        <p:txBody>
          <a:bodyPr>
            <a:normAutofit fontScale="62500" lnSpcReduction="20000"/>
          </a:bodyPr>
          <a:lstStyle/>
          <a:p>
            <a:pPr algn="ctr">
              <a:buNone/>
            </a:pPr>
            <a:r>
              <a:rPr lang="ru-RU" sz="3400" i="1" dirty="0" smtClean="0"/>
              <a:t>Библиотеки </a:t>
            </a:r>
            <a:r>
              <a:rPr lang="ru-RU" sz="3400" i="1" dirty="0"/>
              <a:t>начали создавать еще цари древних</a:t>
            </a:r>
          </a:p>
          <a:p>
            <a:pPr algn="ctr">
              <a:buNone/>
            </a:pPr>
            <a:r>
              <a:rPr lang="ru-RU" sz="3400" i="1" dirty="0"/>
              <a:t>царств. Легенды рассказывают о потрясающих библиотеках</a:t>
            </a:r>
          </a:p>
          <a:p>
            <a:pPr algn="ctr">
              <a:buNone/>
            </a:pPr>
            <a:r>
              <a:rPr lang="ru-RU" sz="3400" i="1" dirty="0"/>
              <a:t>Древнего Мира, таких как библиотека Ассирийского Царства,</a:t>
            </a:r>
          </a:p>
          <a:p>
            <a:pPr algn="ctr">
              <a:buNone/>
            </a:pPr>
            <a:r>
              <a:rPr lang="ru-RU" sz="3400" i="1" dirty="0"/>
              <a:t>Вавилонского Царства, Библиотека Фив в Древнем Египте,</a:t>
            </a:r>
          </a:p>
          <a:p>
            <a:pPr algn="ctr">
              <a:buNone/>
            </a:pPr>
            <a:r>
              <a:rPr lang="ru-RU" sz="3400" i="1" dirty="0"/>
              <a:t>Древнегреческие и Древнеримские Библиотеки, знаменитой</a:t>
            </a:r>
          </a:p>
          <a:p>
            <a:pPr algn="ctr">
              <a:buNone/>
            </a:pPr>
            <a:r>
              <a:rPr lang="ru-RU" sz="3400" i="1" dirty="0"/>
              <a:t>Александрийской Библиотеки. Каждый город имеет свою</a:t>
            </a:r>
          </a:p>
          <a:p>
            <a:pPr algn="ctr">
              <a:buNone/>
            </a:pPr>
            <a:r>
              <a:rPr lang="ru-RU" sz="3400" i="1" dirty="0"/>
              <a:t>собственную библиотеку и у каждой страны есть своя </a:t>
            </a:r>
            <a:r>
              <a:rPr lang="ru-RU" sz="3400" i="1" dirty="0" smtClean="0"/>
              <a:t>собственная Государственная </a:t>
            </a:r>
            <a:r>
              <a:rPr lang="ru-RU" sz="3400" i="1" dirty="0"/>
              <a:t>Национальная Библиотека. </a:t>
            </a:r>
            <a:endParaRPr lang="ru-RU" sz="3400" i="1" dirty="0" smtClean="0"/>
          </a:p>
          <a:p>
            <a:pPr algn="ctr">
              <a:buNone/>
            </a:pPr>
            <a:r>
              <a:rPr lang="ru-RU" sz="3400" i="1" dirty="0" smtClean="0"/>
              <a:t>И </a:t>
            </a:r>
            <a:r>
              <a:rPr lang="ru-RU" sz="3400" i="1" dirty="0"/>
              <a:t>в каком бы виде не</a:t>
            </a:r>
          </a:p>
          <a:p>
            <a:pPr algn="ctr">
              <a:buNone/>
            </a:pPr>
            <a:r>
              <a:rPr lang="ru-RU" sz="3400" i="1" dirty="0"/>
              <a:t>существовали книги - на папирусах или CD-ромах – их хранилища –</a:t>
            </a:r>
          </a:p>
          <a:p>
            <a:pPr algn="ctr">
              <a:buNone/>
            </a:pPr>
            <a:r>
              <a:rPr lang="ru-RU" sz="3400" i="1" dirty="0"/>
              <a:t>библиотеки - всегда были, есть и будут нужны человечеству!</a:t>
            </a:r>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467544" y="1124744"/>
            <a:ext cx="8229600" cy="782960"/>
          </a:xfrm>
        </p:spPr>
        <p:txBody>
          <a:bodyPr>
            <a:normAutofit/>
          </a:bodyPr>
          <a:lstStyle/>
          <a:p>
            <a:r>
              <a:rPr lang="ru-RU" sz="3600" b="1" dirty="0" smtClean="0">
                <a:effectLst>
                  <a:outerShdw blurRad="38100" dist="38100" dir="2700000" algn="tl">
                    <a:srgbClr val="000000">
                      <a:alpha val="43137"/>
                    </a:srgbClr>
                  </a:outerShdw>
                </a:effectLst>
              </a:rPr>
              <a:t>Введение </a:t>
            </a:r>
            <a:endParaRPr lang="ru-RU" sz="36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67544" y="1916832"/>
            <a:ext cx="8229600" cy="3168352"/>
          </a:xfrm>
        </p:spPr>
        <p:txBody>
          <a:bodyPr/>
          <a:lstStyle/>
          <a:p>
            <a:pPr algn="just">
              <a:buNone/>
            </a:pPr>
            <a:r>
              <a:rPr lang="ru-RU" dirty="0" smtClean="0"/>
              <a:t>    	</a:t>
            </a:r>
            <a:r>
              <a:rPr lang="ru-RU" sz="2400" dirty="0" smtClean="0"/>
              <a:t>В </a:t>
            </a:r>
            <a:r>
              <a:rPr lang="ru-RU" sz="2400" dirty="0"/>
              <a:t>древней истории известно много крупных библиотек, которые собирали правители великих древних государств, чтобы сохранить самые ценные сведения из накопленных прежними цивилизациями знаний на пользу будущих поколений. Однако подавляющее большинство книг из этих архивов в настоящее время считаются безвозвратно утерянными.</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467544" y="980728"/>
            <a:ext cx="8229600" cy="724942"/>
          </a:xfrm>
        </p:spPr>
        <p:txBody>
          <a:bodyPr>
            <a:normAutofit/>
          </a:bodyPr>
          <a:lstStyle/>
          <a:p>
            <a:r>
              <a:rPr lang="ru-RU" sz="3600" b="1" dirty="0" smtClean="0">
                <a:effectLst>
                  <a:outerShdw blurRad="38100" dist="38100" dir="2700000" algn="tl">
                    <a:srgbClr val="000000">
                      <a:alpha val="43137"/>
                    </a:srgbClr>
                  </a:outerShdw>
                </a:effectLst>
              </a:rPr>
              <a:t>Что такое библиотека?</a:t>
            </a:r>
            <a:endParaRPr lang="ru-RU" sz="3600" b="1"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772816"/>
            <a:ext cx="8229600" cy="4536504"/>
          </a:xfrm>
        </p:spPr>
        <p:txBody>
          <a:bodyPr>
            <a:normAutofit/>
          </a:bodyPr>
          <a:lstStyle/>
          <a:p>
            <a:pPr algn="just">
              <a:buNone/>
            </a:pPr>
            <a:r>
              <a:rPr lang="ru-RU" b="1" dirty="0" smtClean="0"/>
              <a:t>   		</a:t>
            </a:r>
            <a:r>
              <a:rPr lang="ru-RU" sz="2800" b="1" dirty="0" smtClean="0"/>
              <a:t>Библиотека</a:t>
            </a:r>
            <a:r>
              <a:rPr lang="ru-RU" sz="2800" dirty="0"/>
              <a:t> </a:t>
            </a:r>
            <a:r>
              <a:rPr lang="ru-RU" sz="2800" dirty="0" smtClean="0"/>
              <a:t>- это культурно-просветительное </a:t>
            </a:r>
            <a:r>
              <a:rPr lang="ru-RU" sz="2800" dirty="0"/>
              <a:t>и научно-вспомогательное учреждение, организующее общественное </a:t>
            </a:r>
            <a:r>
              <a:rPr lang="ru-RU" sz="2800" dirty="0" smtClean="0"/>
              <a:t>пользование </a:t>
            </a:r>
            <a:r>
              <a:rPr lang="ru-RU" sz="2800" dirty="0"/>
              <a:t>произведениями печати. </a:t>
            </a:r>
            <a:endParaRPr lang="ru-RU" sz="2800" dirty="0" smtClean="0"/>
          </a:p>
          <a:p>
            <a:pPr algn="just">
              <a:buNone/>
            </a:pPr>
            <a:r>
              <a:rPr lang="ru-RU" sz="2800" dirty="0" smtClean="0"/>
              <a:t>   		Библиотеки </a:t>
            </a:r>
            <a:r>
              <a:rPr lang="ru-RU" sz="2800" dirty="0"/>
              <a:t>систематически занимаются сбором, хранением, пропагандой и выдачей читателям произведений печати, а также информационно-библиографической работой.</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Содержимое 2"/>
          <p:cNvSpPr>
            <a:spLocks noGrp="1"/>
          </p:cNvSpPr>
          <p:nvPr>
            <p:ph idx="1"/>
          </p:nvPr>
        </p:nvSpPr>
        <p:spPr>
          <a:xfrm>
            <a:off x="457200" y="4221088"/>
            <a:ext cx="8229600" cy="1905075"/>
          </a:xfrm>
        </p:spPr>
        <p:txBody>
          <a:bodyPr>
            <a:normAutofit fontScale="92500" lnSpcReduction="10000"/>
          </a:bodyPr>
          <a:lstStyle/>
          <a:p>
            <a:pPr algn="just">
              <a:buNone/>
            </a:pPr>
            <a:r>
              <a:rPr lang="ru-RU" dirty="0" smtClean="0"/>
              <a:t>    	</a:t>
            </a:r>
            <a:r>
              <a:rPr lang="ru-RU" sz="1900" dirty="0" smtClean="0"/>
              <a:t>Одной </a:t>
            </a:r>
            <a:r>
              <a:rPr lang="ru-RU" sz="1900" dirty="0"/>
              <a:t>из самых древних считается библиотека фараона </a:t>
            </a:r>
            <a:r>
              <a:rPr lang="ru-RU" sz="1900" dirty="0" err="1" smtClean="0"/>
              <a:t>Рамзеса</a:t>
            </a:r>
            <a:r>
              <a:rPr lang="ru-RU" sz="1900" dirty="0" smtClean="0"/>
              <a:t> 11</a:t>
            </a:r>
            <a:r>
              <a:rPr lang="ru-RU" sz="1900" dirty="0"/>
              <a:t>.  Именно над ее </a:t>
            </a:r>
            <a:r>
              <a:rPr lang="ru-RU" sz="1900" dirty="0" smtClean="0"/>
              <a:t>входом, отделанном </a:t>
            </a:r>
            <a:r>
              <a:rPr lang="ru-RU" sz="1900" dirty="0"/>
              <a:t>золотом, была </a:t>
            </a:r>
            <a:r>
              <a:rPr lang="ru-RU" sz="1900" dirty="0" smtClean="0"/>
              <a:t>высечена надпись </a:t>
            </a:r>
            <a:r>
              <a:rPr lang="ru-RU" sz="1900" dirty="0"/>
              <a:t>«Аптека для души». Основанная  примерно в 1300 году </a:t>
            </a:r>
            <a:r>
              <a:rPr lang="ru-RU" sz="1900" dirty="0" smtClean="0"/>
              <a:t>до н.э</a:t>
            </a:r>
            <a:r>
              <a:rPr lang="ru-RU" sz="1900" dirty="0"/>
              <a:t>. близ города Фивы, она хранила книги-папирусы в </a:t>
            </a:r>
            <a:r>
              <a:rPr lang="ru-RU" sz="1900" dirty="0" smtClean="0"/>
              <a:t>ящиках, глиняных </a:t>
            </a:r>
            <a:r>
              <a:rPr lang="ru-RU" sz="1900" dirty="0"/>
              <a:t>кувшинах, позднее – в нишах </a:t>
            </a:r>
            <a:r>
              <a:rPr lang="ru-RU" sz="1900" dirty="0" smtClean="0"/>
              <a:t>стен. Пользовались ими фараоны</a:t>
            </a:r>
            <a:r>
              <a:rPr lang="ru-RU" sz="1900" dirty="0"/>
              <a:t>, жрецы, писцы, чиновники. Простому населению </a:t>
            </a:r>
            <a:r>
              <a:rPr lang="ru-RU" sz="1900" dirty="0" smtClean="0"/>
              <a:t>они были недоступны</a:t>
            </a:r>
            <a:r>
              <a:rPr lang="ru-RU" sz="1900" dirty="0"/>
              <a:t>. </a:t>
            </a:r>
          </a:p>
          <a:p>
            <a:pPr>
              <a:buNone/>
            </a:pPr>
            <a:endParaRPr lang="ru-RU" dirty="0"/>
          </a:p>
        </p:txBody>
      </p:sp>
      <p:pic>
        <p:nvPicPr>
          <p:cNvPr id="4" name="Picture 8" descr="http://kometa-vozmezdie.ru/images/stories/oldbiblioteka/2.jpg"/>
          <p:cNvPicPr>
            <a:picLocks noChangeAspect="1" noChangeArrowheads="1"/>
          </p:cNvPicPr>
          <p:nvPr/>
        </p:nvPicPr>
        <p:blipFill>
          <a:blip r:embed="rId3" cstate="print"/>
          <a:srcRect/>
          <a:stretch>
            <a:fillRect/>
          </a:stretch>
        </p:blipFill>
        <p:spPr bwMode="auto">
          <a:xfrm>
            <a:off x="2483768" y="1196752"/>
            <a:ext cx="4164634" cy="29523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Содержимое 2"/>
          <p:cNvSpPr>
            <a:spLocks noGrp="1"/>
          </p:cNvSpPr>
          <p:nvPr>
            <p:ph idx="1"/>
          </p:nvPr>
        </p:nvSpPr>
        <p:spPr>
          <a:xfrm>
            <a:off x="323528" y="3933056"/>
            <a:ext cx="8568952" cy="2924944"/>
          </a:xfrm>
        </p:spPr>
        <p:txBody>
          <a:bodyPr>
            <a:normAutofit fontScale="55000" lnSpcReduction="20000"/>
          </a:bodyPr>
          <a:lstStyle/>
          <a:p>
            <a:pPr algn="just">
              <a:buNone/>
            </a:pPr>
            <a:r>
              <a:rPr lang="ru-RU" dirty="0" smtClean="0"/>
              <a:t>    		 </a:t>
            </a:r>
            <a:r>
              <a:rPr lang="ru-RU" dirty="0"/>
              <a:t>Первые библиотеки появились в первом </a:t>
            </a:r>
            <a:r>
              <a:rPr lang="ru-RU" dirty="0" err="1"/>
              <a:t>тысячалетии</a:t>
            </a:r>
            <a:r>
              <a:rPr lang="ru-RU" dirty="0"/>
              <a:t> до нашей эры на древнем Востоке. Согласно данным истории самой первой библиотекой считают коллекцию глиняных табличек, датируемое приблизительно 2500 годом до н. э., обнаруженное в храме вавилонского города </a:t>
            </a:r>
            <a:r>
              <a:rPr lang="ru-RU" dirty="0" err="1"/>
              <a:t>Ниппур</a:t>
            </a:r>
            <a:r>
              <a:rPr lang="ru-RU" dirty="0"/>
              <a:t> (нынешний Ирак). Это собрание книг располагалось в 70-ти огромных комнатах и насчитывало до 60 тыс. глиняных табличек, на которых были распознаны тексты, содержащие информацию о религиозных событиях (например, сказание о Великом Потопе), тексты песен божествам, легенды и мифы о возникновении цивилизации, различные басни, поговорки и пословицы</a:t>
            </a:r>
            <a:r>
              <a:rPr lang="ru-RU" dirty="0" smtClean="0"/>
              <a:t>.</a:t>
            </a:r>
            <a:r>
              <a:rPr lang="ru-RU" dirty="0"/>
              <a:t> На каждой из книг имелись ярлычки с надписями о содержании: «Врачевание», «История», «Статистика», «Выращивание растений», «Описание местности» и другие.</a:t>
            </a:r>
          </a:p>
        </p:txBody>
      </p:sp>
      <p:pic>
        <p:nvPicPr>
          <p:cNvPr id="4" name="Рисунок 3" descr="http://knigibest.clan.su/_pu/0/s12346725.jpg"/>
          <p:cNvPicPr/>
          <p:nvPr/>
        </p:nvPicPr>
        <p:blipFill>
          <a:blip r:embed="rId3" cstate="print"/>
          <a:srcRect/>
          <a:stretch>
            <a:fillRect/>
          </a:stretch>
        </p:blipFill>
        <p:spPr bwMode="auto">
          <a:xfrm>
            <a:off x="2339752" y="764704"/>
            <a:ext cx="4536504" cy="30243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395536" y="5517232"/>
            <a:ext cx="8229600" cy="1143000"/>
          </a:xfrm>
        </p:spPr>
        <p:txBody>
          <a:bodyPr>
            <a:normAutofit fontScale="90000"/>
          </a:bodyPr>
          <a:lstStyle/>
          <a:p>
            <a:r>
              <a:rPr lang="ru-RU" dirty="0" smtClean="0"/>
              <a:t> </a:t>
            </a:r>
            <a:r>
              <a:rPr lang="ru-RU" sz="2700" dirty="0" smtClean="0"/>
              <a:t>Библиотека  найденная при раскопках города </a:t>
            </a:r>
            <a:r>
              <a:rPr lang="ru-RU" sz="2700" dirty="0" err="1" smtClean="0"/>
              <a:t>Ниппура</a:t>
            </a:r>
            <a:r>
              <a:rPr lang="ru-RU" sz="2700" dirty="0" smtClean="0"/>
              <a:t/>
            </a:r>
            <a:br>
              <a:rPr lang="ru-RU" sz="2700" dirty="0" smtClean="0"/>
            </a:br>
            <a:endParaRPr lang="ru-RU" sz="2700" dirty="0"/>
          </a:p>
        </p:txBody>
      </p:sp>
      <p:pic>
        <p:nvPicPr>
          <p:cNvPr id="4" name="Рисунок 3" descr="http://knigibest.clan.su/_pu/0/s60658743.jpg"/>
          <p:cNvPicPr/>
          <p:nvPr/>
        </p:nvPicPr>
        <p:blipFill>
          <a:blip r:embed="rId3" cstate="print"/>
          <a:srcRect/>
          <a:stretch>
            <a:fillRect/>
          </a:stretch>
        </p:blipFill>
        <p:spPr bwMode="auto">
          <a:xfrm>
            <a:off x="1835696" y="1268760"/>
            <a:ext cx="5472608" cy="43204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683568" y="6093296"/>
            <a:ext cx="8229600" cy="418058"/>
          </a:xfrm>
        </p:spPr>
        <p:txBody>
          <a:bodyPr>
            <a:normAutofit fontScale="90000"/>
          </a:bodyPr>
          <a:lstStyle/>
          <a:p>
            <a:r>
              <a:rPr lang="ru-RU" sz="4000" dirty="0" smtClean="0"/>
              <a:t/>
            </a:r>
            <a:br>
              <a:rPr lang="ru-RU" sz="4000" dirty="0" smtClean="0"/>
            </a:br>
            <a:r>
              <a:rPr lang="ru-RU" sz="4000" dirty="0" err="1" smtClean="0">
                <a:effectLst>
                  <a:outerShdw blurRad="38100" dist="38100" dir="2700000" algn="tl">
                    <a:srgbClr val="000000">
                      <a:alpha val="43137"/>
                    </a:srgbClr>
                  </a:outerShdw>
                </a:effectLst>
              </a:rPr>
              <a:t>Ниневийская</a:t>
            </a:r>
            <a:r>
              <a:rPr lang="ru-RU" sz="4000" dirty="0" smtClean="0">
                <a:effectLst>
                  <a:outerShdw blurRad="38100" dist="38100" dir="2700000" algn="tl">
                    <a:srgbClr val="000000">
                      <a:alpha val="43137"/>
                    </a:srgbClr>
                  </a:outerShdw>
                </a:effectLst>
              </a:rPr>
              <a:t> несгораемая библиотека</a:t>
            </a: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endParaRPr lang="ru-RU"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788024" y="908720"/>
            <a:ext cx="4104456" cy="5217443"/>
          </a:xfrm>
        </p:spPr>
        <p:txBody>
          <a:bodyPr>
            <a:normAutofit/>
          </a:bodyPr>
          <a:lstStyle/>
          <a:p>
            <a:pPr algn="just">
              <a:buNone/>
            </a:pPr>
            <a:r>
              <a:rPr lang="ru-RU" sz="1800" dirty="0" smtClean="0"/>
              <a:t>      		Город </a:t>
            </a:r>
            <a:r>
              <a:rPr lang="ru-RU" sz="1800" dirty="0"/>
              <a:t>Ниневия был еще известен из Библии, а обнаружен только в 1846 году Г. </a:t>
            </a:r>
            <a:r>
              <a:rPr lang="ru-RU" sz="1800" dirty="0" err="1"/>
              <a:t>Лэйярдом</a:t>
            </a:r>
            <a:r>
              <a:rPr lang="ru-RU" sz="1800" dirty="0"/>
              <a:t> - английским юристом, случайно нашедшим несколько табличек из </a:t>
            </a:r>
            <a:r>
              <a:rPr lang="ru-RU" sz="1800" dirty="0" err="1"/>
              <a:t>Ниневийской</a:t>
            </a:r>
            <a:r>
              <a:rPr lang="ru-RU" sz="1800" dirty="0"/>
              <a:t> библиотеки.</a:t>
            </a:r>
          </a:p>
          <a:p>
            <a:pPr algn="just">
              <a:buNone/>
            </a:pPr>
            <a:r>
              <a:rPr lang="ru-RU" sz="1800" dirty="0" smtClean="0"/>
              <a:t>      		Посетителей </a:t>
            </a:r>
            <a:r>
              <a:rPr lang="ru-RU" sz="1800" dirty="0"/>
              <a:t>встречала надпись: «</a:t>
            </a:r>
            <a:r>
              <a:rPr lang="ru-RU" sz="1800" i="1" dirty="0"/>
              <a:t>Дворец </a:t>
            </a:r>
            <a:r>
              <a:rPr lang="ru-RU" sz="1800" i="1" dirty="0" err="1"/>
              <a:t>Ашшурбанипала</a:t>
            </a:r>
            <a:r>
              <a:rPr lang="ru-RU" sz="1800" i="1" dirty="0"/>
              <a:t>, царя мира, царя Ассирии, которому великие боги дали уши, чтобы слышать, и открытые глаза, дабы видеть, что представляет сущность правления. Это клинообразное письмо я написал на плитках, я пронумеровал их, я привел в порядок их, я поместил их в своем дворце для наставления моих подданных</a:t>
            </a:r>
            <a:r>
              <a:rPr lang="ru-RU" sz="1800"/>
              <a:t>». </a:t>
            </a:r>
            <a:endParaRPr lang="ru-RU" sz="1800" dirty="0"/>
          </a:p>
        </p:txBody>
      </p:sp>
      <p:pic>
        <p:nvPicPr>
          <p:cNvPr id="4" name="Рисунок 3" descr="http://knigibest.clan.su/_pu/0/s84375887.jpg"/>
          <p:cNvPicPr/>
          <p:nvPr/>
        </p:nvPicPr>
        <p:blipFill>
          <a:blip r:embed="rId3" cstate="print"/>
          <a:srcRect/>
          <a:stretch>
            <a:fillRect/>
          </a:stretch>
        </p:blipFill>
        <p:spPr bwMode="auto">
          <a:xfrm>
            <a:off x="683568" y="1772816"/>
            <a:ext cx="4176464" cy="2808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Содержимое 2"/>
          <p:cNvSpPr>
            <a:spLocks noGrp="1"/>
          </p:cNvSpPr>
          <p:nvPr>
            <p:ph idx="1"/>
          </p:nvPr>
        </p:nvSpPr>
        <p:spPr>
          <a:xfrm>
            <a:off x="251520" y="1340768"/>
            <a:ext cx="8568952" cy="5517232"/>
          </a:xfrm>
        </p:spPr>
        <p:txBody>
          <a:bodyPr>
            <a:normAutofit fontScale="85000" lnSpcReduction="20000"/>
          </a:bodyPr>
          <a:lstStyle/>
          <a:p>
            <a:pPr algn="just">
              <a:buNone/>
            </a:pPr>
            <a:r>
              <a:rPr lang="ru-RU" sz="2300" dirty="0" smtClean="0"/>
              <a:t>    	</a:t>
            </a:r>
            <a:r>
              <a:rPr lang="ru-RU" sz="1800" dirty="0" smtClean="0"/>
              <a:t>	</a:t>
            </a:r>
            <a:r>
              <a:rPr lang="ru-RU" sz="2600" dirty="0" smtClean="0"/>
              <a:t>Библиотека </a:t>
            </a:r>
            <a:r>
              <a:rPr lang="ru-RU" sz="2600" dirty="0"/>
              <a:t>Ниневии содержала на глиняных страницах своих книг все, чем были богаты культуры Шумера и Аккада. «Глиняные книги» поведали миру, что мудрые математики Вавилона не ограничились четырьмя арифметическими действиями. Они вычисляли проценты, умели измерять площадь разных геометрических фигур, была у них своя таблица умножения, они знали возведение в квадратную степень и извлечение квадратного корня. Современная семидневная неделя тоже родилась в Междуречье, там же была заложена и основа современных понятий астрономии о строении и развитии небесных тел. </a:t>
            </a:r>
            <a:endParaRPr lang="ru-RU" sz="2600" dirty="0" smtClean="0"/>
          </a:p>
          <a:p>
            <a:pPr algn="just">
              <a:buNone/>
            </a:pPr>
            <a:r>
              <a:rPr lang="ru-RU" sz="2600" dirty="0"/>
              <a:t> </a:t>
            </a:r>
            <a:r>
              <a:rPr lang="ru-RU" sz="2600" dirty="0" smtClean="0"/>
              <a:t>        	Книги </a:t>
            </a:r>
            <a:r>
              <a:rPr lang="ru-RU" sz="2600" dirty="0"/>
              <a:t>хранились в строгом порядке. Внизу каждой таблички указывалось полное название книги, а рядом – номер страницы. </a:t>
            </a:r>
            <a:br>
              <a:rPr lang="ru-RU" sz="2600" dirty="0"/>
            </a:br>
            <a:r>
              <a:rPr lang="ru-RU" sz="2600" dirty="0"/>
              <a:t>Имелся в библиотеке и каталог, в котором записывали название, количество строк, отрасль знаний , к которому принадлежала книга. Найти нужную книгу не составляло труда: к каждой полке прикреплялась небольшая глиняная бирка с названием отдела – совсем как в современных библиотеках.</a:t>
            </a:r>
          </a:p>
          <a:p>
            <a:pPr algn="just">
              <a:buNone/>
            </a:pPr>
            <a:r>
              <a:rPr lang="ru-RU" sz="1800" dirty="0"/>
              <a:t/>
            </a:r>
            <a:br>
              <a:rPr lang="ru-RU" sz="1800" dirty="0"/>
            </a:br>
            <a:endParaRPr lang="ru-RU"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www.tvoyrebenok.ru/images/presentation/literature/b/01.jpg"/>
          <p:cNvPicPr>
            <a:picLocks noChangeAspect="1" noChangeArrowheads="1"/>
          </p:cNvPicPr>
          <p:nvPr/>
        </p:nvPicPr>
        <p:blipFill>
          <a:blip r:embed="rId2" cstate="print"/>
          <a:srcRect/>
          <a:stretch>
            <a:fillRect/>
          </a:stretch>
        </p:blipFill>
        <p:spPr bwMode="auto">
          <a:xfrm>
            <a:off x="0" y="0"/>
            <a:ext cx="910828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539552" y="6021288"/>
            <a:ext cx="8229600" cy="562074"/>
          </a:xfrm>
        </p:spPr>
        <p:txBody>
          <a:bodyPr>
            <a:normAutofit fontScale="90000"/>
          </a:bodyPr>
          <a:lstStyle/>
          <a:p>
            <a:r>
              <a:rPr lang="ru-RU" sz="3600" dirty="0" smtClean="0">
                <a:effectLst>
                  <a:outerShdw blurRad="38100" dist="38100" dir="2700000" algn="tl">
                    <a:srgbClr val="000000">
                      <a:alpha val="43137"/>
                    </a:srgbClr>
                  </a:outerShdw>
                </a:effectLst>
              </a:rPr>
              <a:t>Библиотека Ниневии</a:t>
            </a:r>
            <a:endParaRPr lang="ru-RU" sz="3600" dirty="0">
              <a:effectLst>
                <a:outerShdw blurRad="38100" dist="38100" dir="2700000" algn="tl">
                  <a:srgbClr val="000000">
                    <a:alpha val="43137"/>
                  </a:srgbClr>
                </a:outerShdw>
              </a:effectLst>
            </a:endParaRPr>
          </a:p>
        </p:txBody>
      </p:sp>
      <p:pic>
        <p:nvPicPr>
          <p:cNvPr id="4" name="Рисунок 3" descr="http://knigibest.clan.su/_pu/0/s07190390.jpg">
            <a:hlinkClick r:id="rId3" tgtFrame="&quot;_blank&quot;" tooltip="&quot;Нажмите, для просмотра в полном размере...&quot;"/>
          </p:cNvPr>
          <p:cNvPicPr/>
          <p:nvPr/>
        </p:nvPicPr>
        <p:blipFill>
          <a:blip r:embed="rId4" cstate="print"/>
          <a:srcRect/>
          <a:stretch>
            <a:fillRect/>
          </a:stretch>
        </p:blipFill>
        <p:spPr bwMode="auto">
          <a:xfrm>
            <a:off x="395536" y="1196752"/>
            <a:ext cx="3406140" cy="4763135"/>
          </a:xfrm>
          <a:prstGeom prst="rect">
            <a:avLst/>
          </a:prstGeom>
          <a:noFill/>
          <a:ln w="9525">
            <a:noFill/>
            <a:miter lim="800000"/>
            <a:headEnd/>
            <a:tailEnd/>
          </a:ln>
        </p:spPr>
      </p:pic>
      <p:pic>
        <p:nvPicPr>
          <p:cNvPr id="5" name="Рисунок 4" descr="http://knigibest.clan.su/_pu/0/s64390101.jpg">
            <a:hlinkClick r:id="rId5" tgtFrame="&quot;_blank&quot;" tooltip="&quot;Нажмите, для просмотра в полном размере...&quot;"/>
          </p:cNvPr>
          <p:cNvPicPr/>
          <p:nvPr/>
        </p:nvPicPr>
        <p:blipFill>
          <a:blip r:embed="rId6" cstate="print"/>
          <a:srcRect/>
          <a:stretch>
            <a:fillRect/>
          </a:stretch>
        </p:blipFill>
        <p:spPr bwMode="auto">
          <a:xfrm>
            <a:off x="4644008" y="1772816"/>
            <a:ext cx="3808095" cy="34366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TotalTime>
  <Words>159</Words>
  <Application>Microsoft Office PowerPoint</Application>
  <PresentationFormat>Экран (4:3)</PresentationFormat>
  <Paragraphs>38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Библиотеки древности</vt:lpstr>
      <vt:lpstr>Введение </vt:lpstr>
      <vt:lpstr>Что такое библиотека?</vt:lpstr>
      <vt:lpstr>Слайд 4</vt:lpstr>
      <vt:lpstr>Слайд 5</vt:lpstr>
      <vt:lpstr> Библиотека  найденная при раскопках города Ниппура </vt:lpstr>
      <vt:lpstr> Ниневийская несгораемая библиотека </vt:lpstr>
      <vt:lpstr>Слайд 8</vt:lpstr>
      <vt:lpstr>Библиотека Ниневии</vt:lpstr>
      <vt:lpstr>Слайд 10</vt:lpstr>
      <vt:lpstr>Слайд 11</vt:lpstr>
      <vt:lpstr>Библиотеки Древней Руси </vt:lpstr>
      <vt:lpstr>Библиотека церкви Синт-Питерс (Нидерланды)</vt:lpstr>
      <vt:lpstr>Библиотека монастыря в Вальдзассене (ФРГ)</vt:lpstr>
      <vt:lpstr>Библиотека Британского музея (Лондон)</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Библиотеки древности</dc:title>
  <dc:creator>татьяна</dc:creator>
  <cp:lastModifiedBy>татьяна</cp:lastModifiedBy>
  <cp:revision>31</cp:revision>
  <dcterms:created xsi:type="dcterms:W3CDTF">2013-01-25T13:21:40Z</dcterms:created>
  <dcterms:modified xsi:type="dcterms:W3CDTF">2013-01-26T14:27:55Z</dcterms:modified>
</cp:coreProperties>
</file>