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9" r:id="rId12"/>
    <p:sldId id="265" r:id="rId13"/>
    <p:sldId id="266" r:id="rId14"/>
    <p:sldId id="267" r:id="rId15"/>
    <p:sldId id="270" r:id="rId16"/>
    <p:sldId id="276" r:id="rId17"/>
    <p:sldId id="271" r:id="rId18"/>
    <p:sldId id="272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3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F56FF39-D201-4065-B571-95E648A403E7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79098F5-D1A2-4349-A3E1-01DEB4D687A6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FF39-D201-4065-B571-95E648A403E7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098F5-D1A2-4349-A3E1-01DEB4D687A6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FF39-D201-4065-B571-95E648A403E7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098F5-D1A2-4349-A3E1-01DEB4D687A6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FF39-D201-4065-B571-95E648A403E7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098F5-D1A2-4349-A3E1-01DEB4D687A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FF39-D201-4065-B571-95E648A403E7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098F5-D1A2-4349-A3E1-01DEB4D687A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FF39-D201-4065-B571-95E648A403E7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098F5-D1A2-4349-A3E1-01DEB4D687A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FF39-D201-4065-B571-95E648A403E7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098F5-D1A2-4349-A3E1-01DEB4D687A6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FF39-D201-4065-B571-95E648A403E7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098F5-D1A2-4349-A3E1-01DEB4D687A6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FF39-D201-4065-B571-95E648A403E7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098F5-D1A2-4349-A3E1-01DEB4D687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FF39-D201-4065-B571-95E648A403E7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098F5-D1A2-4349-A3E1-01DEB4D687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FF39-D201-4065-B571-95E648A403E7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098F5-D1A2-4349-A3E1-01DEB4D687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F56FF39-D201-4065-B571-95E648A403E7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379098F5-D1A2-4349-A3E1-01DEB4D687A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944215"/>
          </a:xfrm>
        </p:spPr>
        <p:txBody>
          <a:bodyPr anchor="t"/>
          <a:lstStyle/>
          <a:p>
            <a:r>
              <a:rPr lang="ru-RU" b="1" dirty="0" smtClean="0">
                <a:solidFill>
                  <a:srgbClr val="C00000"/>
                </a:solidFill>
              </a:rPr>
              <a:t>ДИПЛОМНЫЙ ПРОЕКТ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76872"/>
            <a:ext cx="6400800" cy="374441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ТЕСТЫ КОНТРОЛЯ КАЧЕСТВА ПРОИЗВОДСТВЕННОГО ОБУЧЕНИЯ ПО ПРОФЕССИИ «ЭЛЕКТРОГАЗОСВАРЩИК»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Выполнила мастер производственного обучения ПУ 17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Дюкова Светлана Вячеславовна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4509120"/>
            <a:ext cx="1622127" cy="1622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56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Clr>
                <a:srgbClr val="873624"/>
              </a:buClr>
              <a:buNone/>
            </a:pPr>
            <a:r>
              <a:rPr lang="ru-RU" sz="3600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В каких единицах измеряют силу тока?</a:t>
            </a:r>
          </a:p>
          <a:p>
            <a:pPr marL="457200" lvl="0" indent="-457200">
              <a:buClr>
                <a:srgbClr val="873624"/>
              </a:buClr>
              <a:buFont typeface="Wingdings" pitchFamily="2" charset="2"/>
              <a:buAutoNum type="arabicPeriod"/>
            </a:pPr>
            <a:r>
              <a:rPr lang="ru-RU" sz="3600" dirty="0">
                <a:solidFill>
                  <a:prstClr val="black">
                    <a:lumMod val="85000"/>
                    <a:lumOff val="15000"/>
                  </a:prstClr>
                </a:solidFill>
              </a:rPr>
              <a:t>А (+)</a:t>
            </a:r>
          </a:p>
          <a:p>
            <a:pPr marL="457200" lvl="0" indent="-457200">
              <a:buClr>
                <a:srgbClr val="873624"/>
              </a:buClr>
              <a:buFont typeface="Wingdings" pitchFamily="2" charset="2"/>
              <a:buAutoNum type="arabicPeriod"/>
            </a:pPr>
            <a:r>
              <a:rPr lang="ru-RU" sz="3600" dirty="0">
                <a:solidFill>
                  <a:prstClr val="black">
                    <a:lumMod val="85000"/>
                    <a:lumOff val="15000"/>
                  </a:prstClr>
                </a:solidFill>
              </a:rPr>
              <a:t>В</a:t>
            </a:r>
          </a:p>
          <a:p>
            <a:pPr marL="457200" lvl="0" indent="-457200">
              <a:buClr>
                <a:srgbClr val="873624"/>
              </a:buClr>
              <a:buFont typeface="Wingdings" pitchFamily="2" charset="2"/>
              <a:buAutoNum type="arabicPeriod"/>
            </a:pPr>
            <a:r>
              <a:rPr lang="ru-RU" sz="3600" dirty="0">
                <a:solidFill>
                  <a:prstClr val="black">
                    <a:lumMod val="85000"/>
                    <a:lumOff val="15000"/>
                  </a:prstClr>
                </a:solidFill>
              </a:rPr>
              <a:t>Вт</a:t>
            </a:r>
          </a:p>
          <a:p>
            <a:pPr marL="457200" lvl="0" indent="-457200">
              <a:buClr>
                <a:srgbClr val="873624"/>
              </a:buClr>
              <a:buFont typeface="Wingdings" pitchFamily="2" charset="2"/>
              <a:buAutoNum type="arabicPeriod"/>
            </a:pPr>
            <a:r>
              <a:rPr lang="ru-RU" sz="3600" dirty="0">
                <a:solidFill>
                  <a:prstClr val="black">
                    <a:lumMod val="85000"/>
                    <a:lumOff val="15000"/>
                  </a:prstClr>
                </a:solidFill>
              </a:rPr>
              <a:t>Ом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теста 1-го уровня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045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 smtClean="0"/>
              <a:t>ПЕРВЫЙ УРОВЕНЬ СЧИТАЕТСЯ СФОРМИРОВАННЫМ, ЕСЛИ ОБУЧАЮЩИЙСЯ МОЖЕТ УЗНАТЬ ИЛИ ОПОЗНАТЬ ПРЕДМЕТ, ПРИЗНАКИ НА ОСНОВЕ ИЗУЧЕННОГО МАТЕРИАЛА.</a:t>
            </a:r>
            <a:endParaRPr lang="ru-RU" sz="3200" b="1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404664"/>
            <a:ext cx="7756263" cy="1512168"/>
          </a:xfrm>
        </p:spPr>
        <p:txBody>
          <a:bodyPr/>
          <a:lstStyle/>
          <a:p>
            <a:r>
              <a:rPr lang="ru-RU" dirty="0">
                <a:solidFill>
                  <a:srgbClr val="895D1D"/>
                </a:solidFill>
              </a:rPr>
              <a:t>Критерии оценки уровня усвоения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170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200" b="1" dirty="0" smtClean="0"/>
              <a:t>2 уровень – уровень воспроизведения (алгоритмический).  </a:t>
            </a:r>
            <a:endParaRPr lang="ru-RU" sz="3200" b="1" dirty="0"/>
          </a:p>
          <a:p>
            <a:r>
              <a:rPr lang="ru-RU" b="1" dirty="0" smtClean="0"/>
              <a:t>Наиболее простыми тестами 2-го уровня являются тесты на «подстановку», в которых намерено пропущены: слово, фраза, формула или другой какой-либо существенный элемент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260648"/>
            <a:ext cx="7756263" cy="1584176"/>
          </a:xfrm>
        </p:spPr>
        <p:txBody>
          <a:bodyPr/>
          <a:lstStyle/>
          <a:p>
            <a:r>
              <a:rPr lang="ru-RU" dirty="0"/>
              <a:t>Критерии оценки уровня усвоения</a:t>
            </a:r>
          </a:p>
        </p:txBody>
      </p:sp>
    </p:spTree>
    <p:extLst>
      <p:ext uri="{BB962C8B-B14F-4D97-AF65-F5344CB8AC3E}">
        <p14:creationId xmlns:p14="http://schemas.microsoft.com/office/powerpoint/2010/main" val="1015667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i="1" dirty="0">
                <a:solidFill>
                  <a:srgbClr val="000000"/>
                </a:solidFill>
                <a:ea typeface="Times New Roman"/>
              </a:rPr>
              <a:t>Вставьте пропущенные слова: </a:t>
            </a:r>
            <a:r>
              <a:rPr lang="ru-RU" sz="3200" b="1" i="1" dirty="0" smtClean="0">
                <a:solidFill>
                  <a:srgbClr val="000000"/>
                </a:solidFill>
                <a:ea typeface="Times New Roman"/>
              </a:rPr>
              <a:t>«Сталь </a:t>
            </a:r>
            <a:r>
              <a:rPr lang="ru-RU" sz="3200" b="1" i="1" dirty="0">
                <a:solidFill>
                  <a:srgbClr val="000000"/>
                </a:solidFill>
                <a:ea typeface="Times New Roman"/>
              </a:rPr>
              <a:t>- это_____________________, в </a:t>
            </a:r>
            <a:r>
              <a:rPr lang="ru-RU" sz="3200" b="1" i="1" dirty="0" err="1">
                <a:solidFill>
                  <a:srgbClr val="000000"/>
                </a:solidFill>
                <a:ea typeface="Times New Roman"/>
              </a:rPr>
              <a:t>котором</a:t>
            </a:r>
            <a:r>
              <a:rPr lang="ru-RU" sz="3200" b="1" i="1" dirty="0" err="1" smtClean="0">
                <a:solidFill>
                  <a:srgbClr val="000000"/>
                </a:solidFill>
                <a:ea typeface="Times New Roman"/>
              </a:rPr>
              <a:t>________________содержится</a:t>
            </a:r>
            <a:r>
              <a:rPr lang="ru-RU" sz="3200" b="1" i="1" dirty="0" smtClean="0">
                <a:solidFill>
                  <a:srgbClr val="000000"/>
                </a:solidFill>
                <a:ea typeface="Times New Roman"/>
              </a:rPr>
              <a:t> </a:t>
            </a:r>
            <a:r>
              <a:rPr lang="ru-RU" sz="3200" b="1" i="1" dirty="0">
                <a:solidFill>
                  <a:srgbClr val="000000"/>
                </a:solidFill>
                <a:ea typeface="Times New Roman"/>
              </a:rPr>
              <a:t>до 2</a:t>
            </a:r>
            <a:r>
              <a:rPr lang="ru-RU" sz="3200" b="1" i="1" dirty="0" smtClean="0">
                <a:solidFill>
                  <a:srgbClr val="000000"/>
                </a:solidFill>
                <a:ea typeface="Times New Roman"/>
              </a:rPr>
              <a:t>%»</a:t>
            </a:r>
          </a:p>
          <a:p>
            <a:endParaRPr lang="ru-RU" sz="3200" i="1" dirty="0">
              <a:solidFill>
                <a:srgbClr val="000000"/>
              </a:solidFill>
            </a:endParaRPr>
          </a:p>
          <a:p>
            <a:r>
              <a:rPr lang="ru-RU" dirty="0" smtClean="0">
                <a:solidFill>
                  <a:srgbClr val="000000"/>
                </a:solidFill>
                <a:ea typeface="Times New Roman"/>
              </a:rPr>
              <a:t>(Сплав </a:t>
            </a:r>
            <a:r>
              <a:rPr lang="ru-RU" dirty="0">
                <a:solidFill>
                  <a:srgbClr val="000000"/>
                </a:solidFill>
                <a:ea typeface="Times New Roman"/>
              </a:rPr>
              <a:t>железа с углеродом,</a:t>
            </a:r>
            <a:br>
              <a:rPr lang="ru-RU" dirty="0">
                <a:solidFill>
                  <a:srgbClr val="000000"/>
                </a:solidFill>
                <a:ea typeface="Times New Roman"/>
              </a:rPr>
            </a:br>
            <a:r>
              <a:rPr lang="ru-RU" dirty="0" smtClean="0">
                <a:solidFill>
                  <a:srgbClr val="000000"/>
                </a:solidFill>
                <a:ea typeface="Times New Roman"/>
              </a:rPr>
              <a:t>углерода)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теста 2-го уровня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211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600" b="1" i="1" dirty="0" smtClean="0"/>
              <a:t>ВТОРОЙ УРОВЕНЬ СЧИТАЕТСЯ СФОРМИРОВАННЫМ, ЕСЛИ ОБУЧАЮЩИЙСЯ МОЖЕТ ВОСПРОИЗВЕСТИ ЗНАНИЯ ПО ПАМЯТИ  И ПРИМЕНИТЬ ИХ В ТИПОВЫХ СИТУАЦИЯХ, Т.Е. ФОРМУЛИРОВАТЬ ОТВЕТ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332656"/>
            <a:ext cx="7756263" cy="1728192"/>
          </a:xfrm>
        </p:spPr>
        <p:txBody>
          <a:bodyPr/>
          <a:lstStyle/>
          <a:p>
            <a:r>
              <a:rPr lang="ru-RU" dirty="0">
                <a:solidFill>
                  <a:srgbClr val="895D1D"/>
                </a:solidFill>
              </a:rPr>
              <a:t>Критерии оценки уровня усвоения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648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i="1" dirty="0" smtClean="0"/>
              <a:t>3-й уровень – эвристический: выполнение продуктивной деятельности на некотором множестве объектов, создание субъективно новой информации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116632"/>
            <a:ext cx="7756263" cy="1584176"/>
          </a:xfrm>
        </p:spPr>
        <p:txBody>
          <a:bodyPr/>
          <a:lstStyle/>
          <a:p>
            <a:r>
              <a:rPr lang="ru-RU" dirty="0">
                <a:solidFill>
                  <a:srgbClr val="895D1D"/>
                </a:solidFill>
              </a:rPr>
              <a:t>Критерии оценки уровня усвоения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48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8187178"/>
              </p:ext>
            </p:extLst>
          </p:nvPr>
        </p:nvGraphicFramePr>
        <p:xfrm>
          <a:off x="827583" y="2132856"/>
          <a:ext cx="7704856" cy="4226600"/>
        </p:xfrm>
        <a:graphic>
          <a:graphicData uri="http://schemas.openxmlformats.org/drawingml/2006/table">
            <a:tbl>
              <a:tblPr firstRow="1" firstCol="1" bandRow="1"/>
              <a:tblGrid>
                <a:gridCol w="3852428"/>
                <a:gridCol w="3852428"/>
              </a:tblGrid>
              <a:tr h="7106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Вопрос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Варианты ответов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9795">
                <a:tc>
                  <a:txBody>
                    <a:bodyPr/>
                    <a:lstStyle/>
                    <a:p>
                      <a:pPr marL="457200" indent="2705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1) Подберите основные параметры режима сварки для металла толщиной 8мм. Сварка в нижнем положении.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А) </a:t>
                      </a:r>
                      <a:r>
                        <a:rPr lang="en-US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=150 А; </a:t>
                      </a:r>
                      <a:r>
                        <a:rPr lang="en-US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</a:t>
                      </a: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=5мм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Б) </a:t>
                      </a:r>
                      <a:r>
                        <a:rPr lang="en-US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=100 А; </a:t>
                      </a:r>
                      <a:r>
                        <a:rPr lang="en-US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=5мм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В) </a:t>
                      </a:r>
                      <a:r>
                        <a:rPr lang="en-US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=150 А; </a:t>
                      </a:r>
                      <a:r>
                        <a:rPr lang="en-US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=3мм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теста 3-го уровня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59567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/>
              <a:t>Третий уровень считается сформированным, если обучающийся может решить «нетиповую задачу» на основе большой практической деятельности по профессии.</a:t>
            </a:r>
            <a:endParaRPr lang="ru-RU" sz="3600" b="1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895D1D"/>
                </a:solidFill>
              </a:rPr>
              <a:t>Критерии оценки уровня усвоения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958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ea typeface="Calibri"/>
              </a:rPr>
              <a:t>Коэффициент </a:t>
            </a:r>
            <a:r>
              <a:rPr lang="ru-RU" b="1" dirty="0">
                <a:ea typeface="Calibri"/>
              </a:rPr>
              <a:t>усвоения</a:t>
            </a:r>
            <a:r>
              <a:rPr lang="ru-RU" dirty="0">
                <a:ea typeface="Calibri"/>
              </a:rPr>
              <a:t/>
            </a:r>
            <a:br>
              <a:rPr lang="ru-RU" dirty="0">
                <a:ea typeface="Calibri"/>
              </a:rPr>
            </a:br>
            <a:r>
              <a:rPr lang="ru-RU" dirty="0">
                <a:ea typeface="Calibri"/>
              </a:rPr>
              <a:t>К= а/Р - отношение числа правильно выполненных операций ко всей совокупности операций, содержащихся в наборе </a:t>
            </a:r>
            <a:r>
              <a:rPr lang="ru-RU" dirty="0" smtClean="0">
                <a:ea typeface="Calibri"/>
              </a:rPr>
              <a:t>тестов.</a:t>
            </a:r>
          </a:p>
          <a:p>
            <a:r>
              <a:rPr lang="ru-RU" b="1" dirty="0">
                <a:ea typeface="Calibri"/>
              </a:rPr>
              <a:t>Материал считается усвоенным на I-ом уровне</a:t>
            </a:r>
            <a:r>
              <a:rPr lang="ru-RU" dirty="0">
                <a:ea typeface="Calibri"/>
              </a:rPr>
              <a:t>, если К - 0,7</a:t>
            </a:r>
            <a:br>
              <a:rPr lang="ru-RU" dirty="0">
                <a:ea typeface="Calibri"/>
              </a:rPr>
            </a:br>
            <a:r>
              <a:rPr lang="ru-RU" dirty="0">
                <a:ea typeface="Calibri"/>
              </a:rPr>
              <a:t>При К - 0,9-1,0 - выставляется оценка «5»</a:t>
            </a:r>
            <a:br>
              <a:rPr lang="ru-RU" dirty="0">
                <a:ea typeface="Calibri"/>
              </a:rPr>
            </a:br>
            <a:r>
              <a:rPr lang="ru-RU" dirty="0">
                <a:ea typeface="Calibri"/>
              </a:rPr>
              <a:t>К - 0,8 - 0,9 - выставляется оценка «4»</a:t>
            </a:r>
            <a:br>
              <a:rPr lang="ru-RU" dirty="0">
                <a:ea typeface="Calibri"/>
              </a:rPr>
            </a:br>
            <a:r>
              <a:rPr lang="ru-RU" dirty="0">
                <a:ea typeface="Calibri"/>
              </a:rPr>
              <a:t>К - 0,7 - 0,8 - выставляется оценка «3»</a:t>
            </a:r>
            <a:br>
              <a:rPr lang="ru-RU" dirty="0">
                <a:ea typeface="Calibri"/>
              </a:rPr>
            </a:br>
            <a:r>
              <a:rPr lang="ru-RU" dirty="0">
                <a:ea typeface="Calibri"/>
              </a:rPr>
              <a:t>К - менее 0,7 - выставляется оценка «2»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274668"/>
          </a:xfrm>
        </p:spPr>
        <p:txBody>
          <a:bodyPr/>
          <a:lstStyle/>
          <a:p>
            <a:r>
              <a:rPr lang="ru-RU" dirty="0" smtClean="0"/>
              <a:t>Методика оценки уровня знаний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584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ea typeface="Calibri"/>
              </a:rPr>
              <a:t>К выполнению тестовых заданий </a:t>
            </a:r>
            <a:r>
              <a:rPr lang="ru-RU" sz="2800" b="1" dirty="0" smtClean="0">
                <a:ea typeface="Calibri"/>
              </a:rPr>
              <a:t>2 и 3  </a:t>
            </a:r>
            <a:r>
              <a:rPr lang="ru-RU" sz="2800" b="1" dirty="0">
                <a:ea typeface="Calibri"/>
              </a:rPr>
              <a:t>уровня. Материал считается усвоенным на 3 уровне при К - 0,5</a:t>
            </a:r>
            <a:br>
              <a:rPr lang="ru-RU" sz="2800" b="1" dirty="0">
                <a:ea typeface="Calibri"/>
              </a:rPr>
            </a:br>
            <a:r>
              <a:rPr lang="ru-RU" sz="2800" b="1" dirty="0">
                <a:ea typeface="Calibri"/>
              </a:rPr>
              <a:t>При К -менее 0,5 - выставляется оценка «2»</a:t>
            </a:r>
            <a:br>
              <a:rPr lang="ru-RU" sz="2800" b="1" dirty="0">
                <a:ea typeface="Calibri"/>
              </a:rPr>
            </a:br>
            <a:r>
              <a:rPr lang="ru-RU" sz="2800" b="1" dirty="0">
                <a:ea typeface="Calibri"/>
              </a:rPr>
              <a:t>К - 0,5 - 0,6 - выставляется оценка «3»</a:t>
            </a:r>
            <a:br>
              <a:rPr lang="ru-RU" sz="2800" b="1" dirty="0">
                <a:ea typeface="Calibri"/>
              </a:rPr>
            </a:br>
            <a:r>
              <a:rPr lang="ru-RU" sz="2800" b="1" dirty="0">
                <a:ea typeface="Calibri"/>
              </a:rPr>
              <a:t>К - 0,6 - 0,7 - выставляется оценка «4»</a:t>
            </a:r>
            <a:br>
              <a:rPr lang="ru-RU" sz="2800" b="1" dirty="0">
                <a:ea typeface="Calibri"/>
              </a:rPr>
            </a:br>
            <a:r>
              <a:rPr lang="ru-RU" sz="2800" b="1" dirty="0">
                <a:ea typeface="Calibri"/>
              </a:rPr>
              <a:t>К - 0,7 - 0,8 - выставляется оценка «5»</a:t>
            </a:r>
            <a:r>
              <a:rPr lang="ru-RU" sz="3200" dirty="0">
                <a:ea typeface="Calibri"/>
              </a:rPr>
              <a:t/>
            </a:r>
            <a:br>
              <a:rPr lang="ru-RU" sz="3200" dirty="0">
                <a:ea typeface="Calibri"/>
              </a:rPr>
            </a:b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274668"/>
          </a:xfrm>
        </p:spPr>
        <p:txBody>
          <a:bodyPr/>
          <a:lstStyle/>
          <a:p>
            <a:r>
              <a:rPr lang="ru-RU" dirty="0">
                <a:solidFill>
                  <a:srgbClr val="895D1D"/>
                </a:solidFill>
              </a:rPr>
              <a:t>Методика оценки уровня знаний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944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1. Введение</a:t>
            </a:r>
          </a:p>
          <a:p>
            <a:r>
              <a:rPr lang="ru-RU" b="1" dirty="0" smtClean="0"/>
              <a:t>2. Анализ учебно-программной документации при разработке тестовых заданий</a:t>
            </a:r>
          </a:p>
          <a:p>
            <a:r>
              <a:rPr lang="ru-RU" b="1" dirty="0" smtClean="0"/>
              <a:t>2.1..Критерии оценки уровня усвоения</a:t>
            </a:r>
          </a:p>
          <a:p>
            <a:r>
              <a:rPr lang="ru-RU" b="1" dirty="0" smtClean="0"/>
              <a:t>2.2. Требования к тестам</a:t>
            </a:r>
          </a:p>
          <a:p>
            <a:r>
              <a:rPr lang="ru-RU" b="1" dirty="0"/>
              <a:t>3</a:t>
            </a:r>
            <a:r>
              <a:rPr lang="ru-RU" b="1" dirty="0" smtClean="0"/>
              <a:t>. Заключение</a:t>
            </a:r>
          </a:p>
          <a:p>
            <a:r>
              <a:rPr lang="ru-RU" b="1" dirty="0"/>
              <a:t>4</a:t>
            </a:r>
            <a:r>
              <a:rPr lang="ru-RU" b="1" dirty="0" smtClean="0"/>
              <a:t>. Список литературы</a:t>
            </a:r>
          </a:p>
          <a:p>
            <a:r>
              <a:rPr lang="ru-RU" b="1" dirty="0"/>
              <a:t>5</a:t>
            </a:r>
            <a:r>
              <a:rPr lang="ru-RU" b="1" dirty="0" smtClean="0"/>
              <a:t>. Приложения</a:t>
            </a: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СОДЕРЖАНИЕ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8743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2803086"/>
              </p:ext>
            </p:extLst>
          </p:nvPr>
        </p:nvGraphicFramePr>
        <p:xfrm>
          <a:off x="1259632" y="2132856"/>
          <a:ext cx="6941681" cy="39604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95546"/>
                <a:gridCol w="1618106"/>
                <a:gridCol w="1465796"/>
                <a:gridCol w="1336696"/>
                <a:gridCol w="925461"/>
                <a:gridCol w="900076"/>
              </a:tblGrid>
              <a:tr h="15263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№ п.п.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ФИО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Обшее кол-во баллов (Р)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Кол-во правильных ответов (а)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Балл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(К)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оценка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68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Иванов И.И.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0,98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68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Петров С.С.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0,70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68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Сидоров П.О.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0,90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68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Лукин А.А.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0,78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68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895D1D"/>
                </a:solidFill>
              </a:rPr>
              <a:t>Методика оценки уровня знаний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497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274668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636912"/>
            <a:ext cx="3553941" cy="35013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038" y="2780928"/>
            <a:ext cx="3835400" cy="28765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9099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Основной целью обучения учащихся в организациях профессионального образования является не только усвоение ими определенной системы знаний, но и формирование профессиональных компетенций.</a:t>
            </a:r>
          </a:p>
          <a:p>
            <a:r>
              <a:rPr lang="ru-RU" b="1" dirty="0" smtClean="0"/>
              <a:t>Контроль и оценка профессиональных компетенций в образовательных организациях является важной составной частью образовательного процесса и необходимым условием оценки качества профессионального образования.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Введение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75242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564904"/>
            <a:ext cx="7745505" cy="3561258"/>
          </a:xfrm>
        </p:spPr>
        <p:txBody>
          <a:bodyPr/>
          <a:lstStyle/>
          <a:p>
            <a:r>
              <a:rPr lang="ru-RU" b="1" dirty="0" smtClean="0"/>
              <a:t>1. ПЛАНОМЕРНОСТЬ</a:t>
            </a:r>
          </a:p>
          <a:p>
            <a:r>
              <a:rPr lang="ru-RU" b="1" dirty="0" smtClean="0"/>
              <a:t>2. СИСТЕМАТИЧНОСТЬ</a:t>
            </a:r>
          </a:p>
          <a:p>
            <a:r>
              <a:rPr lang="ru-RU" b="1" dirty="0" smtClean="0"/>
              <a:t>3. ОБЪЕКТИВНОСТЬ</a:t>
            </a:r>
          </a:p>
          <a:p>
            <a:r>
              <a:rPr lang="ru-RU" b="1" dirty="0" smtClean="0"/>
              <a:t>4. ПРОСТОТА</a:t>
            </a:r>
          </a:p>
          <a:p>
            <a:r>
              <a:rPr lang="ru-RU" b="1" dirty="0" smtClean="0"/>
              <a:t>5. ЭКОНОМИЧНОСТЬ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922740"/>
          </a:xfrm>
        </p:spPr>
        <p:txBody>
          <a:bodyPr/>
          <a:lstStyle/>
          <a:p>
            <a:r>
              <a:rPr lang="ru-RU" sz="3600" b="1" dirty="0" smtClean="0"/>
              <a:t>Контроль качества подготовки квалифицированных специалистов должен отвечать следующим требованиям: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85698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ТЕСТ - В ПЕРЕВОДЕ С АНГЛИЙСКОГО ЯЗЫКА – ПРОБА, ИСПЫТАНИЕ, ИССЛЕДОВАНИЕ</a:t>
            </a:r>
            <a:r>
              <a:rPr lang="ru-RU" dirty="0" smtClean="0"/>
              <a:t>.</a:t>
            </a:r>
          </a:p>
          <a:p>
            <a:r>
              <a:rPr lang="ru-RU" b="1" i="1" dirty="0" smtClean="0"/>
              <a:t>ТЕСТ СОСТОИТ ИЗ ДВУХ ЧАСТЕЙ</a:t>
            </a:r>
            <a:r>
              <a:rPr lang="ru-RU" dirty="0" smtClean="0"/>
              <a:t>:</a:t>
            </a:r>
          </a:p>
          <a:p>
            <a:r>
              <a:rPr lang="ru-RU" i="1" u="sng" dirty="0" smtClean="0"/>
              <a:t>1. ЗАДАНИЕ</a:t>
            </a:r>
            <a:r>
              <a:rPr lang="ru-RU" i="1" u="sng" dirty="0"/>
              <a:t> </a:t>
            </a:r>
            <a:r>
              <a:rPr lang="ru-RU" i="1" u="sng" dirty="0" smtClean="0"/>
              <a:t> </a:t>
            </a:r>
            <a:r>
              <a:rPr lang="ru-RU" dirty="0" smtClean="0"/>
              <a:t>(ВОПРОС, СУЖДЕНИЕ)</a:t>
            </a:r>
          </a:p>
          <a:p>
            <a:r>
              <a:rPr lang="ru-RU" i="1" u="sng" dirty="0" smtClean="0"/>
              <a:t>2. ЭТАЛОН  </a:t>
            </a:r>
            <a:r>
              <a:rPr lang="ru-RU" dirty="0" smtClean="0"/>
              <a:t>(ПРАВИЛЬНЫЙ ОТВЕТ)</a:t>
            </a:r>
          </a:p>
          <a:p>
            <a:endParaRPr lang="ru-RU" dirty="0"/>
          </a:p>
          <a:p>
            <a:r>
              <a:rPr lang="ru-RU" b="1" dirty="0" smtClean="0"/>
              <a:t>Сравнивая эталон с ответом обучающегося, можно объективно судить об усвоении учебного материала.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ТЕСТ 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7954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1. Тесты способностей</a:t>
            </a:r>
          </a:p>
          <a:p>
            <a:r>
              <a:rPr lang="ru-RU" b="1" dirty="0" smtClean="0"/>
              <a:t>2. Тесты личности</a:t>
            </a:r>
          </a:p>
          <a:p>
            <a:r>
              <a:rPr lang="ru-RU" b="1" dirty="0" smtClean="0"/>
              <a:t>3. Тесты достижений</a:t>
            </a:r>
          </a:p>
          <a:p>
            <a:endParaRPr lang="ru-RU" dirty="0"/>
          </a:p>
          <a:p>
            <a:r>
              <a:rPr lang="ru-RU" b="1" dirty="0" smtClean="0"/>
              <a:t>ПЕДАГОГИЧЕСКИЕ ТЕСТЫ ДЕЛЯТСЯ НА ДВЕ ГРУППЫ:</a:t>
            </a:r>
          </a:p>
          <a:p>
            <a:r>
              <a:rPr lang="ru-RU" b="1" dirty="0" smtClean="0"/>
              <a:t>1. Статистические (нормативные)</a:t>
            </a:r>
          </a:p>
          <a:p>
            <a:r>
              <a:rPr lang="ru-RU" b="1" dirty="0" smtClean="0"/>
              <a:t>2. Критериальные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Классификация тестов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59253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Цели тестирования: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b="1" dirty="0" smtClean="0"/>
              <a:t>К какому виду контроля относится тест (текущий, тематический, итоговый)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b="1" dirty="0" smtClean="0"/>
              <a:t>Оценка достижений обучающихся будет производиться по темам, части курса, по всему курсу.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b="1" dirty="0" smtClean="0"/>
              <a:t>Какие группы обучающихся будут тестироваться.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332656"/>
            <a:ext cx="7756263" cy="1512168"/>
          </a:xfrm>
        </p:spPr>
        <p:txBody>
          <a:bodyPr/>
          <a:lstStyle/>
          <a:p>
            <a:r>
              <a:rPr lang="ru-RU" sz="3600" b="1" dirty="0" smtClean="0"/>
              <a:t>Анализ учебно-программной документации при разработке тестовых заданий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850381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Тестовое задание, как правило состоит из четырех частей:</a:t>
            </a:r>
          </a:p>
          <a:p>
            <a:r>
              <a:rPr lang="ru-RU" b="1" dirty="0" smtClean="0"/>
              <a:t>1. Инструкция.</a:t>
            </a:r>
          </a:p>
          <a:p>
            <a:r>
              <a:rPr lang="ru-RU" b="1" dirty="0" smtClean="0"/>
              <a:t>2. Текст задания</a:t>
            </a:r>
          </a:p>
          <a:p>
            <a:r>
              <a:rPr lang="ru-RU" b="1" dirty="0" smtClean="0"/>
              <a:t>3. Варианты ответов</a:t>
            </a:r>
          </a:p>
          <a:p>
            <a:r>
              <a:rPr lang="ru-RU" b="1" dirty="0" smtClean="0"/>
              <a:t>4. Правильный ответ, эталон.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Состав тестов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81985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smtClean="0"/>
              <a:t>1 уровень – уровень знакомства.</a:t>
            </a:r>
          </a:p>
          <a:p>
            <a:pPr marL="0" indent="0" algn="ctr">
              <a:buNone/>
            </a:pPr>
            <a:r>
              <a:rPr lang="ru-RU" b="1" dirty="0" smtClean="0"/>
              <a:t>(опознание, различение, соотнесение)</a:t>
            </a:r>
          </a:p>
          <a:p>
            <a:pPr marL="0" indent="0">
              <a:buNone/>
            </a:pPr>
            <a:r>
              <a:rPr lang="ru-RU" dirty="0" smtClean="0"/>
              <a:t>Тесты первого уровня предназначены для проверки умений обучающихся выполнять действия с подсказкой.</a:t>
            </a:r>
          </a:p>
          <a:p>
            <a:pPr marL="0" indent="0">
              <a:buNone/>
            </a:pPr>
            <a:r>
              <a:rPr lang="ru-RU" dirty="0" smtClean="0"/>
              <a:t>Эталоном будет ответ «ДА» или «НЕТ», или указание номера правильного ответа.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404664"/>
            <a:ext cx="7756263" cy="1368152"/>
          </a:xfrm>
        </p:spPr>
        <p:txBody>
          <a:bodyPr/>
          <a:lstStyle/>
          <a:p>
            <a:r>
              <a:rPr lang="ru-RU" b="1" dirty="0" smtClean="0"/>
              <a:t>Критерии оценки уровня усвоения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7174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79</TotalTime>
  <Words>642</Words>
  <Application>Microsoft Office PowerPoint</Application>
  <PresentationFormat>Экран (4:3)</PresentationFormat>
  <Paragraphs>125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Твердый переплет</vt:lpstr>
      <vt:lpstr>ДИПЛОМНЫЙ ПРОЕКТ</vt:lpstr>
      <vt:lpstr>СОДЕРЖАНИЕ</vt:lpstr>
      <vt:lpstr>Введение</vt:lpstr>
      <vt:lpstr>Контроль качества подготовки квалифицированных специалистов должен отвечать следующим требованиям:</vt:lpstr>
      <vt:lpstr>ТЕСТ  </vt:lpstr>
      <vt:lpstr>Классификация тестов</vt:lpstr>
      <vt:lpstr>Анализ учебно-программной документации при разработке тестовых заданий</vt:lpstr>
      <vt:lpstr>Состав тестов</vt:lpstr>
      <vt:lpstr>Критерии оценки уровня усвоения</vt:lpstr>
      <vt:lpstr>Пример теста 1-го уровня</vt:lpstr>
      <vt:lpstr>Критерии оценки уровня усвоения</vt:lpstr>
      <vt:lpstr>Критерии оценки уровня усвоения</vt:lpstr>
      <vt:lpstr>Пример теста 2-го уровня</vt:lpstr>
      <vt:lpstr>Критерии оценки уровня усвоения</vt:lpstr>
      <vt:lpstr>Критерии оценки уровня усвоения</vt:lpstr>
      <vt:lpstr>Пример теста 3-го уровня</vt:lpstr>
      <vt:lpstr>Критерии оценки уровня усвоения</vt:lpstr>
      <vt:lpstr>Методика оценки уровня знаний</vt:lpstr>
      <vt:lpstr>Методика оценки уровня знаний</vt:lpstr>
      <vt:lpstr>Методика оценки уровня знаний</vt:lpstr>
      <vt:lpstr>Спасибо за внимание</vt:lpstr>
    </vt:vector>
  </TitlesOfParts>
  <Company>PU17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ДИПЛОМНЫЙ ПРОЕКТ</dc:title>
  <dc:creator>Admin</dc:creator>
  <cp:lastModifiedBy>Admin</cp:lastModifiedBy>
  <cp:revision>10</cp:revision>
  <dcterms:created xsi:type="dcterms:W3CDTF">2013-11-26T08:39:45Z</dcterms:created>
  <dcterms:modified xsi:type="dcterms:W3CDTF">2013-11-28T06:59:13Z</dcterms:modified>
</cp:coreProperties>
</file>